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4"/>
    <p:sldMasterId id="2147483661" r:id="rId5"/>
  </p:sldMasterIdLst>
  <p:notesMasterIdLst>
    <p:notesMasterId r:id="rId17"/>
  </p:notesMasterIdLst>
  <p:handoutMasterIdLst>
    <p:handoutMasterId r:id="rId18"/>
  </p:handoutMasterIdLst>
  <p:sldIdLst>
    <p:sldId id="273" r:id="rId6"/>
    <p:sldId id="303" r:id="rId7"/>
    <p:sldId id="302" r:id="rId8"/>
    <p:sldId id="304" r:id="rId9"/>
    <p:sldId id="317" r:id="rId10"/>
    <p:sldId id="316" r:id="rId11"/>
    <p:sldId id="314" r:id="rId12"/>
    <p:sldId id="315" r:id="rId13"/>
    <p:sldId id="313" r:id="rId14"/>
    <p:sldId id="318" r:id="rId15"/>
    <p:sldId id="284" r:id="rId16"/>
  </p:sldIdLst>
  <p:sldSz cx="12192000" cy="6858000"/>
  <p:notesSz cx="68580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fontAlgn="base">
      <a:spcBef>
        <a:spcPct val="5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fontAlgn="base">
      <a:spcBef>
        <a:spcPct val="5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fontAlgn="base">
      <a:spcBef>
        <a:spcPct val="5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fontAlgn="base">
      <a:spcBef>
        <a:spcPct val="5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3657509" algn="l" defTabSz="121917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4267093" algn="l" defTabSz="121917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4876678" algn="l" defTabSz="121917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0E1773-2C58-4A1C-9F4D-09A126D9EB70}">
          <p14:sldIdLst>
            <p14:sldId id="273"/>
            <p14:sldId id="303"/>
            <p14:sldId id="302"/>
            <p14:sldId id="304"/>
            <p14:sldId id="317"/>
            <p14:sldId id="316"/>
            <p14:sldId id="314"/>
            <p14:sldId id="315"/>
            <p14:sldId id="313"/>
            <p14:sldId id="318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36" userDrawn="1">
          <p15:clr>
            <a:srgbClr val="A4A3A4"/>
          </p15:clr>
        </p15:guide>
        <p15:guide id="2" pos="4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9E"/>
    <a:srgbClr val="1B7EB6"/>
    <a:srgbClr val="FF8BA1"/>
    <a:srgbClr val="FF3C62"/>
    <a:srgbClr val="FFFFCC"/>
    <a:srgbClr val="AE8B0B"/>
    <a:srgbClr val="F0E6CF"/>
    <a:srgbClr val="CC9900"/>
    <a:srgbClr val="FFCC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25" autoAdjust="0"/>
    <p:restoredTop sz="94717" autoAdjust="0"/>
  </p:normalViewPr>
  <p:slideViewPr>
    <p:cSldViewPr snapToGrid="0">
      <p:cViewPr varScale="1">
        <p:scale>
          <a:sx n="82" d="100"/>
          <a:sy n="82" d="100"/>
        </p:scale>
        <p:origin x="730" y="72"/>
      </p:cViewPr>
      <p:guideLst>
        <p:guide orient="horz" pos="536"/>
        <p:guide pos="4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87C48A99-3596-4E58-ABE8-9D998A938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6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1788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55D68406-F15C-4303-97CE-0E3EE59880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6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09585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21917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828754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438339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338345-9CBA-4181-BEB7-82A779821C66}" type="slidenum">
              <a:rPr lang="en-US"/>
              <a:pPr/>
              <a:t>1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96913"/>
            <a:ext cx="6197600" cy="348615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513160"/>
            <a:ext cx="12192000" cy="4334256"/>
          </a:xfrm>
          <a:prstGeom prst="rect">
            <a:avLst/>
          </a:prstGeom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446682" y="333560"/>
            <a:ext cx="9255481" cy="1190441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dirty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446683" y="1542162"/>
            <a:ext cx="9206163" cy="966089"/>
          </a:xfrm>
        </p:spPr>
        <p:txBody>
          <a:bodyPr/>
          <a:lstStyle>
            <a:lvl1pPr marL="0" indent="0">
              <a:buFontTx/>
              <a:buNone/>
              <a:defRPr sz="4267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Select to edit master subtitle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1414666" y="2831075"/>
            <a:ext cx="7661601" cy="200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133" dirty="0">
                <a:solidFill>
                  <a:srgbClr val="1D2F68"/>
                </a:solidFill>
              </a:rPr>
              <a:t>Presented to:</a:t>
            </a:r>
          </a:p>
          <a:p>
            <a:pPr>
              <a:spcBef>
                <a:spcPts val="4000"/>
              </a:spcBef>
              <a:buFontTx/>
              <a:buNone/>
            </a:pPr>
            <a:r>
              <a:rPr lang="en-US" sz="2133" dirty="0">
                <a:solidFill>
                  <a:srgbClr val="1D2F68"/>
                </a:solidFill>
              </a:rPr>
              <a:t>By:</a:t>
            </a:r>
          </a:p>
          <a:p>
            <a:pPr>
              <a:spcBef>
                <a:spcPts val="3200"/>
              </a:spcBef>
              <a:buFontTx/>
              <a:buNone/>
            </a:pPr>
            <a:r>
              <a:rPr lang="en-US" sz="2133" dirty="0">
                <a:solidFill>
                  <a:srgbClr val="1D2F68"/>
                </a:solidFill>
              </a:rPr>
              <a:t>Date:</a:t>
            </a:r>
          </a:p>
        </p:txBody>
      </p:sp>
      <p:pic>
        <p:nvPicPr>
          <p:cNvPr id="10" name="Picture 9" descr="FAA logo&amp;text_white_d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" y="5271261"/>
            <a:ext cx="4529667" cy="1586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17488"/>
            <a:ext cx="11296651" cy="6096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987228"/>
            <a:ext cx="11296651" cy="4952325"/>
          </a:xfrm>
        </p:spPr>
        <p:txBody>
          <a:bodyPr/>
          <a:lstStyle>
            <a:lvl1pPr>
              <a:spcBef>
                <a:spcPts val="300"/>
              </a:spcBef>
              <a:defRPr sz="3200" b="0">
                <a:solidFill>
                  <a:srgbClr val="00359E"/>
                </a:solidFill>
              </a:defRPr>
            </a:lvl1pPr>
            <a:lvl2pPr>
              <a:spcBef>
                <a:spcPts val="300"/>
              </a:spcBef>
              <a:defRPr sz="2800">
                <a:solidFill>
                  <a:srgbClr val="00359E"/>
                </a:solidFill>
              </a:defRPr>
            </a:lvl2pPr>
            <a:lvl3pPr>
              <a:spcBef>
                <a:spcPts val="300"/>
              </a:spcBef>
              <a:defRPr sz="2400">
                <a:solidFill>
                  <a:srgbClr val="00359E"/>
                </a:solidFill>
              </a:defRPr>
            </a:lvl3pPr>
            <a:lvl4pPr>
              <a:spcBef>
                <a:spcPts val="300"/>
              </a:spcBef>
              <a:defRPr sz="2000">
                <a:solidFill>
                  <a:srgbClr val="00359E"/>
                </a:solidFill>
              </a:defRPr>
            </a:lvl4pPr>
            <a:lvl5pPr>
              <a:spcBef>
                <a:spcPts val="300"/>
              </a:spcBef>
              <a:defRPr>
                <a:solidFill>
                  <a:srgbClr val="00359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452" y="6248400"/>
            <a:ext cx="2229376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29064" y="6248400"/>
            <a:ext cx="3860800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12251" y="6248400"/>
            <a:ext cx="2276421" cy="457200"/>
          </a:xfrm>
        </p:spPr>
        <p:txBody>
          <a:bodyPr/>
          <a:lstStyle>
            <a:lvl1pPr>
              <a:defRPr/>
            </a:lvl1pPr>
          </a:lstStyle>
          <a:p>
            <a:fld id="{78D3ABA1-EA94-43C0-B992-7CBCC31144F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5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17488"/>
            <a:ext cx="11296651" cy="609600"/>
          </a:xfrm>
        </p:spPr>
        <p:txBody>
          <a:bodyPr/>
          <a:lstStyle>
            <a:lvl1pPr>
              <a:defRPr sz="42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2" y="1000125"/>
            <a:ext cx="5264151" cy="47148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7751" y="1000125"/>
            <a:ext cx="5266267" cy="47148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0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17488"/>
            <a:ext cx="11296651" cy="609600"/>
          </a:xfrm>
        </p:spPr>
        <p:txBody>
          <a:bodyPr/>
          <a:lstStyle>
            <a:lvl1pPr>
              <a:defRPr sz="42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7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8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7"/>
            <a:ext cx="12192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267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44488"/>
            <a:ext cx="11296651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0402" y="1508126"/>
            <a:ext cx="10733617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284" y="6248400"/>
            <a:ext cx="23164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867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85808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867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92167" y="6248400"/>
            <a:ext cx="21160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867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599020" y="6205539"/>
            <a:ext cx="637963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6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588433" y="6384926"/>
            <a:ext cx="498686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  <p:pic>
        <p:nvPicPr>
          <p:cNvPr id="2" name="Picture 1" descr="FAA logo&amp;text_white_ds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5" y="6116533"/>
            <a:ext cx="2116667" cy="7414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  <p:sldLayoutId id="2147483658" r:id="rId5"/>
    <p:sldLayoutId id="2147483660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333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1D2F68"/>
          </a:solidFill>
          <a:latin typeface="Arial" charset="0"/>
        </a:defRPr>
      </a:lvl5pPr>
      <a:lvl6pPr marL="609585" algn="l" rtl="0" fontAlgn="base">
        <a:spcBef>
          <a:spcPct val="0"/>
        </a:spcBef>
        <a:spcAft>
          <a:spcPct val="0"/>
        </a:spcAft>
        <a:defRPr sz="5333" b="1">
          <a:solidFill>
            <a:srgbClr val="1D2F68"/>
          </a:solidFill>
          <a:latin typeface="Arial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5333" b="1">
          <a:solidFill>
            <a:srgbClr val="1D2F68"/>
          </a:solidFill>
          <a:latin typeface="Arial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5333" b="1">
          <a:solidFill>
            <a:srgbClr val="1D2F68"/>
          </a:solidFill>
          <a:latin typeface="Arial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5333" b="1">
          <a:solidFill>
            <a:srgbClr val="1D2F68"/>
          </a:solidFill>
          <a:latin typeface="Arial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Char char="•"/>
        <a:defRPr sz="3733" b="1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Char char="•"/>
        <a:defRPr sz="2667">
          <a:solidFill>
            <a:schemeClr val="tx1"/>
          </a:solidFill>
          <a:latin typeface="+mn-lt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7"/>
            <a:ext cx="121920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4267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44488"/>
            <a:ext cx="11296651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0402" y="1508126"/>
            <a:ext cx="10733617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Select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284" y="6248400"/>
            <a:ext cx="23164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867">
                <a:solidFill>
                  <a:schemeClr val="accent6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85808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867">
                <a:solidFill>
                  <a:schemeClr val="accent6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12250" y="6248400"/>
            <a:ext cx="229596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867">
                <a:solidFill>
                  <a:schemeClr val="accent6"/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599020" y="6205539"/>
            <a:ext cx="637963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6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588433" y="6384926"/>
            <a:ext cx="498686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  <p:pic>
        <p:nvPicPr>
          <p:cNvPr id="14" name="Picture 13" descr="FAA logo&amp;text_white_d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5" y="6116533"/>
            <a:ext cx="2116667" cy="74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65268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333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1D2F68"/>
          </a:solidFill>
          <a:latin typeface="Arial" charset="0"/>
        </a:defRPr>
      </a:lvl5pPr>
      <a:lvl6pPr marL="609585" algn="l" rtl="0" fontAlgn="base">
        <a:spcBef>
          <a:spcPct val="0"/>
        </a:spcBef>
        <a:spcAft>
          <a:spcPct val="0"/>
        </a:spcAft>
        <a:defRPr sz="5333" b="1">
          <a:solidFill>
            <a:srgbClr val="1D2F68"/>
          </a:solidFill>
          <a:latin typeface="Arial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5333" b="1">
          <a:solidFill>
            <a:srgbClr val="1D2F68"/>
          </a:solidFill>
          <a:latin typeface="Arial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5333" b="1">
          <a:solidFill>
            <a:srgbClr val="1D2F68"/>
          </a:solidFill>
          <a:latin typeface="Arial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5333" b="1">
          <a:solidFill>
            <a:srgbClr val="1D2F68"/>
          </a:solidFill>
          <a:latin typeface="Arial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Char char="•"/>
        <a:defRPr sz="3733" b="1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Char char="•"/>
        <a:defRPr sz="2667">
          <a:solidFill>
            <a:schemeClr val="tx1"/>
          </a:solidFill>
          <a:latin typeface="+mn-lt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a.gov/air_traffic/flight_info/aeronav/acf/" TargetMode="External"/><Relationship Id="rId2" Type="http://schemas.openxmlformats.org/officeDocument/2006/relationships/hyperlink" Target="https://www.faa.gov/documentLibrary/media/Order/FAA_Order_7910.5E_Aeronautical_Charting_Meeting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168023" y="333560"/>
            <a:ext cx="9992555" cy="1190441"/>
          </a:xfrm>
        </p:spPr>
        <p:txBody>
          <a:bodyPr/>
          <a:lstStyle/>
          <a:p>
            <a:r>
              <a:rPr lang="en-US" sz="3600" dirty="0"/>
              <a:t>Weather Community of Interest (COI) Update</a:t>
            </a: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3493245" y="2884989"/>
            <a:ext cx="7934848" cy="36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133"/>
              </a:lnSpc>
              <a:spcBef>
                <a:spcPts val="0"/>
              </a:spcBef>
              <a:buNone/>
            </a:pPr>
            <a:r>
              <a:rPr lang="en-US" sz="1867" dirty="0"/>
              <a:t>Friends and Partners of Aviation Weather</a:t>
            </a: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3493245" y="3709368"/>
            <a:ext cx="4620683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67" dirty="0"/>
              <a:t>Randy Bass</a:t>
            </a:r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3493246" y="4406995"/>
            <a:ext cx="4620684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867" dirty="0"/>
              <a:t>November 16, 2023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274319"/>
            <a:ext cx="11588496" cy="948305"/>
          </a:xfrm>
        </p:spPr>
        <p:txBody>
          <a:bodyPr/>
          <a:lstStyle/>
          <a:p>
            <a:r>
              <a:rPr lang="en-US" sz="4000" dirty="0"/>
              <a:t>Proposed </a:t>
            </a:r>
            <a:r>
              <a:rPr lang="en-US" sz="4000" dirty="0" err="1"/>
              <a:t>Wx</a:t>
            </a:r>
            <a:r>
              <a:rPr lang="en-US" sz="4000" dirty="0"/>
              <a:t> COI Briefing at Spring FPAW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503" y="1500027"/>
            <a:ext cx="11376164" cy="4338066"/>
          </a:xfrm>
        </p:spPr>
        <p:txBody>
          <a:bodyPr/>
          <a:lstStyle/>
          <a:p>
            <a:pPr marL="228600" indent="-225425"/>
            <a:r>
              <a:rPr lang="en-US" sz="2400" dirty="0"/>
              <a:t>Strategic Planning Team update</a:t>
            </a:r>
          </a:p>
          <a:p>
            <a:pPr marL="457200" lvl="1" indent="-225425"/>
            <a:r>
              <a:rPr lang="en-US" sz="2000" dirty="0"/>
              <a:t>FAA Weather Strategy development status </a:t>
            </a:r>
            <a:endParaRPr lang="en-US" sz="1600" dirty="0"/>
          </a:p>
          <a:p>
            <a:pPr marL="228600" indent="-228600"/>
            <a:r>
              <a:rPr lang="en-US" sz="2400" dirty="0" err="1"/>
              <a:t>Wx</a:t>
            </a:r>
            <a:r>
              <a:rPr lang="en-US" sz="2400" dirty="0"/>
              <a:t> COI reorganization update</a:t>
            </a:r>
          </a:p>
          <a:p>
            <a:pPr marL="228600" indent="-225425"/>
            <a:r>
              <a:rPr lang="en-US" sz="2400" dirty="0"/>
              <a:t>Review of open Problem Statements</a:t>
            </a:r>
          </a:p>
          <a:p>
            <a:pPr marL="228600" indent="-225425"/>
            <a:r>
              <a:rPr lang="en-US" sz="2400" dirty="0"/>
              <a:t>FPAW/FAA </a:t>
            </a:r>
            <a:r>
              <a:rPr lang="en-US" sz="2400" dirty="0" err="1"/>
              <a:t>Wx</a:t>
            </a:r>
            <a:r>
              <a:rPr lang="en-US" sz="2400" dirty="0"/>
              <a:t> COI formal relationship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063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/>
          <a:lstStyle/>
          <a:p>
            <a:pPr algn="ctr"/>
            <a:r>
              <a:rPr lang="en-US" sz="6000" dirty="0"/>
              <a:t>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527" y="611224"/>
            <a:ext cx="3587580" cy="350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1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274320"/>
            <a:ext cx="10972800" cy="609600"/>
          </a:xfrm>
        </p:spPr>
        <p:txBody>
          <a:bodyPr/>
          <a:lstStyle/>
          <a:p>
            <a:r>
              <a:rPr lang="en-US" sz="4000" dirty="0"/>
              <a:t>What is the Wx COI</a:t>
            </a:r>
            <a:r>
              <a:rPr lang="en-US" sz="4000" baseline="30000" dirty="0"/>
              <a:t>1</a:t>
            </a:r>
            <a:r>
              <a:rPr lang="en-US" sz="40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504" y="1188720"/>
            <a:ext cx="11499026" cy="4801114"/>
          </a:xfrm>
        </p:spPr>
        <p:txBody>
          <a:bodyPr/>
          <a:lstStyle/>
          <a:p>
            <a:pPr marL="231775" indent="-2317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/>
              <a:t>Chartered under Enterprise Architecture Board and Enterprise</a:t>
            </a:r>
            <a:br>
              <a:rPr lang="en-US" sz="2000" dirty="0"/>
            </a:br>
            <a:r>
              <a:rPr lang="en-US" sz="2000" dirty="0"/>
              <a:t>Information Management Steering Committee (EIMSC) per FAA</a:t>
            </a:r>
            <a:br>
              <a:rPr lang="en-US" sz="2000" dirty="0"/>
            </a:br>
            <a:r>
              <a:rPr lang="en-US" sz="2000" dirty="0"/>
              <a:t>Order 1375.1F</a:t>
            </a:r>
          </a:p>
          <a:p>
            <a:pPr marL="231775" indent="-2317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/>
              <a:t>Executive Sponsor</a:t>
            </a:r>
          </a:p>
          <a:p>
            <a:pPr marL="460375" lvl="1" indent="-225425">
              <a:spcBef>
                <a:spcPts val="0"/>
              </a:spcBef>
              <a:spcAft>
                <a:spcPts val="300"/>
              </a:spcAft>
            </a:pPr>
            <a:r>
              <a:rPr lang="en-US" sz="1800" dirty="0"/>
              <a:t>Paul Fontaine, Assistant Administrator for NextGen </a:t>
            </a:r>
          </a:p>
          <a:p>
            <a:pPr marL="228600" indent="-228600">
              <a:spcBef>
                <a:spcPts val="0"/>
              </a:spcBef>
              <a:spcAft>
                <a:spcPts val="300"/>
              </a:spcAft>
            </a:pPr>
            <a:r>
              <a:rPr lang="en-US" sz="2000" dirty="0"/>
              <a:t>Co-chairs</a:t>
            </a:r>
          </a:p>
          <a:p>
            <a:pPr marL="460375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/>
              <a:t>Randy Bass, NextGen, Aviation Weather Division</a:t>
            </a:r>
          </a:p>
          <a:p>
            <a:pPr marL="460375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/>
              <a:t>Alfred Moosakhanian, Program Management Organization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/>
              <a:t>Secretariat/Contract Support</a:t>
            </a:r>
          </a:p>
          <a:p>
            <a:pPr marL="460375" lvl="1" indent="-2460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/>
              <a:t>David Strand and Matt Fronzak, MITRE</a:t>
            </a:r>
          </a:p>
          <a:p>
            <a:pPr marL="228600" indent="-228600">
              <a:spcBef>
                <a:spcPts val="0"/>
              </a:spcBef>
              <a:spcAft>
                <a:spcPts val="300"/>
              </a:spcAft>
            </a:pPr>
            <a:r>
              <a:rPr lang="en-US" sz="2000" dirty="0"/>
              <a:t>50-60 persons from across the FAA attend the near-monthly</a:t>
            </a:r>
            <a:br>
              <a:rPr lang="en-US" sz="2000" dirty="0"/>
            </a:br>
            <a:r>
              <a:rPr lang="en-US" sz="2000" dirty="0"/>
              <a:t>plenary meetings</a:t>
            </a:r>
          </a:p>
          <a:p>
            <a:pPr marL="228600" indent="-228600">
              <a:spcBef>
                <a:spcPts val="0"/>
              </a:spcBef>
              <a:spcAft>
                <a:spcPts val="300"/>
              </a:spcAft>
            </a:pPr>
            <a:r>
              <a:rPr lang="en-US" sz="2000" dirty="0"/>
              <a:t>75+ persons from the FAA, other government agencies, FFRDCs and FAA contractors actively participate in Wx COI working groups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D102221-AA44-7FB1-0CB8-2315431FF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80971" y="311074"/>
            <a:ext cx="3585253" cy="46424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34377D-7765-AE35-D3F1-E2C0B0B03058}"/>
              </a:ext>
            </a:extLst>
          </p:cNvPr>
          <p:cNvSpPr txBox="1"/>
          <p:nvPr/>
        </p:nvSpPr>
        <p:spPr bwMode="auto">
          <a:xfrm>
            <a:off x="157700" y="6127697"/>
            <a:ext cx="6195317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100" b="1" baseline="30000" dirty="0">
                <a:solidFill>
                  <a:schemeClr val="bg1">
                    <a:lumMod val="85000"/>
                  </a:schemeClr>
                </a:solidFill>
              </a:rPr>
              <a:t>1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</a:rPr>
              <a:t>A Community of Interest (</a:t>
            </a:r>
            <a:r>
              <a:rPr lang="en-US" sz="1100" b="1" dirty="0" err="1">
                <a:solidFill>
                  <a:schemeClr val="bg1">
                    <a:lumMod val="85000"/>
                  </a:schemeClr>
                </a:solidFill>
              </a:rPr>
              <a:t>CoI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</a:rPr>
              <a:t>) is a group of people whose goal is to further a common cause by sharing wisdom, knowledge, information, or data, and interactively pursuing informed courses of action.</a:t>
            </a:r>
          </a:p>
        </p:txBody>
      </p:sp>
    </p:spTree>
    <p:extLst>
      <p:ext uri="{BB962C8B-B14F-4D97-AF65-F5344CB8AC3E}">
        <p14:creationId xmlns:p14="http://schemas.microsoft.com/office/powerpoint/2010/main" val="310683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567" y="1188720"/>
            <a:ext cx="10972800" cy="4419600"/>
          </a:xfrm>
        </p:spPr>
        <p:txBody>
          <a:bodyPr/>
          <a:lstStyle/>
          <a:p>
            <a:pPr marL="231775" indent="-231775"/>
            <a:r>
              <a:rPr lang="en-US" sz="2800" dirty="0"/>
              <a:t>Promotes collaboration, communication, and sharing of weather data and information among FAA organizations, and with other Federal agencies, </a:t>
            </a:r>
            <a:r>
              <a:rPr lang="en-US" sz="2800" dirty="0">
                <a:solidFill>
                  <a:srgbClr val="C00000"/>
                </a:solidFill>
              </a:rPr>
              <a:t>industry</a:t>
            </a:r>
            <a:r>
              <a:rPr lang="en-US" sz="2800" dirty="0"/>
              <a:t>, and international partners</a:t>
            </a:r>
          </a:p>
          <a:p>
            <a:pPr marL="231775" indent="-231775"/>
            <a:r>
              <a:rPr lang="en-US" sz="2800" dirty="0"/>
              <a:t>Resolves and/or mitigates mission-specific, data and information sharing challenges across the weather enterprise</a:t>
            </a:r>
          </a:p>
          <a:p>
            <a:pPr marL="231775" indent="-231775"/>
            <a:r>
              <a:rPr lang="en-US" sz="2800" dirty="0"/>
              <a:t>Ensures appropriate access to, along with availability and consistency of, weather data and information</a:t>
            </a:r>
          </a:p>
          <a:p>
            <a:pPr marL="231775" indent="-231775"/>
            <a:r>
              <a:rPr lang="en-US" sz="2800" dirty="0"/>
              <a:t>Identifies and assimilates operational and business needs for weather data and information in the NAS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2F4633D-A98E-0C31-4918-43A43FB2B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17488"/>
            <a:ext cx="11296651" cy="609600"/>
          </a:xfrm>
        </p:spPr>
        <p:txBody>
          <a:bodyPr/>
          <a:lstStyle/>
          <a:p>
            <a:r>
              <a:rPr lang="en-US" sz="4400" dirty="0"/>
              <a:t>What Does the Wx COI Do?</a:t>
            </a:r>
          </a:p>
        </p:txBody>
      </p:sp>
    </p:spTree>
    <p:extLst>
      <p:ext uri="{BB962C8B-B14F-4D97-AF65-F5344CB8AC3E}">
        <p14:creationId xmlns:p14="http://schemas.microsoft.com/office/powerpoint/2010/main" val="392364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3504" y="1085433"/>
            <a:ext cx="4847700" cy="4714875"/>
          </a:xfrm>
        </p:spPr>
        <p:txBody>
          <a:bodyPr/>
          <a:lstStyle/>
          <a:p>
            <a:pPr marL="231775" indent="-228600">
              <a:spcBef>
                <a:spcPts val="300"/>
              </a:spcBef>
            </a:pPr>
            <a:r>
              <a:rPr lang="en-US" sz="2400" b="0" dirty="0">
                <a:solidFill>
                  <a:srgbClr val="00359E"/>
                </a:solidFill>
              </a:rPr>
              <a:t>Problem Statement: a concise description of an issue to be addressed or a condition to be improved upon</a:t>
            </a:r>
          </a:p>
          <a:p>
            <a:pPr marL="231775" indent="-228600">
              <a:spcBef>
                <a:spcPts val="300"/>
              </a:spcBef>
            </a:pPr>
            <a:r>
              <a:rPr lang="en-US" sz="2400" b="0" dirty="0">
                <a:solidFill>
                  <a:srgbClr val="00359E"/>
                </a:solidFill>
              </a:rPr>
              <a:t>Identifies gap between the current (problem) state and desired (goal) state of a process or product</a:t>
            </a:r>
          </a:p>
          <a:p>
            <a:pPr marL="231775" indent="-228600">
              <a:spcBef>
                <a:spcPts val="300"/>
              </a:spcBef>
            </a:pPr>
            <a:r>
              <a:rPr lang="en-US" sz="2400" b="0" dirty="0">
                <a:solidFill>
                  <a:srgbClr val="00359E"/>
                </a:solidFill>
              </a:rPr>
              <a:t>Assigned by Wx COI for resolution to a working group known as a Special Weather Action Team (SWAT)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3504" y="274320"/>
            <a:ext cx="10972800" cy="609600"/>
          </a:xfrm>
        </p:spPr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How Does the Wx COI Do Work?</a:t>
            </a:r>
            <a:endParaRPr lang="en-US" sz="4000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6974171-5402-9B71-3E98-1D0198180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8533" y="937688"/>
            <a:ext cx="5537771" cy="501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23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274320"/>
            <a:ext cx="10972800" cy="612648"/>
          </a:xfrm>
        </p:spPr>
        <p:txBody>
          <a:bodyPr/>
          <a:lstStyle/>
          <a:p>
            <a:r>
              <a:rPr lang="en-US" sz="4000" dirty="0"/>
              <a:t>Summary: FAA Wx COI So Far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503" y="1188721"/>
            <a:ext cx="11191229" cy="4649372"/>
          </a:xfrm>
        </p:spPr>
        <p:txBody>
          <a:bodyPr/>
          <a:lstStyle/>
          <a:p>
            <a:pPr marL="228600" indent="-225425"/>
            <a:r>
              <a:rPr lang="en-US" sz="2000" dirty="0"/>
              <a:t>First plenary meeting: </a:t>
            </a:r>
            <a:r>
              <a:rPr lang="en-US" sz="2000" b="1" dirty="0">
                <a:solidFill>
                  <a:schemeClr val="tx1"/>
                </a:solidFill>
              </a:rPr>
              <a:t>July 21, 2020</a:t>
            </a:r>
            <a:endParaRPr lang="en-US" sz="2000" b="1" dirty="0"/>
          </a:p>
          <a:p>
            <a:pPr marL="228600" indent="-225425"/>
            <a:r>
              <a:rPr lang="en-US" sz="2000" dirty="0"/>
              <a:t>Number of plenary meetings since then: </a:t>
            </a:r>
            <a:r>
              <a:rPr lang="en-US" sz="2000" b="1" dirty="0">
                <a:solidFill>
                  <a:schemeClr val="tx1"/>
                </a:solidFill>
              </a:rPr>
              <a:t>33</a:t>
            </a:r>
          </a:p>
          <a:p>
            <a:pPr marL="228600" indent="-225425"/>
            <a:r>
              <a:rPr lang="en-US" sz="2000" dirty="0"/>
              <a:t>Average number of participants/plenary meeting: </a:t>
            </a:r>
            <a:r>
              <a:rPr lang="en-US" sz="2000" b="1" dirty="0">
                <a:solidFill>
                  <a:schemeClr val="tx1"/>
                </a:solidFill>
              </a:rPr>
              <a:t>50-60</a:t>
            </a:r>
          </a:p>
          <a:p>
            <a:pPr marL="228600" indent="-225425"/>
            <a:r>
              <a:rPr lang="en-US" sz="2000" dirty="0"/>
              <a:t>Number of Problem Statements submitted: </a:t>
            </a:r>
            <a:r>
              <a:rPr lang="en-US" sz="2000" b="1" dirty="0">
                <a:solidFill>
                  <a:schemeClr val="tx1"/>
                </a:solidFill>
              </a:rPr>
              <a:t>62</a:t>
            </a:r>
          </a:p>
          <a:p>
            <a:pPr marL="228600" indent="-225425"/>
            <a:r>
              <a:rPr lang="en-US" sz="2000" dirty="0"/>
              <a:t>Number of SWATs created: </a:t>
            </a:r>
            <a:r>
              <a:rPr lang="en-US" sz="2000" b="1" dirty="0">
                <a:solidFill>
                  <a:schemeClr val="tx1"/>
                </a:solidFill>
              </a:rPr>
              <a:t>11</a:t>
            </a:r>
          </a:p>
          <a:p>
            <a:pPr marL="228600" indent="-225425"/>
            <a:r>
              <a:rPr lang="en-US" sz="2000" dirty="0"/>
              <a:t>Number of SWATs currently active: </a:t>
            </a:r>
            <a:r>
              <a:rPr lang="en-US" sz="2000" b="1" dirty="0">
                <a:solidFill>
                  <a:schemeClr val="tx1"/>
                </a:solidFill>
              </a:rPr>
              <a:t>8 (plus 2 in hibernation)</a:t>
            </a:r>
            <a:endParaRPr lang="en-US" sz="2000" b="1" dirty="0"/>
          </a:p>
          <a:p>
            <a:pPr marL="228600" indent="-225425"/>
            <a:r>
              <a:rPr lang="en-US" sz="2000" dirty="0"/>
              <a:t>Number of Problem Statements closed: </a:t>
            </a:r>
            <a:r>
              <a:rPr lang="en-US" sz="2000" b="1" dirty="0">
                <a:solidFill>
                  <a:schemeClr val="tx1"/>
                </a:solidFill>
              </a:rPr>
              <a:t>26</a:t>
            </a:r>
          </a:p>
          <a:p>
            <a:pPr marL="228600" indent="-225425"/>
            <a:r>
              <a:rPr lang="en-US" sz="2000" dirty="0"/>
              <a:t>Number of briefings given by external organizations: </a:t>
            </a:r>
            <a:r>
              <a:rPr lang="en-US" sz="2000" b="1" dirty="0">
                <a:solidFill>
                  <a:schemeClr val="tx1"/>
                </a:solidFill>
              </a:rPr>
              <a:t>12</a:t>
            </a:r>
            <a:r>
              <a:rPr lang="en-US" sz="2000" dirty="0">
                <a:solidFill>
                  <a:schemeClr val="tx1"/>
                </a:solidFill>
              </a:rPr>
              <a:t> (ICAMS, NOAA/NWS, MIT LL, NCAR, A4A, AOPA, MITRE, ALPA, NBAA, ADF, VFS, NATCA)</a:t>
            </a:r>
          </a:p>
          <a:p>
            <a:pPr marL="228600" indent="-225425"/>
            <a:r>
              <a:rPr lang="en-US" sz="2000" dirty="0"/>
              <a:t>Number of briefings given by internal organizations: </a:t>
            </a:r>
            <a:r>
              <a:rPr lang="en-US" sz="2000" b="1" dirty="0">
                <a:solidFill>
                  <a:schemeClr val="tx1"/>
                </a:solidFill>
              </a:rPr>
              <a:t>9 </a:t>
            </a:r>
            <a:r>
              <a:rPr lang="en-US" sz="2000" dirty="0">
                <a:solidFill>
                  <a:schemeClr val="tx1"/>
                </a:solidFill>
              </a:rPr>
              <a:t>(ICN [ANG-3], PS Lifecycle [Wind SWAT], Analyzed Weather [Standards &amp; Policy SWAT], SFO MSFS [ANG-C6], Flight Service [AJR-B1], PIREP Research [CAMI], PADWOS [Wind SWAT], ONA Intake Process [Standards and Policy SWAT], Performance Based Weather [AFS])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4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274320"/>
            <a:ext cx="10972800" cy="612648"/>
          </a:xfrm>
        </p:spPr>
        <p:txBody>
          <a:bodyPr/>
          <a:lstStyle/>
          <a:p>
            <a:r>
              <a:rPr lang="en-US" sz="4000" dirty="0"/>
              <a:t>What the Wx COI has been up to since the last FPAW Meeting…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503" y="1188721"/>
            <a:ext cx="11191229" cy="4649372"/>
          </a:xfrm>
        </p:spPr>
        <p:txBody>
          <a:bodyPr/>
          <a:lstStyle/>
          <a:p>
            <a:pPr marL="228600" indent="-225425"/>
            <a:r>
              <a:rPr lang="en-US" sz="2000" dirty="0"/>
              <a:t>June 2023</a:t>
            </a:r>
          </a:p>
          <a:p>
            <a:pPr marL="457200" lvl="1" indent="-228600"/>
            <a:r>
              <a:rPr lang="en-US" sz="1800" dirty="0">
                <a:solidFill>
                  <a:schemeClr val="tx1"/>
                </a:solidFill>
              </a:rPr>
              <a:t>Briefing from AFS on Performance Based Weather</a:t>
            </a:r>
          </a:p>
          <a:p>
            <a:pPr marL="457200" lvl="1" indent="-228600"/>
            <a:r>
              <a:rPr lang="en-US" sz="1800" dirty="0">
                <a:solidFill>
                  <a:schemeClr val="tx1"/>
                </a:solidFill>
              </a:rPr>
              <a:t>Closed one Problem Statement (Definition of Local Wx – Standards/Policy SWAT)</a:t>
            </a:r>
            <a:endParaRPr lang="en-US" sz="1800" strike="sngStrike" dirty="0">
              <a:solidFill>
                <a:schemeClr val="tx1"/>
              </a:solidFill>
            </a:endParaRPr>
          </a:p>
          <a:p>
            <a:pPr marL="228600" indent="-228600"/>
            <a:r>
              <a:rPr lang="en-US" sz="2000" dirty="0"/>
              <a:t>August 2023</a:t>
            </a:r>
          </a:p>
          <a:p>
            <a:pPr marL="457200" lvl="1" indent="-228600"/>
            <a:r>
              <a:rPr lang="en-US" sz="1800" dirty="0">
                <a:solidFill>
                  <a:schemeClr val="tx1"/>
                </a:solidFill>
              </a:rPr>
              <a:t>Briefing from Wx COI Core Team on “The Wx COI – A Look Back and A Look Ahead”</a:t>
            </a:r>
          </a:p>
          <a:p>
            <a:pPr marL="457200" lvl="1" indent="-228600"/>
            <a:r>
              <a:rPr lang="en-US" sz="1800" dirty="0">
                <a:solidFill>
                  <a:schemeClr val="tx1"/>
                </a:solidFill>
              </a:rPr>
              <a:t>Two new Problem Statements</a:t>
            </a:r>
          </a:p>
          <a:p>
            <a:pPr marL="228600" indent="-228600"/>
            <a:r>
              <a:rPr lang="en-US" sz="2000" dirty="0"/>
              <a:t>September 2023</a:t>
            </a:r>
          </a:p>
          <a:p>
            <a:pPr marL="457200" lvl="1" indent="-228600"/>
            <a:r>
              <a:rPr lang="en-US" sz="1800" dirty="0">
                <a:solidFill>
                  <a:schemeClr val="tx1"/>
                </a:solidFill>
              </a:rPr>
              <a:t>Briefing from Vertical Flight Society (VFS) concerning their weather issues</a:t>
            </a:r>
          </a:p>
          <a:p>
            <a:pPr marL="457200" lvl="1" indent="-228600"/>
            <a:r>
              <a:rPr lang="en-US" sz="1800" dirty="0">
                <a:solidFill>
                  <a:schemeClr val="tx1"/>
                </a:solidFill>
              </a:rPr>
              <a:t>Two new Problem Statements (including proposal for a Wx COI Strategic Planning Team (SPT)</a:t>
            </a:r>
          </a:p>
          <a:p>
            <a:pPr marL="228600" indent="-228600"/>
            <a:r>
              <a:rPr lang="en-US" sz="2000" dirty="0"/>
              <a:t>October 2023</a:t>
            </a:r>
          </a:p>
          <a:p>
            <a:pPr marL="457200" lvl="1" indent="-228600"/>
            <a:r>
              <a:rPr lang="en-US" sz="1800" dirty="0">
                <a:solidFill>
                  <a:schemeClr val="tx1"/>
                </a:solidFill>
              </a:rPr>
              <a:t>Briefing from NATCA on “Top Weather Issues from the Controller’s Perspective”</a:t>
            </a:r>
          </a:p>
          <a:p>
            <a:pPr marL="457200" lvl="1" indent="-228600"/>
            <a:r>
              <a:rPr lang="en-US" sz="1800" dirty="0">
                <a:solidFill>
                  <a:schemeClr val="tx1"/>
                </a:solidFill>
              </a:rPr>
              <a:t>One new Problem Statement</a:t>
            </a:r>
          </a:p>
          <a:p>
            <a:pPr marL="228600" indent="-225425"/>
            <a:r>
              <a:rPr lang="en-US" sz="2000" dirty="0"/>
              <a:t>November 2023</a:t>
            </a:r>
          </a:p>
          <a:p>
            <a:pPr marL="457200" lvl="1" indent="-228600"/>
            <a:r>
              <a:rPr lang="en-US" sz="1800" dirty="0">
                <a:solidFill>
                  <a:schemeClr val="tx1"/>
                </a:solidFill>
              </a:rPr>
              <a:t>Briefings on status of formation of Wx COI SPT and possible Wx COI SWAT refocus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95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274319"/>
            <a:ext cx="11588496" cy="948305"/>
          </a:xfrm>
        </p:spPr>
        <p:txBody>
          <a:bodyPr/>
          <a:lstStyle/>
          <a:p>
            <a:r>
              <a:rPr lang="en-US" sz="4000" dirty="0"/>
              <a:t>Wx COI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503" y="1500027"/>
            <a:ext cx="11376164" cy="4338066"/>
          </a:xfrm>
        </p:spPr>
        <p:txBody>
          <a:bodyPr/>
          <a:lstStyle/>
          <a:p>
            <a:pPr marL="228600" indent="-225425"/>
            <a:r>
              <a:rPr lang="en-US" sz="2400" dirty="0"/>
              <a:t>In July/August, Wx COI SWAT leads participated in a survey</a:t>
            </a:r>
          </a:p>
          <a:p>
            <a:pPr marL="228600" indent="-225425"/>
            <a:r>
              <a:rPr lang="en-US" sz="2400" dirty="0"/>
              <a:t>The main plenary presentation during the August plenary meeting, “The Wx COI – A Look Back and A Look Ahead,” was based in part on the results of the survey</a:t>
            </a:r>
          </a:p>
          <a:p>
            <a:pPr marL="228600" indent="-225425"/>
            <a:r>
              <a:rPr lang="en-US" sz="2400" dirty="0"/>
              <a:t>Key takeaways:</a:t>
            </a:r>
          </a:p>
          <a:p>
            <a:pPr marL="457200" lvl="1" indent="-228600"/>
            <a:r>
              <a:rPr lang="en-US" sz="2200" dirty="0"/>
              <a:t>Every single respondent recognized the value in bringing together representatives of every FAA line of business and staff office that are either affected by weather or have a role to play in getting weather information to the right people at the right time</a:t>
            </a:r>
          </a:p>
          <a:p>
            <a:pPr marL="457200" lvl="1" indent="-228600"/>
            <a:r>
              <a:rPr lang="en-US" sz="2200" dirty="0"/>
              <a:t>Because the Wx COI does not have a budget per se, it was very difficult for SWAT leads to keep positive momentum in the face of higher priority tasks</a:t>
            </a:r>
          </a:p>
          <a:p>
            <a:pPr marL="457200" lvl="1" indent="-228600"/>
            <a:r>
              <a:rPr lang="en-US" sz="2200" dirty="0"/>
              <a:t>Current SWAT focus areas may be too narrow or less than ideal</a:t>
            </a:r>
          </a:p>
          <a:p>
            <a:pPr marL="0" indent="-304786"/>
            <a:r>
              <a:rPr lang="en-US" sz="2400" dirty="0"/>
              <a:t>The Wx COI leadership team is discussing ways to positively evolve the Wx COI</a:t>
            </a:r>
          </a:p>
          <a:p>
            <a:pPr marL="228600" indent="-225425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0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274319"/>
            <a:ext cx="11588496" cy="948305"/>
          </a:xfrm>
        </p:spPr>
        <p:txBody>
          <a:bodyPr/>
          <a:lstStyle/>
          <a:p>
            <a:r>
              <a:rPr lang="en-US" sz="4000" dirty="0"/>
              <a:t>FAA Weather Strategy SPT and the Wx COI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503" y="1500027"/>
            <a:ext cx="11376164" cy="4338066"/>
          </a:xfrm>
        </p:spPr>
        <p:txBody>
          <a:bodyPr/>
          <a:lstStyle/>
          <a:p>
            <a:pPr marL="228600" indent="-225425"/>
            <a:r>
              <a:rPr lang="en-US" sz="2400" dirty="0"/>
              <a:t>In FY22, senior FAA executives kicked off an effort to develop an agency weather strategy</a:t>
            </a:r>
          </a:p>
          <a:p>
            <a:pPr marL="228600" indent="-225425"/>
            <a:r>
              <a:rPr lang="en-US" sz="2400" dirty="0"/>
              <a:t>In FY23, the weather strategy effort continued to be pursued, although somewhat more intermittently </a:t>
            </a:r>
          </a:p>
          <a:p>
            <a:pPr marL="228600" indent="-225425"/>
            <a:r>
              <a:rPr lang="en-US" sz="2400" dirty="0"/>
              <a:t>Also in FY23, the Wx COI Wind Forecast SWAT submitted a Problem Statement (PS) asserting the need for an FAA Weather Strategy; the PS was accepted, but has yet to be assigned</a:t>
            </a:r>
          </a:p>
          <a:p>
            <a:pPr marL="228600" indent="-225425"/>
            <a:r>
              <a:rPr lang="en-US" sz="2400" dirty="0"/>
              <a:t>The Wx COI Core Team has been discussing how to “work” this PS</a:t>
            </a:r>
          </a:p>
          <a:p>
            <a:pPr marL="761986" lvl="1" indent="-225425"/>
            <a:r>
              <a:rPr lang="en-US" sz="2200" dirty="0"/>
              <a:t>Initial thoughts are that a different mechanism may be required, e.g., a Strategic Planning Team (SPT), not a SWAT</a:t>
            </a:r>
          </a:p>
          <a:p>
            <a:pPr marL="761986" lvl="1" indent="-225425"/>
            <a:r>
              <a:rPr lang="en-US" sz="2200" dirty="0"/>
              <a:t>May become part of the evolution of the Wx COI</a:t>
            </a:r>
          </a:p>
          <a:p>
            <a:pPr marL="761986" lvl="1" indent="-225425"/>
            <a:endParaRPr lang="en-US" sz="2200" dirty="0"/>
          </a:p>
          <a:p>
            <a:pPr marL="761986" lvl="1" indent="-225425"/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74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274319"/>
            <a:ext cx="11588496" cy="948305"/>
          </a:xfrm>
        </p:spPr>
        <p:txBody>
          <a:bodyPr/>
          <a:lstStyle/>
          <a:p>
            <a:r>
              <a:rPr lang="en-US" sz="4000" dirty="0"/>
              <a:t>Should the Wx COI and FPAW Set Up a Formal Relationship?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503" y="1500027"/>
            <a:ext cx="11376164" cy="4338066"/>
          </a:xfrm>
        </p:spPr>
        <p:txBody>
          <a:bodyPr/>
          <a:lstStyle/>
          <a:p>
            <a:pPr marL="228600" indent="-225425"/>
            <a:r>
              <a:rPr lang="en-US" sz="2400" dirty="0"/>
              <a:t>The FAA Aeronautical Information Products and Services (AIPS) COI has an ongoing, formal relationship with the Aeronautical Charting Meeting</a:t>
            </a:r>
            <a:endParaRPr lang="en-US" sz="2000" dirty="0"/>
          </a:p>
          <a:p>
            <a:pPr marL="461963" lvl="1" indent="-225425"/>
            <a:r>
              <a:rPr lang="en-US" sz="2000" dirty="0"/>
              <a:t>See </a:t>
            </a:r>
            <a:r>
              <a:rPr lang="en-US" sz="2000" dirty="0">
                <a:solidFill>
                  <a:srgbClr val="1B7EB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FAA Order 7910.5E</a:t>
            </a:r>
            <a:r>
              <a:rPr lang="en-US" sz="2000" dirty="0"/>
              <a:t>, and </a:t>
            </a:r>
            <a:r>
              <a:rPr lang="en-US" sz="2000" dirty="0">
                <a:solidFill>
                  <a:srgbClr val="1B7EB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Charting Group</a:t>
            </a:r>
            <a:r>
              <a:rPr lang="en-US" sz="2000" dirty="0">
                <a:solidFill>
                  <a:srgbClr val="1B7EB6"/>
                </a:solidFill>
              </a:rPr>
              <a:t> </a:t>
            </a:r>
            <a:r>
              <a:rPr lang="en-US" sz="2000" dirty="0"/>
              <a:t>and </a:t>
            </a:r>
            <a:r>
              <a:rPr lang="en-US" sz="2000" dirty="0">
                <a:solidFill>
                  <a:srgbClr val="1B7EB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Instrument Procedures Group</a:t>
            </a:r>
            <a:r>
              <a:rPr lang="en-US" sz="2000" dirty="0">
                <a:solidFill>
                  <a:srgbClr val="1B7EB6"/>
                </a:solidFill>
              </a:rPr>
              <a:t> </a:t>
            </a:r>
            <a:r>
              <a:rPr lang="en-US" sz="2000" dirty="0"/>
              <a:t>web pages</a:t>
            </a:r>
          </a:p>
          <a:p>
            <a:pPr marL="228600" indent="-228600"/>
            <a:r>
              <a:rPr lang="en-US" sz="2400" dirty="0"/>
              <a:t>They use this relationship to receive feedback from, and provide feedback to, the users and providers of charted aeronautical information</a:t>
            </a:r>
          </a:p>
          <a:p>
            <a:pPr marL="228600" indent="-225425"/>
            <a:r>
              <a:rPr lang="en-US" sz="2400" dirty="0"/>
              <a:t>Is this a role that FPAW could fill for the Wx COI?</a:t>
            </a:r>
          </a:p>
          <a:p>
            <a:pPr marL="228600" indent="-225425"/>
            <a:r>
              <a:rPr lang="en-US" sz="2400" dirty="0"/>
              <a:t>A standing wedge of time has been set aside in each of the last three FPAW agendas for a Wx COI update</a:t>
            </a:r>
          </a:p>
          <a:p>
            <a:pPr marL="228600" indent="-225425"/>
            <a:r>
              <a:rPr lang="en-US" sz="2400" dirty="0"/>
              <a:t>Should this be turned into an open public Weather Data/Information Exchange and Coordination Meeting between FPAW and the FAA Wx COI?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37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>
        <a:ln w="19050">
          <a:solidFill>
            <a:schemeClr val="accent6">
              <a:lumMod val="75000"/>
            </a:schemeClr>
          </a:solidFill>
          <a:tailEnd type="stealth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FB3C2913C7CE4A8656F6AA4DC5B7F1" ma:contentTypeVersion="14" ma:contentTypeDescription="Create a new document." ma:contentTypeScope="" ma:versionID="3744bf632034394d014e13596298c97f">
  <xsd:schema xmlns:xsd="http://www.w3.org/2001/XMLSchema" xmlns:xs="http://www.w3.org/2001/XMLSchema" xmlns:p="http://schemas.microsoft.com/office/2006/metadata/properties" xmlns:ns3="f7bd64ec-d0a5-4fb0-923e-d4372dc6b550" xmlns:ns4="d88d3f07-b22a-46db-b4a0-6f07d7967918" targetNamespace="http://schemas.microsoft.com/office/2006/metadata/properties" ma:root="true" ma:fieldsID="5febb595a04855898e21b48b32e10549" ns3:_="" ns4:_="">
    <xsd:import namespace="f7bd64ec-d0a5-4fb0-923e-d4372dc6b550"/>
    <xsd:import namespace="d88d3f07-b22a-46db-b4a0-6f07d796791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bd64ec-d0a5-4fb0-923e-d4372dc6b5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d3f07-b22a-46db-b4a0-6f07d796791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6BC793-9080-468E-85CA-986FC5732A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0F9A6E-4590-4A2E-8C5B-0C99B5351A73}">
  <ds:schemaRefs>
    <ds:schemaRef ds:uri="http://purl.org/dc/elements/1.1/"/>
    <ds:schemaRef ds:uri="http://schemas.microsoft.com/office/2006/metadata/properties"/>
    <ds:schemaRef ds:uri="f7bd64ec-d0a5-4fb0-923e-d4372dc6b550"/>
    <ds:schemaRef ds:uri="d88d3f07-b22a-46db-b4a0-6f07d796791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8F4220E-2268-4025-83BB-F9C5CC3FB3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bd64ec-d0a5-4fb0-923e-d4372dc6b550"/>
    <ds:schemaRef ds:uri="d88d3f07-b22a-46db-b4a0-6f07d79679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19531</TotalTime>
  <Words>1052</Words>
  <Application>Microsoft Office PowerPoint</Application>
  <PresentationFormat>Widescreen</PresentationFormat>
  <Paragraphs>90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Helvetica Neue Medium</vt:lpstr>
      <vt:lpstr>Times New Roman</vt:lpstr>
      <vt:lpstr>1_Custom Design</vt:lpstr>
      <vt:lpstr>2_Custom Design</vt:lpstr>
      <vt:lpstr>Weather Community of Interest (COI) Update</vt:lpstr>
      <vt:lpstr>What is the Wx COI1?</vt:lpstr>
      <vt:lpstr>What Does the Wx COI Do?</vt:lpstr>
      <vt:lpstr>How Does the Wx COI Do Work?</vt:lpstr>
      <vt:lpstr>Summary: FAA Wx COI So Far</vt:lpstr>
      <vt:lpstr>What the Wx COI has been up to since the last FPAW Meeting…</vt:lpstr>
      <vt:lpstr>Wx COI Changes</vt:lpstr>
      <vt:lpstr>FAA Weather Strategy SPT and the Wx COI</vt:lpstr>
      <vt:lpstr>Should the Wx COI and FPAW Set Up a Formal Relationship?</vt:lpstr>
      <vt:lpstr>Proposed Wx COI Briefing at Spring FPAW Meeting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Community of Interest (COI)</dc:title>
  <dc:creator>Bill Bauman</dc:creator>
  <cp:lastModifiedBy>Bass, Randy (FAA)</cp:lastModifiedBy>
  <cp:revision>116</cp:revision>
  <dcterms:created xsi:type="dcterms:W3CDTF">2020-04-30T14:55:05Z</dcterms:created>
  <dcterms:modified xsi:type="dcterms:W3CDTF">2023-11-16T15:58:01Z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0x01010042FB3C2913C7CE4A8656F6AA4DC5B7F1</vt:lpwstr>
  </property>
</Properties>
</file>