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4" r:id="rId2"/>
  </p:sldMasterIdLst>
  <p:notesMasterIdLst>
    <p:notesMasterId r:id="rId10"/>
  </p:notesMasterIdLst>
  <p:sldIdLst>
    <p:sldId id="258" r:id="rId3"/>
    <p:sldId id="260" r:id="rId4"/>
    <p:sldId id="277" r:id="rId5"/>
    <p:sldId id="266" r:id="rId6"/>
    <p:sldId id="270" r:id="rId7"/>
    <p:sldId id="279" r:id="rId8"/>
    <p:sldId id="278" r:id="rId9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11"/>
    </p:embeddedFont>
    <p:embeddedFont>
      <p:font typeface="Helvetica Neue" panose="02000503000000020004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iIGdYZmmXLQCjXHV332hOEQ+lO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B7D4483A-193E-2C6F-A12E-C405F4685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>
            <a:extLst>
              <a:ext uri="{FF2B5EF4-FFF2-40B4-BE49-F238E27FC236}">
                <a16:creationId xmlns:a16="http://schemas.microsoft.com/office/drawing/2014/main" id="{F442DF7D-B5B5-4EF0-6D34-C442E85D65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3:notes">
            <a:extLst>
              <a:ext uri="{FF2B5EF4-FFF2-40B4-BE49-F238E27FC236}">
                <a16:creationId xmlns:a16="http://schemas.microsoft.com/office/drawing/2014/main" id="{9051412A-9C52-FD5E-A21C-89A51552CE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9637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C988A8F8-5884-48C5-3BB6-C0E339CBC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>
            <a:extLst>
              <a:ext uri="{FF2B5EF4-FFF2-40B4-BE49-F238E27FC236}">
                <a16:creationId xmlns:a16="http://schemas.microsoft.com/office/drawing/2014/main" id="{4FB6EA83-2FC6-5837-1FA6-6C75BACAD5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3:notes">
            <a:extLst>
              <a:ext uri="{FF2B5EF4-FFF2-40B4-BE49-F238E27FC236}">
                <a16:creationId xmlns:a16="http://schemas.microsoft.com/office/drawing/2014/main" id="{8AAD2E77-63E1-D7CA-A941-758D12225E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018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93A67CAE-4188-7390-1954-E42E1BF89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>
            <a:extLst>
              <a:ext uri="{FF2B5EF4-FFF2-40B4-BE49-F238E27FC236}">
                <a16:creationId xmlns:a16="http://schemas.microsoft.com/office/drawing/2014/main" id="{2F581D18-BDBF-B752-D123-FBA17ACC6D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3:notes">
            <a:extLst>
              <a:ext uri="{FF2B5EF4-FFF2-40B4-BE49-F238E27FC236}">
                <a16:creationId xmlns:a16="http://schemas.microsoft.com/office/drawing/2014/main" id="{DCF86739-F479-2970-FF47-08431A359C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7438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B523666E-79A9-2D80-F374-2DD45C7F5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>
            <a:extLst>
              <a:ext uri="{FF2B5EF4-FFF2-40B4-BE49-F238E27FC236}">
                <a16:creationId xmlns:a16="http://schemas.microsoft.com/office/drawing/2014/main" id="{15D84BFA-7B62-57DE-B813-8DD93EEC96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3:notes">
            <a:extLst>
              <a:ext uri="{FF2B5EF4-FFF2-40B4-BE49-F238E27FC236}">
                <a16:creationId xmlns:a16="http://schemas.microsoft.com/office/drawing/2014/main" id="{6239A40C-9ED5-DCC9-88BB-AB002B409F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074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>
          <a:extLst>
            <a:ext uri="{FF2B5EF4-FFF2-40B4-BE49-F238E27FC236}">
              <a16:creationId xmlns:a16="http://schemas.microsoft.com/office/drawing/2014/main" id="{8F40580E-72E4-C8E9-8DCD-C0B2C3EBB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>
            <a:extLst>
              <a:ext uri="{FF2B5EF4-FFF2-40B4-BE49-F238E27FC236}">
                <a16:creationId xmlns:a16="http://schemas.microsoft.com/office/drawing/2014/main" id="{F95852A0-23DE-F17E-C36A-3306A7A5BF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3:notes">
            <a:extLst>
              <a:ext uri="{FF2B5EF4-FFF2-40B4-BE49-F238E27FC236}">
                <a16:creationId xmlns:a16="http://schemas.microsoft.com/office/drawing/2014/main" id="{2B5B5CC9-7EAE-5950-66B8-9FB7CFF585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625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3093" algn="l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accent3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subTitle" idx="1"/>
          </p:nvPr>
        </p:nvSpPr>
        <p:spPr>
          <a:xfrm>
            <a:off x="1828800" y="3611556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963084" y="440691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609602" y="1535119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accent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6193380" y="1535119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accent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6193380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accent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609605" y="273064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4766733" y="273067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accent3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609605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26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6"/>
          <p:cNvSpPr txBox="1">
            <a:spLocks noGrp="1"/>
          </p:cNvSpPr>
          <p:nvPr>
            <p:ph type="body" idx="1"/>
          </p:nvPr>
        </p:nvSpPr>
        <p:spPr>
          <a:xfrm>
            <a:off x="2389717" y="5367352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5" descr="A sailboat on the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3528"/>
          <a:stretch/>
        </p:blipFill>
        <p:spPr>
          <a:xfrm>
            <a:off x="0" y="0"/>
            <a:ext cx="12190400" cy="688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5"/>
          <p:cNvSpPr/>
          <p:nvPr/>
        </p:nvSpPr>
        <p:spPr>
          <a:xfrm>
            <a:off x="-11539" y="10220"/>
            <a:ext cx="12201939" cy="6672280"/>
          </a:xfrm>
          <a:prstGeom prst="rect">
            <a:avLst/>
          </a:prstGeom>
          <a:gradFill>
            <a:gsLst>
              <a:gs pos="0">
                <a:srgbClr val="000000">
                  <a:alpha val="81568"/>
                </a:srgbClr>
              </a:gs>
              <a:gs pos="97000">
                <a:srgbClr val="1A658F">
                  <a:alpha val="49019"/>
                </a:srgbClr>
              </a:gs>
              <a:gs pos="100000">
                <a:srgbClr val="1A658F">
                  <a:alpha val="49019"/>
                </a:srgbClr>
              </a:gs>
            </a:gsLst>
            <a:lin ang="1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" name="Google Shape;27;p45" descr="A blue and white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933" y="301355"/>
            <a:ext cx="2647111" cy="88237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5"/>
          <p:cNvSpPr/>
          <p:nvPr/>
        </p:nvSpPr>
        <p:spPr>
          <a:xfrm>
            <a:off x="1567" y="6652200"/>
            <a:ext cx="12190400" cy="236100"/>
          </a:xfrm>
          <a:prstGeom prst="rect">
            <a:avLst/>
          </a:prstGeom>
          <a:solidFill>
            <a:srgbClr val="1A65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5"/>
          <p:cNvSpPr txBox="1"/>
          <p:nvPr/>
        </p:nvSpPr>
        <p:spPr>
          <a:xfrm>
            <a:off x="671033" y="6682500"/>
            <a:ext cx="10848400" cy="1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material is based upon work supported by the National Center for Atmospheric Research, which is a major facility sponsored by the National Science Foundation under Cooperative Agreement No. 1852977.</a:t>
            </a:r>
            <a:endParaRPr sz="6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78000">
              <a:schemeClr val="dk2"/>
            </a:gs>
            <a:gs pos="100000">
              <a:schemeClr val="dk2"/>
            </a:gs>
          </a:gsLst>
          <a:lin ang="141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39029" y="6272784"/>
            <a:ext cx="12231028" cy="58521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7800" y="6302590"/>
            <a:ext cx="1550607" cy="5171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2"/>
          <p:cNvSpPr/>
          <p:nvPr/>
        </p:nvSpPr>
        <p:spPr>
          <a:xfrm>
            <a:off x="1903949" y="2508728"/>
            <a:ext cx="90373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What's in a METAR? A brief insight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into creating an automated observation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2"/>
          <p:cNvSpPr txBox="1"/>
          <p:nvPr/>
        </p:nvSpPr>
        <p:spPr>
          <a:xfrm>
            <a:off x="4252099" y="4896898"/>
            <a:ext cx="343380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D8D8D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October 7, 2025</a:t>
            </a:r>
            <a:endParaRPr sz="14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2"/>
          <p:cNvSpPr/>
          <p:nvPr/>
        </p:nvSpPr>
        <p:spPr>
          <a:xfrm>
            <a:off x="5892800" y="456862"/>
            <a:ext cx="607678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1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Scott Landolt</a:t>
            </a: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1" u="none" strike="noStrike" cap="none" dirty="0">
                <a:solidFill>
                  <a:srgbClr val="A8C7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Research Applications Laboratory</a:t>
            </a:r>
            <a:endParaRPr sz="1500" b="0" i="0" u="none" strike="noStrike" cap="none" dirty="0">
              <a:solidFill>
                <a:srgbClr val="A8C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F57286-2DD4-85C7-6266-A7931554E531}"/>
              </a:ext>
            </a:extLst>
          </p:cNvPr>
          <p:cNvSpPr txBox="1"/>
          <p:nvPr/>
        </p:nvSpPr>
        <p:spPr>
          <a:xfrm>
            <a:off x="3337509" y="4160493"/>
            <a:ext cx="52629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u="none" strike="noStrike" cap="none" dirty="0">
                <a:solidFill>
                  <a:srgbClr val="A8C7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Friends and Partners in Aviation Weather – Fall Meeting</a:t>
            </a:r>
            <a:endParaRPr lang="en-US" sz="1600" b="0" u="none" strike="noStrike" cap="none" dirty="0">
              <a:solidFill>
                <a:srgbClr val="A8C7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>
            <a:spLocks noGrp="1"/>
          </p:cNvSpPr>
          <p:nvPr>
            <p:ph type="title"/>
          </p:nvPr>
        </p:nvSpPr>
        <p:spPr>
          <a:xfrm>
            <a:off x="2246586" y="306170"/>
            <a:ext cx="7698828" cy="57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Exercise</a:t>
            </a:r>
            <a:endParaRPr sz="3200" dirty="0"/>
          </a:p>
        </p:txBody>
      </p:sp>
      <p:sp>
        <p:nvSpPr>
          <p:cNvPr id="179" name="Google Shape;179;p3"/>
          <p:cNvSpPr txBox="1">
            <a:spLocks noGrp="1"/>
          </p:cNvSpPr>
          <p:nvPr>
            <p:ph type="body" idx="1"/>
          </p:nvPr>
        </p:nvSpPr>
        <p:spPr>
          <a:xfrm>
            <a:off x="803189" y="1606378"/>
            <a:ext cx="10577384" cy="393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mathematical methods/techniques/etc. are used to produce an official “observation” of temperature and wind?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None/>
            </a:pPr>
            <a:endParaRPr sz="1765" dirty="0">
              <a:solidFill>
                <a:srgbClr val="9E9E9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EC780F19-69C8-D957-96B2-F27A7B386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>
            <a:extLst>
              <a:ext uri="{FF2B5EF4-FFF2-40B4-BE49-F238E27FC236}">
                <a16:creationId xmlns:a16="http://schemas.microsoft.com/office/drawing/2014/main" id="{37A3EE6C-89D1-0607-9FD4-11F0741005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46586" y="306171"/>
            <a:ext cx="7698828" cy="660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Temperature Observations</a:t>
            </a:r>
            <a:endParaRPr sz="3200" dirty="0"/>
          </a:p>
        </p:txBody>
      </p:sp>
      <p:sp>
        <p:nvSpPr>
          <p:cNvPr id="179" name="Google Shape;179;p3">
            <a:extLst>
              <a:ext uri="{FF2B5EF4-FFF2-40B4-BE49-F238E27FC236}">
                <a16:creationId xmlns:a16="http://schemas.microsoft.com/office/drawing/2014/main" id="{38841FAE-EB58-3B8A-DA60-540A16E689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457" y="1301843"/>
            <a:ext cx="5122797" cy="4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buClr>
                <a:srgbClr val="9E9E9E"/>
              </a:buClr>
              <a:buSzPts val="1765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Temperature measurements are taken every ten seconds</a:t>
            </a:r>
          </a:p>
          <a:p>
            <a:pPr indent="-457200">
              <a:spcBef>
                <a:spcPts val="0"/>
              </a:spcBef>
              <a:buClr>
                <a:srgbClr val="9E9E9E"/>
              </a:buClr>
              <a:buSzPts val="1765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Measurements are averaged over one minute to develop a one-minute observation</a:t>
            </a:r>
          </a:p>
          <a:p>
            <a:pPr indent="-457200">
              <a:spcBef>
                <a:spcPts val="0"/>
              </a:spcBef>
              <a:buClr>
                <a:srgbClr val="9E9E9E"/>
              </a:buClr>
              <a:buSzPts val="1765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One-minute observations are averaged over five minutes, updating every minute</a:t>
            </a:r>
          </a:p>
          <a:p>
            <a:pPr indent="-457200">
              <a:spcBef>
                <a:spcPts val="0"/>
              </a:spcBef>
              <a:buClr>
                <a:srgbClr val="9E9E9E"/>
              </a:buClr>
              <a:buSzPts val="1765"/>
              <a:buAutoNum type="arabicParenR"/>
            </a:pPr>
            <a:r>
              <a:rPr lang="en-US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observation is rounded to the nearest °F and converted to the 0.1 °C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None/>
            </a:pPr>
            <a:endParaRPr sz="1765" dirty="0">
              <a:solidFill>
                <a:srgbClr val="9E9E9E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4714A9-6D4C-C3F0-3E75-4E1CBD245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638308"/>
              </p:ext>
            </p:extLst>
          </p:nvPr>
        </p:nvGraphicFramePr>
        <p:xfrm>
          <a:off x="5709909" y="1450946"/>
          <a:ext cx="2053245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245">
                  <a:extLst>
                    <a:ext uri="{9D8B030D-6E8A-4147-A177-3AD203B41FA5}">
                      <a16:colId xmlns:a16="http://schemas.microsoft.com/office/drawing/2014/main" val="547434655"/>
                    </a:ext>
                  </a:extLst>
                </a:gridCol>
              </a:tblGrid>
              <a:tr h="367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Measurements for the Past 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714410"/>
                  </a:ext>
                </a:extLst>
              </a:tr>
              <a:tr h="367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50 °F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296412"/>
                  </a:ext>
                </a:extLst>
              </a:tr>
              <a:tr h="367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50 °F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136173"/>
                  </a:ext>
                </a:extLst>
              </a:tr>
              <a:tr h="367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49 °F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3084"/>
                  </a:ext>
                </a:extLst>
              </a:tr>
              <a:tr h="367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49 °F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261932"/>
                  </a:ext>
                </a:extLst>
              </a:tr>
              <a:tr h="367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49 °F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39296"/>
                  </a:ext>
                </a:extLst>
              </a:tr>
              <a:tr h="3670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48 °F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968963"/>
                  </a:ext>
                </a:extLst>
              </a:tr>
            </a:tbl>
          </a:graphicData>
        </a:graphic>
      </p:graphicFrame>
      <p:sp>
        <p:nvSpPr>
          <p:cNvPr id="5" name="Right Arrow 4">
            <a:extLst>
              <a:ext uri="{FF2B5EF4-FFF2-40B4-BE49-F238E27FC236}">
                <a16:creationId xmlns:a16="http://schemas.microsoft.com/office/drawing/2014/main" id="{BFAB5C15-5935-CF3C-9848-2A74D29DD3F4}"/>
              </a:ext>
            </a:extLst>
          </p:cNvPr>
          <p:cNvSpPr/>
          <p:nvPr/>
        </p:nvSpPr>
        <p:spPr>
          <a:xfrm>
            <a:off x="8154364" y="2642138"/>
            <a:ext cx="443068" cy="10008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480B8-6E56-A0B2-FB6F-469AFFEDAFFF}"/>
              </a:ext>
            </a:extLst>
          </p:cNvPr>
          <p:cNvSpPr txBox="1"/>
          <p:nvPr/>
        </p:nvSpPr>
        <p:spPr>
          <a:xfrm>
            <a:off x="8746801" y="2291213"/>
            <a:ext cx="10134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49.1 °F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91F95-C21C-85B6-4371-2D0746F8F7E8}"/>
              </a:ext>
            </a:extLst>
          </p:cNvPr>
          <p:cNvSpPr txBox="1"/>
          <p:nvPr/>
        </p:nvSpPr>
        <p:spPr>
          <a:xfrm>
            <a:off x="8746801" y="2619172"/>
            <a:ext cx="1013419" cy="153888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50.3 °F</a:t>
            </a:r>
          </a:p>
          <a:p>
            <a:r>
              <a:rPr lang="en-US" sz="2000" dirty="0"/>
              <a:t>50.9 °F</a:t>
            </a:r>
          </a:p>
          <a:p>
            <a:r>
              <a:rPr lang="en-US" sz="2000" dirty="0"/>
              <a:t>51.4 °F</a:t>
            </a:r>
          </a:p>
          <a:p>
            <a:r>
              <a:rPr lang="en-US" sz="2000" dirty="0"/>
              <a:t>52.0 °F</a:t>
            </a:r>
          </a:p>
          <a:p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2D9BB077-F575-23EB-35FC-97DC5A845483}"/>
              </a:ext>
            </a:extLst>
          </p:cNvPr>
          <p:cNvSpPr/>
          <p:nvPr/>
        </p:nvSpPr>
        <p:spPr>
          <a:xfrm>
            <a:off x="9971482" y="2619172"/>
            <a:ext cx="443068" cy="100089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DAB4D6-5D71-DD7B-0B35-3EA6B90470F8}"/>
              </a:ext>
            </a:extLst>
          </p:cNvPr>
          <p:cNvSpPr txBox="1"/>
          <p:nvPr/>
        </p:nvSpPr>
        <p:spPr>
          <a:xfrm>
            <a:off x="10678576" y="2919565"/>
            <a:ext cx="113524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50.74</a:t>
            </a:r>
            <a:r>
              <a:rPr lang="en-US" dirty="0"/>
              <a:t> </a:t>
            </a:r>
            <a:r>
              <a:rPr lang="en-US" sz="2000" dirty="0"/>
              <a:t>°F</a:t>
            </a:r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73521A0-D94D-37ED-3CAA-56D1E6A2C957}"/>
              </a:ext>
            </a:extLst>
          </p:cNvPr>
          <p:cNvSpPr/>
          <p:nvPr/>
        </p:nvSpPr>
        <p:spPr>
          <a:xfrm flipH="1">
            <a:off x="10538423" y="3620069"/>
            <a:ext cx="966020" cy="667727"/>
          </a:xfrm>
          <a:prstGeom prst="downArrow">
            <a:avLst>
              <a:gd name="adj1" fmla="val 50000"/>
              <a:gd name="adj2" fmla="val 462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2EC29-6272-DD2E-48FD-3BC9E3BB477C}"/>
              </a:ext>
            </a:extLst>
          </p:cNvPr>
          <p:cNvSpPr txBox="1"/>
          <p:nvPr/>
        </p:nvSpPr>
        <p:spPr>
          <a:xfrm>
            <a:off x="10538423" y="4588190"/>
            <a:ext cx="104227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51</a:t>
            </a:r>
            <a:r>
              <a:rPr lang="en-US" dirty="0"/>
              <a:t> </a:t>
            </a:r>
            <a:r>
              <a:rPr lang="en-US" sz="2000" dirty="0"/>
              <a:t>°F</a:t>
            </a:r>
          </a:p>
          <a:p>
            <a:r>
              <a:rPr lang="en-US" sz="2000" dirty="0"/>
              <a:t>10.6 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5BF96EFC-1DBC-37D1-73AD-603B309A9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>
            <a:extLst>
              <a:ext uri="{FF2B5EF4-FFF2-40B4-BE49-F238E27FC236}">
                <a16:creationId xmlns:a16="http://schemas.microsoft.com/office/drawing/2014/main" id="{5010F320-6541-EF22-A753-6881733DD0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154658"/>
            <a:ext cx="8229600" cy="6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 sz="32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Wind Observations</a:t>
            </a:r>
            <a:endParaRPr sz="3200" dirty="0"/>
          </a:p>
        </p:txBody>
      </p:sp>
      <p:sp>
        <p:nvSpPr>
          <p:cNvPr id="179" name="Google Shape;179;p3">
            <a:extLst>
              <a:ext uri="{FF2B5EF4-FFF2-40B4-BE49-F238E27FC236}">
                <a16:creationId xmlns:a16="http://schemas.microsoft.com/office/drawing/2014/main" id="{E4F062CC-4006-CD91-B229-D353FA3FA8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97886" y="1269600"/>
            <a:ext cx="6275812" cy="4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Observations of speed and direction are taken once a second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Five second averages of speed and direction are computed and rounded to the nearest degree and nearest knot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Every 5 seconds a running 2-minute average wind velocity is computed. If the computed 2-minute average wind speed is 2 knots or less, the 2-minute average wind direction and speed is reported as </a:t>
            </a:r>
            <a:r>
              <a:rPr lang="ja-JP" altLang="en-US" sz="240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calm</a:t>
            </a:r>
            <a:r>
              <a:rPr lang="ja-JP" altLang="en-US" sz="2400">
                <a:ea typeface="ＭＳ Ｐゴシック" panose="020B0600070205080204" pitchFamily="34" charset="-128"/>
              </a:rPr>
              <a:t>”</a:t>
            </a:r>
            <a:endParaRPr lang="en-US" altLang="ja-JP" sz="2400" dirty="0">
              <a:ea typeface="ＭＳ Ｐゴシック" panose="020B0600070205080204" pitchFamily="34" charset="-128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None/>
            </a:pPr>
            <a:endParaRPr sz="1765" dirty="0">
              <a:solidFill>
                <a:srgbClr val="9E9E9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E3676-ABB2-33BA-1BA2-B5649D7054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935"/>
          <a:stretch>
            <a:fillRect/>
          </a:stretch>
        </p:blipFill>
        <p:spPr>
          <a:xfrm>
            <a:off x="409195" y="1038531"/>
            <a:ext cx="5288691" cy="49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9024151E-E3EF-A7DC-EB43-49007698F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>
            <a:extLst>
              <a:ext uri="{FF2B5EF4-FFF2-40B4-BE49-F238E27FC236}">
                <a16:creationId xmlns:a16="http://schemas.microsoft.com/office/drawing/2014/main" id="{1154F03C-5543-308B-A0CA-DF369CCAD4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74639"/>
            <a:ext cx="8229600" cy="6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Wind Gust Observations</a:t>
            </a:r>
            <a:endParaRPr sz="2800" dirty="0"/>
          </a:p>
        </p:txBody>
      </p:sp>
      <p:sp>
        <p:nvSpPr>
          <p:cNvPr id="6" name="Google Shape;179;p3">
            <a:extLst>
              <a:ext uri="{FF2B5EF4-FFF2-40B4-BE49-F238E27FC236}">
                <a16:creationId xmlns:a16="http://schemas.microsoft.com/office/drawing/2014/main" id="{E6F20D9D-8E92-2FC5-7263-4F58745D20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9150" y="1417881"/>
            <a:ext cx="6275812" cy="4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4107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If: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current 2-minute average wind speed is equal to or greater than 9 knots 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greatest 5-second average wind speed (during the past minute) exceeds the current 2-minute average speed by 5 knots or more</a:t>
            </a:r>
          </a:p>
          <a:p>
            <a:pPr marL="94107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Then: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The greatest 5-second average speed observed during the past minute is stored in memory as a gust for 10 minutes.</a:t>
            </a:r>
            <a:endParaRPr sz="1765" dirty="0">
              <a:solidFill>
                <a:srgbClr val="9E9E9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66DC1C-CC31-CD47-230C-4A5A622E1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946" y="2051221"/>
            <a:ext cx="4493740" cy="33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2E4A48F1-3BAF-64BF-EC2E-62D34D5EF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>
            <a:extLst>
              <a:ext uri="{FF2B5EF4-FFF2-40B4-BE49-F238E27FC236}">
                <a16:creationId xmlns:a16="http://schemas.microsoft.com/office/drawing/2014/main" id="{1BFA598D-DC66-2036-AD14-EC745BA859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74639"/>
            <a:ext cx="8229600" cy="6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Wind Gust Observations</a:t>
            </a:r>
            <a:endParaRPr sz="2800" dirty="0"/>
          </a:p>
        </p:txBody>
      </p:sp>
      <p:sp>
        <p:nvSpPr>
          <p:cNvPr id="7" name="Google Shape;179;p3">
            <a:extLst>
              <a:ext uri="{FF2B5EF4-FFF2-40B4-BE49-F238E27FC236}">
                <a16:creationId xmlns:a16="http://schemas.microsoft.com/office/drawing/2014/main" id="{16F67708-057B-CF1F-056A-9F45C168CE21}"/>
              </a:ext>
            </a:extLst>
          </p:cNvPr>
          <p:cNvSpPr txBox="1">
            <a:spLocks/>
          </p:cNvSpPr>
          <p:nvPr/>
        </p:nvSpPr>
        <p:spPr>
          <a:xfrm>
            <a:off x="5721178" y="1108962"/>
            <a:ext cx="6275812" cy="4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3093" algn="l" rtl="0">
              <a:lnSpc>
                <a:spcPct val="100000"/>
              </a:lnSpc>
              <a:spcBef>
                <a:spcPts val="424"/>
              </a:spcBef>
              <a:spcAft>
                <a:spcPts val="0"/>
              </a:spcAft>
              <a:buClr>
                <a:schemeClr val="accent3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lnSpc>
                <a:spcPct val="100000"/>
              </a:lnSpc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lnSpc>
                <a:spcPct val="100000"/>
              </a:lnSpc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lnSpc>
                <a:spcPct val="100000"/>
              </a:lnSpc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lnSpc>
                <a:spcPct val="100000"/>
              </a:lnSpc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4107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Once every 5 seconds, the ASOS compares the highest gust stored in memory for the past 10 minutes with the current 2-minute average wind speed</a:t>
            </a:r>
          </a:p>
          <a:p>
            <a:pPr marL="94107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If: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 difference between the two is 3 knots or more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 current reported wind speed is greater than 2 knots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 highest gust exceeds the minimum 5-second wind speed in the past 10 minutes by 10 knots or more </a:t>
            </a:r>
          </a:p>
          <a:p>
            <a:pPr marL="94107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Then: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The highest gust stored in memory is designated as the reportable gust. </a:t>
            </a:r>
            <a:endParaRPr lang="en-US" sz="1600" dirty="0">
              <a:solidFill>
                <a:srgbClr val="9E9E9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B436C7-ED90-FFBC-1F99-31011D687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62" y="1553918"/>
            <a:ext cx="5165125" cy="38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>
          <a:extLst>
            <a:ext uri="{FF2B5EF4-FFF2-40B4-BE49-F238E27FC236}">
              <a16:creationId xmlns:a16="http://schemas.microsoft.com/office/drawing/2014/main" id="{9E6A1F63-857E-4A5E-CA1D-F8AFB66E6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>
            <a:extLst>
              <a:ext uri="{FF2B5EF4-FFF2-40B4-BE49-F238E27FC236}">
                <a16:creationId xmlns:a16="http://schemas.microsoft.com/office/drawing/2014/main" id="{E9B540F3-E678-C79F-E934-35721BF9E9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0" y="274639"/>
            <a:ext cx="8229600" cy="66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</a:pPr>
            <a:r>
              <a:rPr lang="en-US" sz="2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Other Considerations</a:t>
            </a:r>
            <a:endParaRPr sz="2800" dirty="0"/>
          </a:p>
        </p:txBody>
      </p:sp>
      <p:sp>
        <p:nvSpPr>
          <p:cNvPr id="12" name="Google Shape;179;p3">
            <a:extLst>
              <a:ext uri="{FF2B5EF4-FFF2-40B4-BE49-F238E27FC236}">
                <a16:creationId xmlns:a16="http://schemas.microsoft.com/office/drawing/2014/main" id="{BE6562B3-C0EA-00AA-B9D5-FB784DCD39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94516" y="1269600"/>
            <a:ext cx="10402968" cy="43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ja-JP" sz="2400" dirty="0">
                <a:ea typeface="ＭＳ Ｐゴシック" panose="020B0600070205080204" pitchFamily="34" charset="-128"/>
              </a:rPr>
              <a:t>Doesn’t account for quality control algorithms</a:t>
            </a:r>
          </a:p>
          <a:p>
            <a:r>
              <a:rPr lang="en-US" altLang="ja-JP" sz="2400" dirty="0">
                <a:ea typeface="ＭＳ Ｐゴシック" panose="020B0600070205080204" pitchFamily="34" charset="-128"/>
              </a:rPr>
              <a:t>METAR algorithms have additional processing</a:t>
            </a:r>
          </a:p>
          <a:p>
            <a:r>
              <a:rPr lang="en-US" altLang="ja-JP" sz="2400" dirty="0">
                <a:ea typeface="ＭＳ Ｐゴシック" panose="020B0600070205080204" pitchFamily="34" charset="-128"/>
              </a:rPr>
              <a:t>Observations are typically hourly</a:t>
            </a:r>
          </a:p>
          <a:p>
            <a:pPr lvl="1"/>
            <a:r>
              <a:rPr lang="en-US" altLang="ja-JP" sz="2047" dirty="0">
                <a:solidFill>
                  <a:schemeClr val="bg1"/>
                </a:solidFill>
                <a:ea typeface="ＭＳ Ｐゴシック" panose="020B0600070205080204" pitchFamily="34" charset="-128"/>
              </a:rPr>
              <a:t>SPECIs can still have delays!</a:t>
            </a:r>
          </a:p>
          <a:p>
            <a:r>
              <a:rPr lang="en-US" altLang="ja-JP" sz="24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Errors can still make it through the QC algorithms</a:t>
            </a:r>
          </a:p>
          <a:p>
            <a:endParaRPr lang="en-US" altLang="ja-JP" sz="2400" dirty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9E9E"/>
              </a:buClr>
              <a:buSzPts val="1765"/>
              <a:buNone/>
            </a:pPr>
            <a:endParaRPr sz="1765" dirty="0">
              <a:solidFill>
                <a:srgbClr val="9E9E9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5ACDC-0F5A-79AD-DFFF-03380B96898E}"/>
              </a:ext>
            </a:extLst>
          </p:cNvPr>
          <p:cNvSpPr txBox="1"/>
          <p:nvPr/>
        </p:nvSpPr>
        <p:spPr>
          <a:xfrm>
            <a:off x="603150" y="4169596"/>
            <a:ext cx="109857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KDEN 070253Z 07003KT 10SM OVC023 08/07 A3026 RMK AO2 RAB22E47 SLP229 P0000 60000 T00780067 51018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KDEN 070153Z 08006KT 10SM OVC019 08/07 A3024 RMK AO2 SLP221 T00830067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KDEN 070053Z 06006KT 10SM OVC018 08/06 A3023 RMK AO2 RAE2358B23E32 SLP217 P0000 T00830061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KDEN 062353Z 04006KT 9SM -RA OVC021 09/06 A3020 RMK AO2 RAE12B37 SLP207 P0002 60002 T00890061 10100 20083 53005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KDEN 062328Z 04006KT 10SM BKN022 BKN037 BKN110 09/06 A3020 RMK AO2 RAE12 P0001 T00890061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KDEN 062253Z 05009KT 9SM -RA BKN022 BKN050 OVC060 09/06 A3018 RMK AO2 RAB47 SLP197 P0000 T00940056</a:t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</p:bldLst>
  </p:timing>
</p:sld>
</file>

<file path=ppt/theme/theme1.xml><?xml version="1.0" encoding="utf-8"?>
<a:theme xmlns:a="http://schemas.openxmlformats.org/drawingml/2006/main" name="2_Title Page: NCAR - Blue Logo">
  <a:themeElements>
    <a:clrScheme name="NCAR UCAR">
      <a:dk1>
        <a:srgbClr val="000000"/>
      </a:dk1>
      <a:lt1>
        <a:srgbClr val="FFFFFF"/>
      </a:lt1>
      <a:dk2>
        <a:srgbClr val="1F3058"/>
      </a:dk2>
      <a:lt2>
        <a:srgbClr val="EEECE1"/>
      </a:lt2>
      <a:accent1>
        <a:srgbClr val="1A3141"/>
      </a:accent1>
      <a:accent2>
        <a:srgbClr val="456673"/>
      </a:accent2>
      <a:accent3>
        <a:srgbClr val="C45229"/>
      </a:accent3>
      <a:accent4>
        <a:srgbClr val="9F1B25"/>
      </a:accent4>
      <a:accent5>
        <a:srgbClr val="B36E25"/>
      </a:accent5>
      <a:accent6>
        <a:srgbClr val="555058"/>
      </a:accent6>
      <a:hlink>
        <a:srgbClr val="1F3058"/>
      </a:hlink>
      <a:folHlink>
        <a:srgbClr val="7C78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AR-Blue-BottomSwooshes">
  <a:themeElements>
    <a:clrScheme name="Custom 4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1A658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E7B3560-8383-EE48-85A6-46BA7B2F96F4}">
  <we:reference id="wa200005566" version="3.0.0.3" store="en-US" storeType="OMEX"/>
  <we:alternateReferences>
    <we:reference id="wa200005566" version="3.0.0.3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6747</TotalTime>
  <Words>494</Words>
  <Application>Microsoft Macintosh PowerPoint</Application>
  <PresentationFormat>Widescreen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Helvetica Neue</vt:lpstr>
      <vt:lpstr>ＭＳ Ｐゴシック</vt:lpstr>
      <vt:lpstr>Arial</vt:lpstr>
      <vt:lpstr>Times New Roman</vt:lpstr>
      <vt:lpstr>2_Title Page: NCAR - Blue Logo</vt:lpstr>
      <vt:lpstr>NCAR-Blue-BottomSwooshes</vt:lpstr>
      <vt:lpstr>PowerPoint Presentation</vt:lpstr>
      <vt:lpstr>Group Exercise</vt:lpstr>
      <vt:lpstr>Temperature Observations</vt:lpstr>
      <vt:lpstr>Wind Observations</vt:lpstr>
      <vt:lpstr>Wind Gust Observations</vt:lpstr>
      <vt:lpstr>Wind Gust Observations</vt:lpstr>
      <vt:lpstr>Other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Scott Landolt</cp:lastModifiedBy>
  <cp:revision>10</cp:revision>
  <dcterms:modified xsi:type="dcterms:W3CDTF">2025-10-07T03:15:07Z</dcterms:modified>
</cp:coreProperties>
</file>