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1"/>
  </p:notesMasterIdLst>
  <p:handoutMasterIdLst>
    <p:handoutMasterId r:id="rId52"/>
  </p:handoutMasterIdLst>
  <p:sldIdLst>
    <p:sldId id="431" r:id="rId5"/>
    <p:sldId id="452" r:id="rId6"/>
    <p:sldId id="496" r:id="rId7"/>
    <p:sldId id="543" r:id="rId8"/>
    <p:sldId id="479" r:id="rId9"/>
    <p:sldId id="579" r:id="rId10"/>
    <p:sldId id="597" r:id="rId11"/>
    <p:sldId id="598" r:id="rId12"/>
    <p:sldId id="546" r:id="rId13"/>
    <p:sldId id="547" r:id="rId14"/>
    <p:sldId id="550" r:id="rId15"/>
    <p:sldId id="551" r:id="rId16"/>
    <p:sldId id="580" r:id="rId17"/>
    <p:sldId id="583" r:id="rId18"/>
    <p:sldId id="578" r:id="rId19"/>
    <p:sldId id="587" r:id="rId20"/>
    <p:sldId id="588" r:id="rId21"/>
    <p:sldId id="591" r:id="rId22"/>
    <p:sldId id="592" r:id="rId23"/>
    <p:sldId id="593" r:id="rId24"/>
    <p:sldId id="594" r:id="rId25"/>
    <p:sldId id="595" r:id="rId26"/>
    <p:sldId id="596" r:id="rId27"/>
    <p:sldId id="581" r:id="rId28"/>
    <p:sldId id="561" r:id="rId29"/>
    <p:sldId id="498" r:id="rId30"/>
    <p:sldId id="554" r:id="rId31"/>
    <p:sldId id="570" r:id="rId32"/>
    <p:sldId id="571" r:id="rId33"/>
    <p:sldId id="478" r:id="rId34"/>
    <p:sldId id="493" r:id="rId35"/>
    <p:sldId id="552" r:id="rId36"/>
    <p:sldId id="566" r:id="rId37"/>
    <p:sldId id="565" r:id="rId38"/>
    <p:sldId id="568" r:id="rId39"/>
    <p:sldId id="569" r:id="rId40"/>
    <p:sldId id="577" r:id="rId41"/>
    <p:sldId id="574" r:id="rId42"/>
    <p:sldId id="576" r:id="rId43"/>
    <p:sldId id="572" r:id="rId44"/>
    <p:sldId id="573" r:id="rId45"/>
    <p:sldId id="562" r:id="rId46"/>
    <p:sldId id="584" r:id="rId47"/>
    <p:sldId id="585" r:id="rId48"/>
    <p:sldId id="586" r:id="rId49"/>
    <p:sldId id="589" r:id="rId50"/>
  </p:sldIdLst>
  <p:sldSz cx="12192000" cy="6858000"/>
  <p:notesSz cx="6858000" cy="9199563"/>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9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AA8"/>
    <a:srgbClr val="3A57A8"/>
    <a:srgbClr val="17375E"/>
    <a:srgbClr val="8489B0"/>
    <a:srgbClr val="3956A7"/>
    <a:srgbClr val="B9D0E5"/>
    <a:srgbClr val="9EBDD8"/>
    <a:srgbClr val="94B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88475" autoAdjust="0"/>
  </p:normalViewPr>
  <p:slideViewPr>
    <p:cSldViewPr snapToGrid="0">
      <p:cViewPr varScale="1">
        <p:scale>
          <a:sx n="86" d="100"/>
          <a:sy n="86" d="100"/>
        </p:scale>
        <p:origin x="1470" y="300"/>
      </p:cViewPr>
      <p:guideLst>
        <p:guide orient="horz" pos="2160"/>
        <p:guide pos="3840"/>
      </p:guideLst>
    </p:cSldViewPr>
  </p:slideViewPr>
  <p:notesTextViewPr>
    <p:cViewPr>
      <p:scale>
        <a:sx n="100" d="100"/>
        <a:sy n="100" d="100"/>
      </p:scale>
      <p:origin x="0" y="0"/>
    </p:cViewPr>
  </p:notesTextViewPr>
  <p:sorterViewPr>
    <p:cViewPr>
      <p:scale>
        <a:sx n="87" d="100"/>
        <a:sy n="87" d="100"/>
      </p:scale>
      <p:origin x="0" y="-822"/>
    </p:cViewPr>
  </p:sorterViewPr>
  <p:notesViewPr>
    <p:cSldViewPr snapToGrid="0">
      <p:cViewPr varScale="1">
        <p:scale>
          <a:sx n="55" d="100"/>
          <a:sy n="55" d="100"/>
        </p:scale>
        <p:origin x="2538" y="90"/>
      </p:cViewPr>
      <p:guideLst>
        <p:guide orient="horz" pos="2897"/>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60375"/>
          </a:xfrm>
          <a:prstGeom prst="rect">
            <a:avLst/>
          </a:prstGeom>
        </p:spPr>
        <p:txBody>
          <a:bodyPr vert="horz" lIns="91419" tIns="45710" rIns="91419" bIns="4571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2"/>
            <a:ext cx="2971800" cy="460375"/>
          </a:xfrm>
          <a:prstGeom prst="rect">
            <a:avLst/>
          </a:prstGeom>
        </p:spPr>
        <p:txBody>
          <a:bodyPr vert="horz" lIns="91419" tIns="45710" rIns="91419" bIns="45710" rtlCol="0"/>
          <a:lstStyle>
            <a:lvl1pPr algn="r" fontAlgn="auto">
              <a:spcBef>
                <a:spcPts val="0"/>
              </a:spcBef>
              <a:spcAft>
                <a:spcPts val="0"/>
              </a:spcAft>
              <a:defRPr sz="1200">
                <a:latin typeface="+mn-lt"/>
              </a:defRPr>
            </a:lvl1pPr>
          </a:lstStyle>
          <a:p>
            <a:pPr>
              <a:defRPr/>
            </a:pPr>
            <a:fld id="{F25B3CED-DAF9-496A-BCE6-3B8873C3C448}" type="datetimeFigureOut">
              <a:rPr lang="en-US"/>
              <a:pPr>
                <a:defRPr/>
              </a:pPr>
              <a:t>10/7/2025</a:t>
            </a:fld>
            <a:endParaRPr lang="en-US" dirty="0"/>
          </a:p>
        </p:txBody>
      </p:sp>
      <p:sp>
        <p:nvSpPr>
          <p:cNvPr id="4" name="Footer Placeholder 3"/>
          <p:cNvSpPr>
            <a:spLocks noGrp="1"/>
          </p:cNvSpPr>
          <p:nvPr>
            <p:ph type="ftr" sz="quarter" idx="2"/>
          </p:nvPr>
        </p:nvSpPr>
        <p:spPr>
          <a:xfrm>
            <a:off x="0" y="8737602"/>
            <a:ext cx="2971800" cy="460375"/>
          </a:xfrm>
          <a:prstGeom prst="rect">
            <a:avLst/>
          </a:prstGeom>
        </p:spPr>
        <p:txBody>
          <a:bodyPr vert="horz" lIns="91419" tIns="45710" rIns="91419" bIns="4571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737602"/>
            <a:ext cx="2971800" cy="460375"/>
          </a:xfrm>
          <a:prstGeom prst="rect">
            <a:avLst/>
          </a:prstGeom>
        </p:spPr>
        <p:txBody>
          <a:bodyPr vert="horz" lIns="91419" tIns="45710" rIns="91419" bIns="45710" rtlCol="0" anchor="b"/>
          <a:lstStyle>
            <a:lvl1pPr algn="r" fontAlgn="auto">
              <a:spcBef>
                <a:spcPts val="0"/>
              </a:spcBef>
              <a:spcAft>
                <a:spcPts val="0"/>
              </a:spcAft>
              <a:defRPr sz="1200">
                <a:latin typeface="+mn-lt"/>
              </a:defRPr>
            </a:lvl1pPr>
          </a:lstStyle>
          <a:p>
            <a:pPr>
              <a:defRPr/>
            </a:pPr>
            <a:fld id="{DE0505C1-E1E5-4DB8-8BA4-E85AD31DC330}" type="slidenum">
              <a:rPr lang="en-US"/>
              <a:pPr>
                <a:defRPr/>
              </a:pPr>
              <a:t>‹#›</a:t>
            </a:fld>
            <a:endParaRPr lang="en-US" dirty="0"/>
          </a:p>
        </p:txBody>
      </p:sp>
    </p:spTree>
    <p:extLst>
      <p:ext uri="{BB962C8B-B14F-4D97-AF65-F5344CB8AC3E}">
        <p14:creationId xmlns:p14="http://schemas.microsoft.com/office/powerpoint/2010/main" val="39730410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60375"/>
          </a:xfrm>
          <a:prstGeom prst="rect">
            <a:avLst/>
          </a:prstGeom>
        </p:spPr>
        <p:txBody>
          <a:bodyPr vert="horz" lIns="91419" tIns="45710" rIns="91419" bIns="4571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2"/>
            <a:ext cx="2971800" cy="460375"/>
          </a:xfrm>
          <a:prstGeom prst="rect">
            <a:avLst/>
          </a:prstGeom>
        </p:spPr>
        <p:txBody>
          <a:bodyPr vert="horz" lIns="91419" tIns="45710" rIns="91419" bIns="45710" rtlCol="0"/>
          <a:lstStyle>
            <a:lvl1pPr algn="r" fontAlgn="auto">
              <a:spcBef>
                <a:spcPts val="0"/>
              </a:spcBef>
              <a:spcAft>
                <a:spcPts val="0"/>
              </a:spcAft>
              <a:defRPr sz="1200">
                <a:latin typeface="+mn-lt"/>
              </a:defRPr>
            </a:lvl1pPr>
          </a:lstStyle>
          <a:p>
            <a:pPr>
              <a:defRPr/>
            </a:pPr>
            <a:fld id="{780B4B5E-6367-408F-B245-FC4ACDE0BE70}" type="datetimeFigureOut">
              <a:rPr lang="en-US"/>
              <a:pPr>
                <a:defRPr/>
              </a:pPr>
              <a:t>10/7/2025</a:t>
            </a:fld>
            <a:endParaRPr lang="en-US" dirty="0"/>
          </a:p>
        </p:txBody>
      </p:sp>
      <p:sp>
        <p:nvSpPr>
          <p:cNvPr id="4" name="Slide Image Placeholder 3"/>
          <p:cNvSpPr>
            <a:spLocks noGrp="1" noRot="1" noChangeAspect="1"/>
          </p:cNvSpPr>
          <p:nvPr>
            <p:ph type="sldImg" idx="2"/>
          </p:nvPr>
        </p:nvSpPr>
        <p:spPr>
          <a:xfrm>
            <a:off x="363538" y="690563"/>
            <a:ext cx="6130925" cy="3449637"/>
          </a:xfrm>
          <a:prstGeom prst="rect">
            <a:avLst/>
          </a:prstGeom>
          <a:noFill/>
          <a:ln w="12700">
            <a:solidFill>
              <a:prstClr val="black"/>
            </a:solidFill>
          </a:ln>
        </p:spPr>
        <p:txBody>
          <a:bodyPr vert="horz" lIns="91419" tIns="45710" rIns="91419" bIns="45710" rtlCol="0" anchor="ctr"/>
          <a:lstStyle/>
          <a:p>
            <a:pPr lvl="0"/>
            <a:endParaRPr lang="en-US" noProof="0" dirty="0"/>
          </a:p>
        </p:txBody>
      </p:sp>
      <p:sp>
        <p:nvSpPr>
          <p:cNvPr id="5" name="Notes Placeholder 4"/>
          <p:cNvSpPr>
            <a:spLocks noGrp="1"/>
          </p:cNvSpPr>
          <p:nvPr>
            <p:ph type="body" sz="quarter" idx="3"/>
          </p:nvPr>
        </p:nvSpPr>
        <p:spPr>
          <a:xfrm>
            <a:off x="685800" y="4370388"/>
            <a:ext cx="5486400" cy="4138612"/>
          </a:xfrm>
          <a:prstGeom prst="rect">
            <a:avLst/>
          </a:prstGeom>
        </p:spPr>
        <p:txBody>
          <a:bodyPr vert="horz" lIns="91419" tIns="45710" rIns="91419" bIns="4571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37602"/>
            <a:ext cx="2971800" cy="460375"/>
          </a:xfrm>
          <a:prstGeom prst="rect">
            <a:avLst/>
          </a:prstGeom>
        </p:spPr>
        <p:txBody>
          <a:bodyPr vert="horz" lIns="91419" tIns="45710" rIns="91419" bIns="4571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737602"/>
            <a:ext cx="2971800" cy="460375"/>
          </a:xfrm>
          <a:prstGeom prst="rect">
            <a:avLst/>
          </a:prstGeom>
        </p:spPr>
        <p:txBody>
          <a:bodyPr vert="horz" lIns="91419" tIns="45710" rIns="91419" bIns="45710" rtlCol="0" anchor="b"/>
          <a:lstStyle>
            <a:lvl1pPr algn="r" fontAlgn="auto">
              <a:spcBef>
                <a:spcPts val="0"/>
              </a:spcBef>
              <a:spcAft>
                <a:spcPts val="0"/>
              </a:spcAft>
              <a:defRPr sz="1200">
                <a:latin typeface="+mn-lt"/>
              </a:defRPr>
            </a:lvl1pPr>
          </a:lstStyle>
          <a:p>
            <a:pPr>
              <a:defRPr/>
            </a:pPr>
            <a:fld id="{884D491E-667F-47E0-90AE-C9F31D5E3B68}" type="slidenum">
              <a:rPr lang="en-US"/>
              <a:pPr>
                <a:defRPr/>
              </a:pPr>
              <a:t>‹#›</a:t>
            </a:fld>
            <a:endParaRPr lang="en-US" dirty="0"/>
          </a:p>
        </p:txBody>
      </p:sp>
    </p:spTree>
    <p:extLst>
      <p:ext uri="{BB962C8B-B14F-4D97-AF65-F5344CB8AC3E}">
        <p14:creationId xmlns:p14="http://schemas.microsoft.com/office/powerpoint/2010/main" val="3537147432"/>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63538" y="690563"/>
            <a:ext cx="6130925" cy="3449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5D805640-B215-47B8-8E25-50831E3B2A69}" type="slidenum">
              <a:rPr lang="en-US" smtClean="0"/>
              <a:pPr>
                <a:defRPr/>
              </a:pPr>
              <a:t>1</a:t>
            </a:fld>
            <a:endParaRPr lang="en-US"/>
          </a:p>
        </p:txBody>
      </p:sp>
    </p:spTree>
    <p:extLst>
      <p:ext uri="{BB962C8B-B14F-4D97-AF65-F5344CB8AC3E}">
        <p14:creationId xmlns:p14="http://schemas.microsoft.com/office/powerpoint/2010/main" val="3833978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alphaModFix amt="36000"/>
            <a:lum/>
          </a:blip>
          <a:srcRect/>
          <a:stretch>
            <a:fillRect t="-36000" b="-3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1905058"/>
            <a:ext cx="13817600" cy="396887"/>
          </a:xfrm>
        </p:spPr>
        <p:txBody>
          <a:bodyPr>
            <a:normAutofit/>
          </a:bodyPr>
          <a:lstStyle>
            <a:lvl1pPr marL="0" indent="0" algn="l">
              <a:buNone/>
              <a:defRPr sz="2000" b="1">
                <a:solidFill>
                  <a:srgbClr val="8EB4E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a:xfrm>
            <a:off x="9096025" y="3505201"/>
            <a:ext cx="2181577" cy="365522"/>
          </a:xfrm>
          <a:prstGeom prst="rect">
            <a:avLst/>
          </a:prstGeom>
        </p:spPr>
        <p:txBody>
          <a:bodyPr/>
          <a:lstStyle>
            <a:lvl1pPr algn="r" fontAlgn="auto">
              <a:spcBef>
                <a:spcPts val="0"/>
              </a:spcBef>
              <a:spcAft>
                <a:spcPts val="0"/>
              </a:spcAft>
              <a:defRPr sz="1000" spc="0">
                <a:solidFill>
                  <a:schemeClr val="tx2">
                    <a:lumMod val="40000"/>
                    <a:lumOff val="60000"/>
                  </a:schemeClr>
                </a:solidFill>
                <a:latin typeface="Arial"/>
                <a:cs typeface="Arial"/>
              </a:defRPr>
            </a:lvl1pPr>
          </a:lstStyle>
          <a:p>
            <a:pPr>
              <a:defRPr/>
            </a:pP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204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alphaModFix amt="34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B75A673-7735-4CC9-B590-A7357C237BAA}" type="slidenum">
              <a:rPr lang="en-US"/>
              <a:pPr>
                <a:defRPr/>
              </a:pPr>
              <a:t>‹#›</a:t>
            </a:fld>
            <a:endParaRPr lang="en-US" dirty="0"/>
          </a:p>
        </p:txBody>
      </p:sp>
    </p:spTree>
    <p:extLst>
      <p:ext uri="{BB962C8B-B14F-4D97-AF65-F5344CB8AC3E}">
        <p14:creationId xmlns:p14="http://schemas.microsoft.com/office/powerpoint/2010/main" val="394168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200151"/>
            <a:ext cx="7179733"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1200151"/>
            <a:ext cx="7179733"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23F1333-B566-4CAC-A413-DC402D3D687B}" type="slidenum">
              <a:rPr lang="en-US"/>
              <a:pPr>
                <a:defRPr/>
              </a:pPr>
              <a:t>‹#›</a:t>
            </a:fld>
            <a:endParaRPr lang="en-US" dirty="0"/>
          </a:p>
        </p:txBody>
      </p:sp>
    </p:spTree>
    <p:extLst>
      <p:ext uri="{BB962C8B-B14F-4D97-AF65-F5344CB8AC3E}">
        <p14:creationId xmlns:p14="http://schemas.microsoft.com/office/powerpoint/2010/main" val="270321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34549FF-3656-4FAD-A4FA-F788D2A04A81}" type="slidenum">
              <a:rPr lang="en-US"/>
              <a:pPr>
                <a:defRPr/>
              </a:pPr>
              <a:t>‹#›</a:t>
            </a:fld>
            <a:endParaRPr lang="en-US" dirty="0"/>
          </a:p>
        </p:txBody>
      </p:sp>
    </p:spTree>
    <p:extLst>
      <p:ext uri="{BB962C8B-B14F-4D97-AF65-F5344CB8AC3E}">
        <p14:creationId xmlns:p14="http://schemas.microsoft.com/office/powerpoint/2010/main" val="345276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1667ADBC-276D-4B92-9AE0-F308F20876CF}" type="slidenum">
              <a:rPr lang="en-US"/>
              <a:pPr>
                <a:defRPr/>
              </a:pPr>
              <a:t>‹#›</a:t>
            </a:fld>
            <a:endParaRPr lang="en-US" dirty="0"/>
          </a:p>
        </p:txBody>
      </p:sp>
    </p:spTree>
    <p:extLst>
      <p:ext uri="{BB962C8B-B14F-4D97-AF65-F5344CB8AC3E}">
        <p14:creationId xmlns:p14="http://schemas.microsoft.com/office/powerpoint/2010/main" val="4843931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alphaModFix amt="46000"/>
            <a:lum/>
          </a:blip>
          <a:srcRect/>
          <a:stretch>
            <a:fillRect l="-6000" r="-6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03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0"/>
            <a:ext cx="10972800" cy="45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854223" y="6486525"/>
            <a:ext cx="2844800" cy="234554"/>
          </a:xfrm>
          <a:prstGeom prst="rect">
            <a:avLst/>
          </a:prstGeom>
        </p:spPr>
        <p:txBody>
          <a:bodyPr vert="horz" lIns="91440" tIns="45720" rIns="91440" bIns="45720" rtlCol="0" anchor="ctr"/>
          <a:lstStyle>
            <a:lvl1pPr algn="ctr" fontAlgn="auto">
              <a:spcBef>
                <a:spcPts val="0"/>
              </a:spcBef>
              <a:spcAft>
                <a:spcPts val="0"/>
              </a:spcAft>
              <a:defRPr sz="900" b="1">
                <a:solidFill>
                  <a:schemeClr val="tx1">
                    <a:tint val="75000"/>
                  </a:schemeClr>
                </a:solidFill>
                <a:latin typeface="Arial"/>
                <a:cs typeface="Arial"/>
              </a:defRPr>
            </a:lvl1pPr>
          </a:lstStyle>
          <a:p>
            <a:pPr>
              <a:defRPr/>
            </a:pPr>
            <a:fld id="{9E7FEEE2-502A-4C43-B0CE-7AA320B61CE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7" r:id="rId1"/>
    <p:sldLayoutId id="2147483701" r:id="rId2"/>
    <p:sldLayoutId id="2147483702" r:id="rId3"/>
    <p:sldLayoutId id="2147483704" r:id="rId4"/>
    <p:sldLayoutId id="2147483705" r:id="rId5"/>
  </p:sldLayoutIdLst>
  <p:hf hdr="0" ftr="0"/>
  <p:txStyles>
    <p:titleStyle>
      <a:lvl1pPr algn="ctr" defTabSz="457200" rtl="0" eaLnBrk="0" fontAlgn="base" hangingPunct="0">
        <a:spcBef>
          <a:spcPct val="0"/>
        </a:spcBef>
        <a:spcAft>
          <a:spcPct val="0"/>
        </a:spcAft>
        <a:defRPr sz="3600" b="1" kern="1200">
          <a:solidFill>
            <a:srgbClr val="17375E"/>
          </a:solidFill>
          <a:latin typeface="Arial"/>
          <a:ea typeface="+mj-ea"/>
          <a:cs typeface="Arial"/>
        </a:defRPr>
      </a:lvl1pPr>
      <a:lvl2pPr algn="ctr" defTabSz="457200" rtl="0" eaLnBrk="0" fontAlgn="base" hangingPunct="0">
        <a:spcBef>
          <a:spcPct val="0"/>
        </a:spcBef>
        <a:spcAft>
          <a:spcPct val="0"/>
        </a:spcAft>
        <a:defRPr sz="3600" b="1">
          <a:solidFill>
            <a:srgbClr val="17375E"/>
          </a:solidFill>
          <a:latin typeface="Arial" charset="0"/>
          <a:cs typeface="Arial" charset="0"/>
        </a:defRPr>
      </a:lvl2pPr>
      <a:lvl3pPr algn="ctr" defTabSz="457200" rtl="0" eaLnBrk="0" fontAlgn="base" hangingPunct="0">
        <a:spcBef>
          <a:spcPct val="0"/>
        </a:spcBef>
        <a:spcAft>
          <a:spcPct val="0"/>
        </a:spcAft>
        <a:defRPr sz="3600" b="1">
          <a:solidFill>
            <a:srgbClr val="17375E"/>
          </a:solidFill>
          <a:latin typeface="Arial" charset="0"/>
          <a:cs typeface="Arial" charset="0"/>
        </a:defRPr>
      </a:lvl3pPr>
      <a:lvl4pPr algn="ctr" defTabSz="457200" rtl="0" eaLnBrk="0" fontAlgn="base" hangingPunct="0">
        <a:spcBef>
          <a:spcPct val="0"/>
        </a:spcBef>
        <a:spcAft>
          <a:spcPct val="0"/>
        </a:spcAft>
        <a:defRPr sz="3600" b="1">
          <a:solidFill>
            <a:srgbClr val="17375E"/>
          </a:solidFill>
          <a:latin typeface="Arial" charset="0"/>
          <a:cs typeface="Arial" charset="0"/>
        </a:defRPr>
      </a:lvl4pPr>
      <a:lvl5pPr algn="ctr" defTabSz="457200" rtl="0" eaLnBrk="0" fontAlgn="base" hangingPunct="0">
        <a:spcBef>
          <a:spcPct val="0"/>
        </a:spcBef>
        <a:spcAft>
          <a:spcPct val="0"/>
        </a:spcAft>
        <a:defRPr sz="3600" b="1">
          <a:solidFill>
            <a:srgbClr val="17375E"/>
          </a:solidFill>
          <a:latin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pitchFamily="34" charset="0"/>
        <a:buChar char="•"/>
        <a:defRPr sz="2800" kern="1200">
          <a:solidFill>
            <a:srgbClr val="7F7F7F"/>
          </a:solidFill>
          <a:latin typeface="Arial"/>
          <a:ea typeface="+mn-ea"/>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mn-ea"/>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2000" kern="1200">
          <a:solidFill>
            <a:srgbClr val="7F7F7F"/>
          </a:solidFill>
          <a:latin typeface="Arial"/>
          <a:ea typeface="+mn-ea"/>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mn-ea"/>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bassweather.com/" TargetMode="External"/><Relationship Id="rId2" Type="http://schemas.openxmlformats.org/officeDocument/2006/relationships/hyperlink" Target="mailto:bassweather@gmail.com"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1219200" y="217905"/>
            <a:ext cx="9885679" cy="3211095"/>
          </a:xfrm>
        </p:spPr>
        <p:txBody>
          <a:bodyPr>
            <a:noAutofit/>
          </a:bodyPr>
          <a:lstStyle/>
          <a:p>
            <a:pPr eaLnBrk="1" hangingPunct="1">
              <a:defRPr/>
            </a:pPr>
            <a:r>
              <a:rPr lang="en-US" sz="3400" dirty="0">
                <a:solidFill>
                  <a:schemeClr val="tx1"/>
                </a:solidFill>
                <a:latin typeface="Arial" charset="0"/>
                <a:cs typeface="Arial" charset="0"/>
              </a:rPr>
              <a:t>ASOS/AWOS Accuracy</a:t>
            </a:r>
            <a:br>
              <a:rPr lang="en-US" sz="3400" dirty="0">
                <a:solidFill>
                  <a:schemeClr val="tx1"/>
                </a:solidFill>
                <a:latin typeface="Arial" charset="0"/>
                <a:cs typeface="Arial" charset="0"/>
              </a:rPr>
            </a:br>
            <a:br>
              <a:rPr lang="en-US" sz="3400" dirty="0">
                <a:solidFill>
                  <a:schemeClr val="tx1"/>
                </a:solidFill>
                <a:latin typeface="Arial" charset="0"/>
                <a:cs typeface="Arial" charset="0"/>
              </a:rPr>
            </a:br>
            <a:r>
              <a:rPr lang="en-US" sz="3200" dirty="0">
                <a:solidFill>
                  <a:srgbClr val="0070C0"/>
                </a:solidFill>
                <a:latin typeface="Arial" charset="0"/>
                <a:cs typeface="Arial" charset="0"/>
              </a:rPr>
              <a:t>Misunderstandings, Representativeness, and Discrepancies</a:t>
            </a:r>
            <a:endParaRPr lang="en-US" sz="2800" dirty="0">
              <a:solidFill>
                <a:srgbClr val="0070C0"/>
              </a:solidFill>
              <a:latin typeface="Arial" charset="0"/>
              <a:cs typeface="Arial" charset="0"/>
            </a:endParaRPr>
          </a:p>
        </p:txBody>
      </p:sp>
      <p:sp>
        <p:nvSpPr>
          <p:cNvPr id="9219" name="Subtitle 2"/>
          <p:cNvSpPr>
            <a:spLocks noGrp="1"/>
          </p:cNvSpPr>
          <p:nvPr>
            <p:ph type="subTitle" idx="1"/>
          </p:nvPr>
        </p:nvSpPr>
        <p:spPr>
          <a:xfrm>
            <a:off x="1219200" y="3706636"/>
            <a:ext cx="9753600" cy="702914"/>
          </a:xfrm>
        </p:spPr>
        <p:txBody>
          <a:bodyPr>
            <a:noAutofit/>
          </a:bodyPr>
          <a:lstStyle/>
          <a:p>
            <a:pPr algn="ctr" eaLnBrk="1" hangingPunct="1"/>
            <a:r>
              <a:rPr lang="en-US" sz="3600" dirty="0">
                <a:solidFill>
                  <a:schemeClr val="tx1"/>
                </a:solidFill>
                <a:latin typeface="+mn-lt"/>
                <a:cs typeface="Arial" charset="0"/>
              </a:rPr>
              <a:t>Friends and Partners In Aviation Weather</a:t>
            </a:r>
          </a:p>
          <a:p>
            <a:pPr algn="ctr" eaLnBrk="1" hangingPunct="1"/>
            <a:r>
              <a:rPr lang="en-US" sz="3200" dirty="0">
                <a:solidFill>
                  <a:schemeClr val="accent1">
                    <a:lumMod val="75000"/>
                  </a:schemeClr>
                </a:solidFill>
                <a:latin typeface="+mn-lt"/>
                <a:cs typeface="Arial" charset="0"/>
              </a:rPr>
              <a:t>Fall 2025 Workshop</a:t>
            </a:r>
          </a:p>
          <a:p>
            <a:pPr eaLnBrk="1" hangingPunct="1"/>
            <a:endParaRPr lang="en-US" sz="1600" dirty="0">
              <a:solidFill>
                <a:srgbClr val="002060"/>
              </a:solidFill>
              <a:latin typeface="+mn-lt"/>
              <a:cs typeface="Arial" charset="0"/>
            </a:endParaRPr>
          </a:p>
          <a:p>
            <a:pPr eaLnBrk="1" hangingPunct="1"/>
            <a:r>
              <a:rPr lang="en-US" sz="3200" dirty="0">
                <a:solidFill>
                  <a:srgbClr val="002060"/>
                </a:solidFill>
                <a:latin typeface="+mn-lt"/>
                <a:cs typeface="Arial" charset="0"/>
              </a:rPr>
              <a:t>Bass Weather Services, LLC					          7 Oct 2025</a:t>
            </a:r>
          </a:p>
        </p:txBody>
      </p:sp>
    </p:spTree>
    <p:extLst>
      <p:ext uri="{BB962C8B-B14F-4D97-AF65-F5344CB8AC3E}">
        <p14:creationId xmlns:p14="http://schemas.microsoft.com/office/powerpoint/2010/main" val="26235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94F7-EAFA-4A6B-A35C-7E9BFED152E2}"/>
              </a:ext>
            </a:extLst>
          </p:cNvPr>
          <p:cNvSpPr>
            <a:spLocks noGrp="1"/>
          </p:cNvSpPr>
          <p:nvPr>
            <p:ph type="title"/>
          </p:nvPr>
        </p:nvSpPr>
        <p:spPr/>
        <p:txBody>
          <a:bodyPr/>
          <a:lstStyle/>
          <a:p>
            <a:r>
              <a:rPr lang="en-US" dirty="0">
                <a:solidFill>
                  <a:schemeClr val="tx1"/>
                </a:solidFill>
              </a:rPr>
              <a:t>Precipitation Identification Sensor</a:t>
            </a:r>
          </a:p>
        </p:txBody>
      </p:sp>
      <p:sp>
        <p:nvSpPr>
          <p:cNvPr id="3" name="Content Placeholder 2">
            <a:extLst>
              <a:ext uri="{FF2B5EF4-FFF2-40B4-BE49-F238E27FC236}">
                <a16:creationId xmlns:a16="http://schemas.microsoft.com/office/drawing/2014/main" id="{91D5097B-6447-46CA-B01E-4969BBD63BE2}"/>
              </a:ext>
            </a:extLst>
          </p:cNvPr>
          <p:cNvSpPr>
            <a:spLocks noGrp="1"/>
          </p:cNvSpPr>
          <p:nvPr>
            <p:ph idx="1"/>
          </p:nvPr>
        </p:nvSpPr>
        <p:spPr>
          <a:xfrm>
            <a:off x="609601" y="1600200"/>
            <a:ext cx="6136639" cy="3637280"/>
          </a:xfrm>
        </p:spPr>
        <p:txBody>
          <a:bodyPr/>
          <a:lstStyle/>
          <a:p>
            <a:pPr marL="284163" indent="-284163">
              <a:spcBef>
                <a:spcPts val="0"/>
              </a:spcBef>
              <a:buClrTx/>
            </a:pPr>
            <a:r>
              <a:rPr lang="en-US" sz="2000" dirty="0">
                <a:solidFill>
                  <a:schemeClr val="tx1"/>
                </a:solidFill>
                <a:latin typeface="+mn-lt"/>
              </a:rPr>
              <a:t>Snowfall intensity</a:t>
            </a:r>
          </a:p>
          <a:p>
            <a:pPr marL="568325" lvl="1" indent="-284163">
              <a:spcBef>
                <a:spcPts val="0"/>
              </a:spcBef>
              <a:buClr>
                <a:srgbClr val="17375E"/>
              </a:buClr>
              <a:buSzPct val="100000"/>
              <a:buFont typeface="Courier New" panose="02070309020205020404" pitchFamily="49" charset="0"/>
              <a:buChar char="o"/>
            </a:pPr>
            <a:r>
              <a:rPr lang="en-US" sz="1800" dirty="0">
                <a:solidFill>
                  <a:schemeClr val="tx1"/>
                </a:solidFill>
                <a:latin typeface="+mn-lt"/>
              </a:rPr>
              <a:t>The report of intensity is well correlated with the rate of snow accumulation but is not directly related to the visibility reduction due to snow, which observers use to differentiate between light, moderate, and heavy snow</a:t>
            </a:r>
          </a:p>
          <a:p>
            <a:pPr marL="568325" lvl="1" indent="-284163">
              <a:spcBef>
                <a:spcPts val="0"/>
              </a:spcBef>
              <a:buClr>
                <a:srgbClr val="17375E"/>
              </a:buClr>
              <a:buSzPct val="100000"/>
              <a:buFont typeface="Courier New" panose="02070309020205020404" pitchFamily="49" charset="0"/>
              <a:buChar char="o"/>
            </a:pPr>
            <a:r>
              <a:rPr lang="en-US" sz="1800" dirty="0">
                <a:solidFill>
                  <a:schemeClr val="tx1"/>
                </a:solidFill>
                <a:latin typeface="+mn-lt"/>
              </a:rPr>
              <a:t>Processing algorithms use the visibility sensor data to modify the snow intensity report so that moderate snow is not reported when the visibility is greater than 1/2 mile and heavy snow is not reported when the visibility is greater than 1/4 mile</a:t>
            </a:r>
          </a:p>
          <a:p>
            <a:pPr marL="284163" indent="-284163">
              <a:spcBef>
                <a:spcPts val="0"/>
              </a:spcBef>
              <a:buClr>
                <a:srgbClr val="17375E"/>
              </a:buClr>
              <a:buSzPct val="100000"/>
            </a:pPr>
            <a:r>
              <a:rPr lang="en-US" sz="2000" dirty="0">
                <a:solidFill>
                  <a:schemeClr val="tx1"/>
                </a:solidFill>
                <a:latin typeface="+mn-lt"/>
              </a:rPr>
              <a:t>The current sensor has no ability to detect and report ice pellets, snow grains, snow pellets, or hail</a:t>
            </a:r>
          </a:p>
          <a:p>
            <a:pPr marL="227013">
              <a:spcBef>
                <a:spcPts val="0"/>
              </a:spcBef>
              <a:buClr>
                <a:srgbClr val="17375E"/>
              </a:buClr>
              <a:buSzPct val="100000"/>
            </a:pPr>
            <a:endParaRPr lang="en-US" sz="2200" dirty="0">
              <a:solidFill>
                <a:schemeClr val="tx1"/>
              </a:solidFill>
              <a:latin typeface="+mn-lt"/>
            </a:endParaRPr>
          </a:p>
          <a:p>
            <a:pPr marL="569913" lvl="1">
              <a:spcBef>
                <a:spcPts val="0"/>
              </a:spcBef>
            </a:pPr>
            <a:endParaRPr lang="en-US" sz="1400" dirty="0">
              <a:solidFill>
                <a:schemeClr val="tx1"/>
              </a:solidFill>
              <a:latin typeface="+mn-lt"/>
            </a:endParaRPr>
          </a:p>
        </p:txBody>
      </p:sp>
      <p:sp>
        <p:nvSpPr>
          <p:cNvPr id="4" name="Slide Number Placeholder 3">
            <a:extLst>
              <a:ext uri="{FF2B5EF4-FFF2-40B4-BE49-F238E27FC236}">
                <a16:creationId xmlns:a16="http://schemas.microsoft.com/office/drawing/2014/main" id="{C4ABD6B4-8FDE-4853-B90B-55FFCFD61068}"/>
              </a:ext>
            </a:extLst>
          </p:cNvPr>
          <p:cNvSpPr>
            <a:spLocks noGrp="1"/>
          </p:cNvSpPr>
          <p:nvPr>
            <p:ph type="sldNum" sz="quarter" idx="10"/>
          </p:nvPr>
        </p:nvSpPr>
        <p:spPr/>
        <p:txBody>
          <a:bodyPr/>
          <a:lstStyle/>
          <a:p>
            <a:pPr>
              <a:defRPr/>
            </a:pPr>
            <a:fld id="{9B75A673-7735-4CC9-B590-A7357C237BAA}" type="slidenum">
              <a:rPr lang="en-US" smtClean="0"/>
              <a:pPr>
                <a:defRPr/>
              </a:pPr>
              <a:t>10</a:t>
            </a:fld>
            <a:endParaRPr lang="en-US" dirty="0"/>
          </a:p>
        </p:txBody>
      </p:sp>
      <p:graphicFrame>
        <p:nvGraphicFramePr>
          <p:cNvPr id="7" name="Table 6">
            <a:extLst>
              <a:ext uri="{FF2B5EF4-FFF2-40B4-BE49-F238E27FC236}">
                <a16:creationId xmlns:a16="http://schemas.microsoft.com/office/drawing/2014/main" id="{DDF6894D-08FA-51A0-A25F-8FA43873CCB7}"/>
              </a:ext>
            </a:extLst>
          </p:cNvPr>
          <p:cNvGraphicFramePr>
            <a:graphicFrameLocks noGrp="1"/>
          </p:cNvGraphicFramePr>
          <p:nvPr>
            <p:extLst>
              <p:ext uri="{D42A27DB-BD31-4B8C-83A1-F6EECF244321}">
                <p14:modId xmlns:p14="http://schemas.microsoft.com/office/powerpoint/2010/main" val="2833270390"/>
              </p:ext>
            </p:extLst>
          </p:nvPr>
        </p:nvGraphicFramePr>
        <p:xfrm>
          <a:off x="7064600" y="1661647"/>
          <a:ext cx="4253640" cy="3987313"/>
        </p:xfrm>
        <a:graphic>
          <a:graphicData uri="http://schemas.openxmlformats.org/drawingml/2006/table">
            <a:tbl>
              <a:tblPr firstRow="1" firstCol="1" bandRow="1">
                <a:tableStyleId>{5C22544A-7EE6-4342-B048-85BDC9FD1C3A}</a:tableStyleId>
              </a:tblPr>
              <a:tblGrid>
                <a:gridCol w="2258335">
                  <a:extLst>
                    <a:ext uri="{9D8B030D-6E8A-4147-A177-3AD203B41FA5}">
                      <a16:colId xmlns:a16="http://schemas.microsoft.com/office/drawing/2014/main" val="2841723452"/>
                    </a:ext>
                  </a:extLst>
                </a:gridCol>
                <a:gridCol w="1995305">
                  <a:extLst>
                    <a:ext uri="{9D8B030D-6E8A-4147-A177-3AD203B41FA5}">
                      <a16:colId xmlns:a16="http://schemas.microsoft.com/office/drawing/2014/main" val="3162412888"/>
                    </a:ext>
                  </a:extLst>
                </a:gridCol>
              </a:tblGrid>
              <a:tr h="942695">
                <a:tc>
                  <a:txBody>
                    <a:bodyPr/>
                    <a:lstStyle/>
                    <a:p>
                      <a:pPr marL="50800" marR="84455" algn="r" eaLnBrk="0" hangingPunct="0">
                        <a:lnSpc>
                          <a:spcPct val="102000"/>
                        </a:lnSpc>
                        <a:spcBef>
                          <a:spcPts val="460"/>
                        </a:spcBef>
                        <a:spcAft>
                          <a:spcPts val="0"/>
                        </a:spcAft>
                      </a:pPr>
                      <a:r>
                        <a:rPr lang="en-US" sz="1400" dirty="0">
                          <a:solidFill>
                            <a:schemeClr val="tx1"/>
                          </a:solidFill>
                          <a:effectLst/>
                        </a:rPr>
                        <a:t>Type of Weather Occurrence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135" marR="60325" indent="-1270" algn="r" eaLnBrk="0" hangingPunct="0">
                        <a:lnSpc>
                          <a:spcPct val="102000"/>
                        </a:lnSpc>
                        <a:spcBef>
                          <a:spcPts val="460"/>
                        </a:spcBef>
                        <a:spcAft>
                          <a:spcPts val="0"/>
                        </a:spcAft>
                      </a:pPr>
                      <a:r>
                        <a:rPr lang="en-US" sz="1400">
                          <a:solidFill>
                            <a:schemeClr val="tx1"/>
                          </a:solidFill>
                          <a:effectLst/>
                        </a:rPr>
                        <a:t>ASOS Present Weather Report</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311943919"/>
                  </a:ext>
                </a:extLst>
              </a:tr>
              <a:tr h="585361">
                <a:tc>
                  <a:txBody>
                    <a:bodyPr/>
                    <a:lstStyle/>
                    <a:p>
                      <a:pPr marL="50800" marR="0" algn="r" eaLnBrk="0" hangingPunct="0">
                        <a:lnSpc>
                          <a:spcPct val="107000"/>
                        </a:lnSpc>
                        <a:spcBef>
                          <a:spcPts val="825"/>
                        </a:spcBef>
                        <a:spcAft>
                          <a:spcPts val="0"/>
                        </a:spcAft>
                      </a:pPr>
                      <a:r>
                        <a:rPr lang="en-US" sz="1400" dirty="0">
                          <a:solidFill>
                            <a:schemeClr val="tx1"/>
                          </a:solidFill>
                          <a:effectLst/>
                        </a:rPr>
                        <a:t>Ice Pellets (PL)</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135" marR="0" algn="r" eaLnBrk="0" hangingPunct="0">
                        <a:lnSpc>
                          <a:spcPct val="107000"/>
                        </a:lnSpc>
                        <a:spcBef>
                          <a:spcPts val="825"/>
                        </a:spcBef>
                        <a:spcAft>
                          <a:spcPts val="0"/>
                        </a:spcAft>
                      </a:pPr>
                      <a:r>
                        <a:rPr lang="en-US" sz="1400" b="1" dirty="0">
                          <a:solidFill>
                            <a:schemeClr val="tx1"/>
                          </a:solidFill>
                          <a:effectLst/>
                        </a:rPr>
                        <a:t>-RA, RA, or +RA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66926307"/>
                  </a:ext>
                </a:extLst>
              </a:tr>
              <a:tr h="342040">
                <a:tc>
                  <a:txBody>
                    <a:bodyPr/>
                    <a:lstStyle/>
                    <a:p>
                      <a:pPr marL="50800" marR="0" algn="r" eaLnBrk="0" hangingPunct="0">
                        <a:lnSpc>
                          <a:spcPct val="107000"/>
                        </a:lnSpc>
                        <a:spcBef>
                          <a:spcPts val="0"/>
                        </a:spcBef>
                        <a:spcAft>
                          <a:spcPts val="0"/>
                        </a:spcAft>
                      </a:pPr>
                      <a:r>
                        <a:rPr lang="en-US" sz="1400" dirty="0">
                          <a:solidFill>
                            <a:schemeClr val="tx1"/>
                          </a:solidFill>
                          <a:effectLst/>
                        </a:rPr>
                        <a:t>Ice Pellets and Snow (SN)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3500" marR="0" algn="r" eaLnBrk="0" hangingPunct="0">
                        <a:lnSpc>
                          <a:spcPct val="107000"/>
                        </a:lnSpc>
                        <a:spcBef>
                          <a:spcPts val="0"/>
                        </a:spcBef>
                        <a:spcAft>
                          <a:spcPts val="0"/>
                        </a:spcAft>
                      </a:pPr>
                      <a:r>
                        <a:rPr lang="en-US" sz="1400" b="1" dirty="0">
                          <a:solidFill>
                            <a:schemeClr val="tx1"/>
                          </a:solidFill>
                          <a:effectLst/>
                        </a:rPr>
                        <a:t>-SN, SN, or +SN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12208472"/>
                  </a:ext>
                </a:extLst>
              </a:tr>
              <a:tr h="569695">
                <a:tc>
                  <a:txBody>
                    <a:bodyPr/>
                    <a:lstStyle/>
                    <a:p>
                      <a:pPr marL="50800" marR="0" algn="r" eaLnBrk="0" hangingPunct="0">
                        <a:lnSpc>
                          <a:spcPct val="107000"/>
                        </a:lnSpc>
                        <a:spcBef>
                          <a:spcPts val="0"/>
                        </a:spcBef>
                        <a:spcAft>
                          <a:spcPts val="0"/>
                        </a:spcAft>
                      </a:pPr>
                      <a:r>
                        <a:rPr lang="en-US" sz="1400">
                          <a:solidFill>
                            <a:schemeClr val="tx1"/>
                          </a:solidFill>
                          <a:effectLst/>
                        </a:rPr>
                        <a:t>Ice Pellets and Freezing Rain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2070" marR="0" algn="r" eaLnBrk="0" hangingPunct="0">
                        <a:lnSpc>
                          <a:spcPct val="107000"/>
                        </a:lnSpc>
                        <a:spcBef>
                          <a:spcPts val="0"/>
                        </a:spcBef>
                        <a:spcAft>
                          <a:spcPts val="0"/>
                        </a:spcAft>
                      </a:pPr>
                      <a:r>
                        <a:rPr lang="en-US" sz="1400" b="1" dirty="0">
                          <a:solidFill>
                            <a:schemeClr val="tx1"/>
                          </a:solidFill>
                          <a:effectLst/>
                        </a:rPr>
                        <a:t>-FZRA, or FZRA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386390202"/>
                  </a:ext>
                </a:extLst>
              </a:tr>
              <a:tr h="342040">
                <a:tc>
                  <a:txBody>
                    <a:bodyPr/>
                    <a:lstStyle/>
                    <a:p>
                      <a:pPr marL="50800" marR="0" algn="r" eaLnBrk="0" hangingPunct="0">
                        <a:lnSpc>
                          <a:spcPct val="107000"/>
                        </a:lnSpc>
                        <a:spcBef>
                          <a:spcPts val="0"/>
                        </a:spcBef>
                        <a:spcAft>
                          <a:spcPts val="0"/>
                        </a:spcAft>
                      </a:pPr>
                      <a:r>
                        <a:rPr lang="en-US" sz="1400">
                          <a:solidFill>
                            <a:schemeClr val="tx1"/>
                          </a:solidFill>
                          <a:effectLst/>
                        </a:rPr>
                        <a:t>Ice Crystals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6515" marR="0" algn="r" eaLnBrk="0" hangingPunct="0">
                        <a:lnSpc>
                          <a:spcPct val="107000"/>
                        </a:lnSpc>
                        <a:spcBef>
                          <a:spcPts val="0"/>
                        </a:spcBef>
                        <a:spcAft>
                          <a:spcPts val="0"/>
                        </a:spcAft>
                      </a:pPr>
                      <a:r>
                        <a:rPr lang="en-US" sz="1400" b="1" dirty="0">
                          <a:solidFill>
                            <a:schemeClr val="tx1"/>
                          </a:solidFill>
                          <a:effectLst/>
                        </a:rPr>
                        <a:t>No Precipitation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95928188"/>
                  </a:ext>
                </a:extLst>
              </a:tr>
              <a:tr h="342040">
                <a:tc>
                  <a:txBody>
                    <a:bodyPr/>
                    <a:lstStyle/>
                    <a:p>
                      <a:pPr marL="50800" marR="0" algn="r" eaLnBrk="0" hangingPunct="0">
                        <a:lnSpc>
                          <a:spcPct val="107000"/>
                        </a:lnSpc>
                        <a:spcBef>
                          <a:spcPts val="0"/>
                        </a:spcBef>
                        <a:spcAft>
                          <a:spcPts val="0"/>
                        </a:spcAft>
                      </a:pPr>
                      <a:r>
                        <a:rPr lang="en-US" sz="1400">
                          <a:solidFill>
                            <a:schemeClr val="tx1"/>
                          </a:solidFill>
                          <a:effectLst/>
                        </a:rPr>
                        <a:t>Hail (GR)</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2865" marR="0" algn="r" eaLnBrk="0" hangingPunct="0">
                        <a:lnSpc>
                          <a:spcPct val="107000"/>
                        </a:lnSpc>
                        <a:spcBef>
                          <a:spcPts val="0"/>
                        </a:spcBef>
                        <a:spcAft>
                          <a:spcPts val="0"/>
                        </a:spcAft>
                      </a:pPr>
                      <a:r>
                        <a:rPr lang="en-US" sz="1400" b="1" dirty="0">
                          <a:solidFill>
                            <a:schemeClr val="tx1"/>
                          </a:solidFill>
                          <a:effectLst/>
                        </a:rPr>
                        <a:t>+RA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82540687"/>
                  </a:ext>
                </a:extLst>
              </a:tr>
              <a:tr h="342040">
                <a:tc>
                  <a:txBody>
                    <a:bodyPr/>
                    <a:lstStyle/>
                    <a:p>
                      <a:pPr marL="50800" marR="0" algn="r" eaLnBrk="0" hangingPunct="0">
                        <a:lnSpc>
                          <a:spcPct val="107000"/>
                        </a:lnSpc>
                        <a:spcBef>
                          <a:spcPts val="0"/>
                        </a:spcBef>
                        <a:spcAft>
                          <a:spcPts val="0"/>
                        </a:spcAft>
                      </a:pPr>
                      <a:r>
                        <a:rPr lang="en-US" sz="1400">
                          <a:solidFill>
                            <a:schemeClr val="tx1"/>
                          </a:solidFill>
                          <a:effectLst/>
                        </a:rPr>
                        <a:t>Snow Grains (SG)</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135" marR="0" algn="r" eaLnBrk="0" hangingPunct="0">
                        <a:lnSpc>
                          <a:spcPct val="107000"/>
                        </a:lnSpc>
                        <a:spcBef>
                          <a:spcPts val="0"/>
                        </a:spcBef>
                        <a:spcAft>
                          <a:spcPts val="0"/>
                        </a:spcAft>
                      </a:pPr>
                      <a:r>
                        <a:rPr lang="en-US" sz="1400" b="1" dirty="0">
                          <a:solidFill>
                            <a:schemeClr val="tx1"/>
                          </a:solidFill>
                          <a:effectLst/>
                        </a:rPr>
                        <a:t>-SN, SN, or +SN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66670944"/>
                  </a:ext>
                </a:extLst>
              </a:tr>
              <a:tr h="521402">
                <a:tc>
                  <a:txBody>
                    <a:bodyPr/>
                    <a:lstStyle/>
                    <a:p>
                      <a:pPr marL="50800" marR="0" algn="r" eaLnBrk="0" hangingPunct="0">
                        <a:lnSpc>
                          <a:spcPct val="107000"/>
                        </a:lnSpc>
                        <a:spcBef>
                          <a:spcPts val="0"/>
                        </a:spcBef>
                        <a:spcAft>
                          <a:spcPts val="0"/>
                        </a:spcAft>
                      </a:pPr>
                      <a:r>
                        <a:rPr lang="en-US" sz="1400">
                          <a:solidFill>
                            <a:schemeClr val="tx1"/>
                          </a:solidFill>
                          <a:effectLst/>
                        </a:rPr>
                        <a:t>Snow Pellets (GS)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1595" marR="0" algn="r" eaLnBrk="0" hangingPunct="0">
                        <a:lnSpc>
                          <a:spcPct val="107000"/>
                        </a:lnSpc>
                        <a:spcBef>
                          <a:spcPts val="0"/>
                        </a:spcBef>
                        <a:spcAft>
                          <a:spcPts val="0"/>
                        </a:spcAft>
                      </a:pPr>
                      <a:r>
                        <a:rPr lang="en-US" sz="1400" b="1" dirty="0">
                          <a:solidFill>
                            <a:schemeClr val="tx1"/>
                          </a:solidFill>
                          <a:effectLst/>
                        </a:rPr>
                        <a:t>-SN, SN, or +SN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01669765"/>
                  </a:ext>
                </a:extLst>
              </a:tr>
            </a:tbl>
          </a:graphicData>
        </a:graphic>
      </p:graphicFrame>
    </p:spTree>
    <p:extLst>
      <p:ext uri="{BB962C8B-B14F-4D97-AF65-F5344CB8AC3E}">
        <p14:creationId xmlns:p14="http://schemas.microsoft.com/office/powerpoint/2010/main" val="4149456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94F7-EAFA-4A6B-A35C-7E9BFED152E2}"/>
              </a:ext>
            </a:extLst>
          </p:cNvPr>
          <p:cNvSpPr>
            <a:spLocks noGrp="1"/>
          </p:cNvSpPr>
          <p:nvPr>
            <p:ph type="title"/>
          </p:nvPr>
        </p:nvSpPr>
        <p:spPr/>
        <p:txBody>
          <a:bodyPr/>
          <a:lstStyle/>
          <a:p>
            <a:r>
              <a:rPr lang="en-US" dirty="0">
                <a:solidFill>
                  <a:schemeClr val="tx1"/>
                </a:solidFill>
              </a:rPr>
              <a:t>Freezing Rain Sensor</a:t>
            </a:r>
          </a:p>
        </p:txBody>
      </p:sp>
      <p:sp>
        <p:nvSpPr>
          <p:cNvPr id="3" name="Content Placeholder 2">
            <a:extLst>
              <a:ext uri="{FF2B5EF4-FFF2-40B4-BE49-F238E27FC236}">
                <a16:creationId xmlns:a16="http://schemas.microsoft.com/office/drawing/2014/main" id="{91D5097B-6447-46CA-B01E-4969BBD63BE2}"/>
              </a:ext>
            </a:extLst>
          </p:cNvPr>
          <p:cNvSpPr>
            <a:spLocks noGrp="1"/>
          </p:cNvSpPr>
          <p:nvPr>
            <p:ph idx="1"/>
          </p:nvPr>
        </p:nvSpPr>
        <p:spPr>
          <a:xfrm>
            <a:off x="609600" y="1600200"/>
            <a:ext cx="10708640" cy="1307404"/>
          </a:xfrm>
        </p:spPr>
        <p:txBody>
          <a:bodyPr/>
          <a:lstStyle/>
          <a:p>
            <a:pPr marL="284163" indent="-284163">
              <a:spcBef>
                <a:spcPts val="0"/>
              </a:spcBef>
              <a:buClrTx/>
            </a:pPr>
            <a:r>
              <a:rPr lang="en-US" sz="2400" dirty="0">
                <a:solidFill>
                  <a:schemeClr val="tx1"/>
                </a:solidFill>
                <a:latin typeface="+mn-lt"/>
              </a:rPr>
              <a:t>Outputs a report each minute </a:t>
            </a:r>
          </a:p>
          <a:p>
            <a:pPr marL="284163" indent="-284163">
              <a:spcBef>
                <a:spcPts val="0"/>
              </a:spcBef>
              <a:buClrTx/>
            </a:pPr>
            <a:r>
              <a:rPr lang="en-US" sz="2400" dirty="0">
                <a:solidFill>
                  <a:schemeClr val="tx1"/>
                </a:solidFill>
                <a:latin typeface="+mn-lt"/>
              </a:rPr>
              <a:t>Sensitive enough to measure accumulation rates as low as 0.01 of an inch per hour</a:t>
            </a:r>
          </a:p>
        </p:txBody>
      </p:sp>
      <p:sp>
        <p:nvSpPr>
          <p:cNvPr id="4" name="Slide Number Placeholder 3">
            <a:extLst>
              <a:ext uri="{FF2B5EF4-FFF2-40B4-BE49-F238E27FC236}">
                <a16:creationId xmlns:a16="http://schemas.microsoft.com/office/drawing/2014/main" id="{C4ABD6B4-8FDE-4853-B90B-55FFCFD61068}"/>
              </a:ext>
            </a:extLst>
          </p:cNvPr>
          <p:cNvSpPr>
            <a:spLocks noGrp="1"/>
          </p:cNvSpPr>
          <p:nvPr>
            <p:ph type="sldNum" sz="quarter" idx="10"/>
          </p:nvPr>
        </p:nvSpPr>
        <p:spPr/>
        <p:txBody>
          <a:bodyPr/>
          <a:lstStyle/>
          <a:p>
            <a:pPr>
              <a:defRPr/>
            </a:pPr>
            <a:fld id="{9B75A673-7735-4CC9-B590-A7357C237BAA}" type="slidenum">
              <a:rPr lang="en-US" smtClean="0"/>
              <a:pPr>
                <a:defRPr/>
              </a:pPr>
              <a:t>11</a:t>
            </a:fld>
            <a:endParaRPr lang="en-US" dirty="0"/>
          </a:p>
        </p:txBody>
      </p:sp>
      <p:pic>
        <p:nvPicPr>
          <p:cNvPr id="6" name="Picture 5">
            <a:extLst>
              <a:ext uri="{FF2B5EF4-FFF2-40B4-BE49-F238E27FC236}">
                <a16:creationId xmlns:a16="http://schemas.microsoft.com/office/drawing/2014/main" id="{ACD2CFBD-EC1C-4265-9327-60962E941C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74108" y="2907605"/>
            <a:ext cx="2232743" cy="3398541"/>
          </a:xfrm>
          <a:prstGeom prst="rect">
            <a:avLst/>
          </a:prstGeom>
          <a:noFill/>
          <a:ln>
            <a:noFill/>
          </a:ln>
        </p:spPr>
      </p:pic>
    </p:spTree>
    <p:extLst>
      <p:ext uri="{BB962C8B-B14F-4D97-AF65-F5344CB8AC3E}">
        <p14:creationId xmlns:p14="http://schemas.microsoft.com/office/powerpoint/2010/main" val="4264978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94F7-EAFA-4A6B-A35C-7E9BFED152E2}"/>
              </a:ext>
            </a:extLst>
          </p:cNvPr>
          <p:cNvSpPr>
            <a:spLocks noGrp="1"/>
          </p:cNvSpPr>
          <p:nvPr>
            <p:ph type="title"/>
          </p:nvPr>
        </p:nvSpPr>
        <p:spPr/>
        <p:txBody>
          <a:bodyPr/>
          <a:lstStyle/>
          <a:p>
            <a:r>
              <a:rPr lang="en-US" dirty="0">
                <a:solidFill>
                  <a:schemeClr val="tx1"/>
                </a:solidFill>
              </a:rPr>
              <a:t>Freezing Rain Algorithm</a:t>
            </a:r>
          </a:p>
        </p:txBody>
      </p:sp>
      <p:sp>
        <p:nvSpPr>
          <p:cNvPr id="3" name="Content Placeholder 2">
            <a:extLst>
              <a:ext uri="{FF2B5EF4-FFF2-40B4-BE49-F238E27FC236}">
                <a16:creationId xmlns:a16="http://schemas.microsoft.com/office/drawing/2014/main" id="{91D5097B-6447-46CA-B01E-4969BBD63BE2}"/>
              </a:ext>
            </a:extLst>
          </p:cNvPr>
          <p:cNvSpPr>
            <a:spLocks noGrp="1"/>
          </p:cNvSpPr>
          <p:nvPr>
            <p:ph idx="1"/>
          </p:nvPr>
        </p:nvSpPr>
        <p:spPr>
          <a:xfrm>
            <a:off x="609600" y="1600200"/>
            <a:ext cx="6918960" cy="4525566"/>
          </a:xfrm>
        </p:spPr>
        <p:txBody>
          <a:bodyPr/>
          <a:lstStyle/>
          <a:p>
            <a:pPr marL="284163" indent="-284163">
              <a:spcBef>
                <a:spcPts val="0"/>
              </a:spcBef>
              <a:buClrTx/>
            </a:pPr>
            <a:r>
              <a:rPr lang="en-US" sz="2400" dirty="0">
                <a:solidFill>
                  <a:schemeClr val="tx1"/>
                </a:solidFill>
                <a:latin typeface="+mn-lt"/>
              </a:rPr>
              <a:t>The freezing rain report is set to “FRZA” under the following combined conditions:</a:t>
            </a:r>
          </a:p>
          <a:p>
            <a:pPr marL="628650" lvl="1" indent="-342900">
              <a:spcBef>
                <a:spcPts val="0"/>
              </a:spcBef>
              <a:buClr>
                <a:srgbClr val="17375E"/>
              </a:buClr>
              <a:buSzPct val="100000"/>
              <a:buFont typeface="Courier New" panose="02070309020205020404" pitchFamily="49" charset="0"/>
              <a:buChar char="o"/>
            </a:pPr>
            <a:r>
              <a:rPr lang="en-US" sz="2000" dirty="0">
                <a:solidFill>
                  <a:schemeClr val="tx1"/>
                </a:solidFill>
                <a:latin typeface="+mn-lt"/>
              </a:rPr>
              <a:t>If the current ice accretion exceeds 0.005 inch</a:t>
            </a:r>
          </a:p>
          <a:p>
            <a:pPr marL="628650" lvl="1" indent="-342900">
              <a:spcBef>
                <a:spcPts val="0"/>
              </a:spcBef>
              <a:buClr>
                <a:srgbClr val="17375E"/>
              </a:buClr>
              <a:buSzPct val="100000"/>
              <a:buFont typeface="Courier New" panose="02070309020205020404" pitchFamily="49" charset="0"/>
              <a:buChar char="o"/>
            </a:pPr>
            <a:r>
              <a:rPr lang="en-US" sz="2000" dirty="0">
                <a:solidFill>
                  <a:schemeClr val="tx1"/>
                </a:solidFill>
                <a:latin typeface="+mn-lt"/>
              </a:rPr>
              <a:t>If the current ice accretion exceeds the minimum accretion since the sensor was last declared operational or during the past 15 minutes, whichever is less, by 0.002 inch</a:t>
            </a:r>
          </a:p>
          <a:p>
            <a:pPr marL="628650" lvl="1" indent="-342900">
              <a:spcBef>
                <a:spcPts val="0"/>
              </a:spcBef>
              <a:buClr>
                <a:srgbClr val="17375E"/>
              </a:buClr>
              <a:buSzPct val="100000"/>
              <a:buFont typeface="Courier New" panose="02070309020205020404" pitchFamily="49" charset="0"/>
              <a:buChar char="o"/>
            </a:pPr>
            <a:r>
              <a:rPr lang="en-US" sz="2000" dirty="0">
                <a:solidFill>
                  <a:schemeClr val="tx1"/>
                </a:solidFill>
                <a:latin typeface="+mn-lt"/>
              </a:rPr>
              <a:t>If the current five-minute ambient temperature is less than 37°F</a:t>
            </a:r>
          </a:p>
        </p:txBody>
      </p:sp>
      <p:sp>
        <p:nvSpPr>
          <p:cNvPr id="4" name="Slide Number Placeholder 3">
            <a:extLst>
              <a:ext uri="{FF2B5EF4-FFF2-40B4-BE49-F238E27FC236}">
                <a16:creationId xmlns:a16="http://schemas.microsoft.com/office/drawing/2014/main" id="{C4ABD6B4-8FDE-4853-B90B-55FFCFD61068}"/>
              </a:ext>
            </a:extLst>
          </p:cNvPr>
          <p:cNvSpPr>
            <a:spLocks noGrp="1"/>
          </p:cNvSpPr>
          <p:nvPr>
            <p:ph type="sldNum" sz="quarter" idx="10"/>
          </p:nvPr>
        </p:nvSpPr>
        <p:spPr/>
        <p:txBody>
          <a:bodyPr/>
          <a:lstStyle/>
          <a:p>
            <a:pPr>
              <a:defRPr/>
            </a:pPr>
            <a:fld id="{9B75A673-7735-4CC9-B590-A7357C237BAA}" type="slidenum">
              <a:rPr lang="en-US" smtClean="0"/>
              <a:pPr>
                <a:defRPr/>
              </a:pPr>
              <a:t>12</a:t>
            </a:fld>
            <a:endParaRPr lang="en-US" dirty="0"/>
          </a:p>
        </p:txBody>
      </p:sp>
      <p:graphicFrame>
        <p:nvGraphicFramePr>
          <p:cNvPr id="5" name="Table 4">
            <a:extLst>
              <a:ext uri="{FF2B5EF4-FFF2-40B4-BE49-F238E27FC236}">
                <a16:creationId xmlns:a16="http://schemas.microsoft.com/office/drawing/2014/main" id="{2AEFCDB6-7657-4B0F-A368-B4E6AF45EAF1}"/>
              </a:ext>
            </a:extLst>
          </p:cNvPr>
          <p:cNvGraphicFramePr>
            <a:graphicFrameLocks noGrp="1"/>
          </p:cNvGraphicFramePr>
          <p:nvPr>
            <p:extLst>
              <p:ext uri="{D42A27DB-BD31-4B8C-83A1-F6EECF244321}">
                <p14:modId xmlns:p14="http://schemas.microsoft.com/office/powerpoint/2010/main" val="3222734106"/>
              </p:ext>
            </p:extLst>
          </p:nvPr>
        </p:nvGraphicFramePr>
        <p:xfrm>
          <a:off x="7846519" y="1753714"/>
          <a:ext cx="3735881" cy="3854607"/>
        </p:xfrm>
        <a:graphic>
          <a:graphicData uri="http://schemas.openxmlformats.org/drawingml/2006/table">
            <a:tbl>
              <a:tblPr firstRow="1" firstCol="1" bandRow="1">
                <a:tableStyleId>{5C22544A-7EE6-4342-B048-85BDC9FD1C3A}</a:tableStyleId>
              </a:tblPr>
              <a:tblGrid>
                <a:gridCol w="1224136">
                  <a:extLst>
                    <a:ext uri="{9D8B030D-6E8A-4147-A177-3AD203B41FA5}">
                      <a16:colId xmlns:a16="http://schemas.microsoft.com/office/drawing/2014/main" val="3520758294"/>
                    </a:ext>
                  </a:extLst>
                </a:gridCol>
                <a:gridCol w="1414556">
                  <a:extLst>
                    <a:ext uri="{9D8B030D-6E8A-4147-A177-3AD203B41FA5}">
                      <a16:colId xmlns:a16="http://schemas.microsoft.com/office/drawing/2014/main" val="1282927107"/>
                    </a:ext>
                  </a:extLst>
                </a:gridCol>
                <a:gridCol w="1097189">
                  <a:extLst>
                    <a:ext uri="{9D8B030D-6E8A-4147-A177-3AD203B41FA5}">
                      <a16:colId xmlns:a16="http://schemas.microsoft.com/office/drawing/2014/main" val="1628046335"/>
                    </a:ext>
                  </a:extLst>
                </a:gridCol>
              </a:tblGrid>
              <a:tr h="1214592">
                <a:tc>
                  <a:txBody>
                    <a:bodyPr/>
                    <a:lstStyle/>
                    <a:p>
                      <a:pPr marL="139700" marR="95250" algn="r" eaLnBrk="0" hangingPunct="0">
                        <a:lnSpc>
                          <a:spcPct val="102000"/>
                        </a:lnSpc>
                        <a:spcBef>
                          <a:spcPts val="255"/>
                        </a:spcBef>
                        <a:spcAft>
                          <a:spcPts val="0"/>
                        </a:spcAft>
                      </a:pPr>
                      <a:r>
                        <a:rPr lang="en-US" sz="1400" b="1" dirty="0">
                          <a:solidFill>
                            <a:schemeClr val="tx1"/>
                          </a:solidFill>
                          <a:effectLst/>
                        </a:rPr>
                        <a:t>Freezing Rain Sensor Report</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6215" marR="94615" algn="r" eaLnBrk="0" hangingPunct="0">
                        <a:lnSpc>
                          <a:spcPct val="102000"/>
                        </a:lnSpc>
                        <a:spcBef>
                          <a:spcPts val="255"/>
                        </a:spcBef>
                        <a:spcAft>
                          <a:spcPts val="0"/>
                        </a:spcAft>
                      </a:pPr>
                      <a:r>
                        <a:rPr lang="en-US" sz="1400" b="1" spc="-20" dirty="0">
                          <a:solidFill>
                            <a:schemeClr val="tx1"/>
                          </a:solidFill>
                          <a:effectLst/>
                        </a:rPr>
                        <a:t>Precipitation </a:t>
                      </a:r>
                      <a:r>
                        <a:rPr lang="en-US" sz="1400" b="1" spc="-30" dirty="0">
                          <a:solidFill>
                            <a:schemeClr val="tx1"/>
                          </a:solidFill>
                          <a:effectLst/>
                        </a:rPr>
                        <a:t>Identification </a:t>
                      </a:r>
                      <a:r>
                        <a:rPr lang="en-US" sz="1400" b="1" spc="10" dirty="0">
                          <a:solidFill>
                            <a:schemeClr val="tx1"/>
                          </a:solidFill>
                          <a:effectLst/>
                        </a:rPr>
                        <a:t>Sensor </a:t>
                      </a:r>
                      <a:r>
                        <a:rPr lang="en-US" sz="1400" b="1" spc="-40" dirty="0">
                          <a:solidFill>
                            <a:schemeClr val="tx1"/>
                          </a:solidFill>
                          <a:effectLst/>
                        </a:rPr>
                        <a:t>Report</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20650" marR="0" algn="just" eaLnBrk="0" hangingPunct="0">
                        <a:lnSpc>
                          <a:spcPct val="107000"/>
                        </a:lnSpc>
                        <a:spcBef>
                          <a:spcPts val="255"/>
                        </a:spcBef>
                        <a:spcAft>
                          <a:spcPts val="0"/>
                        </a:spcAft>
                      </a:pPr>
                      <a:r>
                        <a:rPr lang="en-US" sz="1400" b="1">
                          <a:solidFill>
                            <a:schemeClr val="tx1"/>
                          </a:solidFill>
                          <a:effectLst/>
                        </a:rPr>
                        <a:t>ASOS</a:t>
                      </a:r>
                      <a:endParaRPr lang="en-US" sz="1800" b="1">
                        <a:solidFill>
                          <a:schemeClr val="tx1"/>
                        </a:solidFill>
                        <a:effectLst/>
                      </a:endParaRPr>
                    </a:p>
                    <a:p>
                      <a:pPr marL="120015" marR="198120" algn="just" eaLnBrk="0" hangingPunct="0">
                        <a:lnSpc>
                          <a:spcPct val="102000"/>
                        </a:lnSpc>
                        <a:spcBef>
                          <a:spcPts val="45"/>
                        </a:spcBef>
                        <a:spcAft>
                          <a:spcPts val="0"/>
                        </a:spcAft>
                      </a:pPr>
                      <a:r>
                        <a:rPr lang="en-US" sz="1400" b="1">
                          <a:solidFill>
                            <a:schemeClr val="tx1"/>
                          </a:solidFill>
                          <a:effectLst/>
                        </a:rPr>
                        <a:t>Present </a:t>
                      </a:r>
                      <a:r>
                        <a:rPr lang="en-US" sz="1400" b="1" spc="-40">
                          <a:solidFill>
                            <a:schemeClr val="tx1"/>
                          </a:solidFill>
                          <a:effectLst/>
                        </a:rPr>
                        <a:t>Weather Report</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51156223"/>
                  </a:ext>
                </a:extLst>
              </a:tr>
              <a:tr h="452407">
                <a:tc>
                  <a:txBody>
                    <a:bodyPr/>
                    <a:lstStyle/>
                    <a:p>
                      <a:pPr marL="139700" marR="0" algn="r" eaLnBrk="0" hangingPunct="0">
                        <a:lnSpc>
                          <a:spcPct val="107000"/>
                        </a:lnSpc>
                        <a:spcBef>
                          <a:spcPts val="805"/>
                        </a:spcBef>
                        <a:spcAft>
                          <a:spcPts val="0"/>
                        </a:spcAft>
                      </a:pPr>
                      <a:r>
                        <a:rPr lang="en-US" sz="1400" b="1">
                          <a:solidFill>
                            <a:schemeClr val="tx1"/>
                          </a:solidFill>
                          <a:effectLst/>
                        </a:rPr>
                        <a:t>FZRA</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61620" marR="0" algn="ctr" eaLnBrk="0" hangingPunct="0">
                        <a:lnSpc>
                          <a:spcPct val="107000"/>
                        </a:lnSpc>
                        <a:spcBef>
                          <a:spcPts val="805"/>
                        </a:spcBef>
                        <a:spcAft>
                          <a:spcPts val="0"/>
                        </a:spcAft>
                      </a:pPr>
                      <a:r>
                        <a:rPr lang="en-US" sz="1400" b="1" dirty="0">
                          <a:solidFill>
                            <a:schemeClr val="tx1"/>
                          </a:solidFill>
                          <a:effectLst/>
                        </a:rPr>
                        <a:t>No </a:t>
                      </a:r>
                      <a:r>
                        <a:rPr lang="en-US" sz="1400" b="1" dirty="0" err="1">
                          <a:solidFill>
                            <a:schemeClr val="tx1"/>
                          </a:solidFill>
                          <a:effectLst/>
                        </a:rPr>
                        <a:t>Precip</a:t>
                      </a:r>
                      <a:r>
                        <a:rPr lang="en-US" sz="1400" b="1" dirty="0">
                          <a:solidFill>
                            <a:schemeClr val="tx1"/>
                          </a:solidFill>
                          <a:effectLst/>
                        </a:rPr>
                        <a:t>.</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81610" marR="0" algn="ctr" eaLnBrk="0" hangingPunct="0">
                        <a:lnSpc>
                          <a:spcPct val="107000"/>
                        </a:lnSpc>
                        <a:spcBef>
                          <a:spcPts val="805"/>
                        </a:spcBef>
                        <a:spcAft>
                          <a:spcPts val="0"/>
                        </a:spcAft>
                      </a:pPr>
                      <a:r>
                        <a:rPr lang="en-US" sz="1400" b="1" dirty="0">
                          <a:solidFill>
                            <a:schemeClr val="tx1"/>
                          </a:solidFill>
                          <a:effectLst/>
                        </a:rPr>
                        <a:t>NP</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02387096"/>
                  </a:ext>
                </a:extLst>
              </a:tr>
              <a:tr h="273451">
                <a:tc>
                  <a:txBody>
                    <a:bodyPr/>
                    <a:lstStyle/>
                    <a:p>
                      <a:pPr marL="139700" marR="0" algn="r" eaLnBrk="0" hangingPunct="0">
                        <a:lnSpc>
                          <a:spcPct val="107000"/>
                        </a:lnSpc>
                        <a:spcBef>
                          <a:spcPts val="0"/>
                        </a:spcBef>
                        <a:spcAft>
                          <a:spcPts val="0"/>
                        </a:spcAft>
                      </a:pPr>
                      <a:r>
                        <a:rPr lang="en-US" sz="1400" b="1">
                          <a:solidFill>
                            <a:schemeClr val="tx1"/>
                          </a:solidFill>
                          <a:effectLst/>
                        </a:rPr>
                        <a:t>FZRA</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57175" marR="0" algn="ctr" eaLnBrk="0" hangingPunct="0">
                        <a:lnSpc>
                          <a:spcPct val="107000"/>
                        </a:lnSpc>
                        <a:spcBef>
                          <a:spcPts val="0"/>
                        </a:spcBef>
                        <a:spcAft>
                          <a:spcPts val="0"/>
                        </a:spcAft>
                      </a:pPr>
                      <a:r>
                        <a:rPr lang="en-US" sz="1400" b="1" dirty="0">
                          <a:solidFill>
                            <a:schemeClr val="tx1"/>
                          </a:solidFill>
                          <a:effectLst/>
                        </a:rPr>
                        <a:t>Missing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79705" marR="0" algn="ctr" eaLnBrk="0" hangingPunct="0">
                        <a:lnSpc>
                          <a:spcPct val="107000"/>
                        </a:lnSpc>
                        <a:spcBef>
                          <a:spcPts val="0"/>
                        </a:spcBef>
                        <a:spcAft>
                          <a:spcPts val="0"/>
                        </a:spcAft>
                      </a:pPr>
                      <a:r>
                        <a:rPr lang="en-US" sz="1400" b="1" dirty="0">
                          <a:solidFill>
                            <a:schemeClr val="tx1"/>
                          </a:solidFill>
                          <a:effectLst/>
                        </a:rPr>
                        <a:t>NP</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45356613"/>
                  </a:ext>
                </a:extLst>
              </a:tr>
              <a:tr h="273451">
                <a:tc>
                  <a:txBody>
                    <a:bodyPr/>
                    <a:lstStyle/>
                    <a:p>
                      <a:pPr marL="139700" marR="0" algn="r" eaLnBrk="0" hangingPunct="0">
                        <a:lnSpc>
                          <a:spcPct val="107000"/>
                        </a:lnSpc>
                        <a:spcBef>
                          <a:spcPts val="0"/>
                        </a:spcBef>
                        <a:spcAft>
                          <a:spcPts val="0"/>
                        </a:spcAft>
                      </a:pPr>
                      <a:r>
                        <a:rPr lang="en-US" sz="1400" b="1">
                          <a:solidFill>
                            <a:schemeClr val="tx1"/>
                          </a:solidFill>
                          <a:effectLst/>
                        </a:rPr>
                        <a:t>FZRA</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59080" marR="0" algn="ctr" eaLnBrk="0" hangingPunct="0">
                        <a:lnSpc>
                          <a:spcPct val="107000"/>
                        </a:lnSpc>
                        <a:spcBef>
                          <a:spcPts val="0"/>
                        </a:spcBef>
                        <a:spcAft>
                          <a:spcPts val="0"/>
                        </a:spcAft>
                      </a:pPr>
                      <a:r>
                        <a:rPr lang="en-US" sz="1400" b="1" dirty="0">
                          <a:solidFill>
                            <a:schemeClr val="tx1"/>
                          </a:solidFill>
                          <a:effectLst/>
                        </a:rPr>
                        <a:t>UP</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21920" marR="0" algn="ctr" eaLnBrk="0" hangingPunct="0">
                        <a:lnSpc>
                          <a:spcPct val="107000"/>
                        </a:lnSpc>
                        <a:spcBef>
                          <a:spcPts val="0"/>
                        </a:spcBef>
                        <a:spcAft>
                          <a:spcPts val="0"/>
                        </a:spcAft>
                      </a:pPr>
                      <a:r>
                        <a:rPr lang="en-US" sz="1400" b="1" dirty="0">
                          <a:solidFill>
                            <a:schemeClr val="tx1"/>
                          </a:solidFill>
                          <a:effectLst/>
                        </a:rPr>
                        <a:t>- FZRA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17879118"/>
                  </a:ext>
                </a:extLst>
              </a:tr>
              <a:tr h="273451">
                <a:tc>
                  <a:txBody>
                    <a:bodyPr/>
                    <a:lstStyle/>
                    <a:p>
                      <a:pPr marL="139700" marR="0" algn="r" eaLnBrk="0" hangingPunct="0">
                        <a:lnSpc>
                          <a:spcPct val="107000"/>
                        </a:lnSpc>
                        <a:spcBef>
                          <a:spcPts val="0"/>
                        </a:spcBef>
                        <a:spcAft>
                          <a:spcPts val="0"/>
                        </a:spcAft>
                      </a:pPr>
                      <a:r>
                        <a:rPr lang="en-US" sz="1400" b="1">
                          <a:solidFill>
                            <a:schemeClr val="tx1"/>
                          </a:solidFill>
                          <a:effectLst/>
                        </a:rPr>
                        <a:t>FZRA</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8120" marR="0" algn="ctr" eaLnBrk="0" hangingPunct="0">
                        <a:lnSpc>
                          <a:spcPct val="107000"/>
                        </a:lnSpc>
                        <a:spcBef>
                          <a:spcPts val="0"/>
                        </a:spcBef>
                        <a:spcAft>
                          <a:spcPts val="0"/>
                        </a:spcAft>
                      </a:pPr>
                      <a:r>
                        <a:rPr lang="en-US" sz="1400" b="1" dirty="0">
                          <a:solidFill>
                            <a:schemeClr val="tx1"/>
                          </a:solidFill>
                          <a:effectLst/>
                        </a:rPr>
                        <a:t>- 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21920" marR="0" algn="ctr" eaLnBrk="0" hangingPunct="0">
                        <a:lnSpc>
                          <a:spcPct val="107000"/>
                        </a:lnSpc>
                        <a:spcBef>
                          <a:spcPts val="0"/>
                        </a:spcBef>
                        <a:spcAft>
                          <a:spcPts val="0"/>
                        </a:spcAft>
                      </a:pPr>
                      <a:r>
                        <a:rPr lang="en-US" sz="1400" b="1" dirty="0">
                          <a:solidFill>
                            <a:schemeClr val="tx1"/>
                          </a:solidFill>
                          <a:effectLst/>
                        </a:rPr>
                        <a:t>- FZRA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75465378"/>
                  </a:ext>
                </a:extLst>
              </a:tr>
              <a:tr h="273451">
                <a:tc>
                  <a:txBody>
                    <a:bodyPr/>
                    <a:lstStyle/>
                    <a:p>
                      <a:pPr marL="139700" marR="0" algn="r" eaLnBrk="0" hangingPunct="0">
                        <a:lnSpc>
                          <a:spcPct val="107000"/>
                        </a:lnSpc>
                        <a:spcBef>
                          <a:spcPts val="0"/>
                        </a:spcBef>
                        <a:spcAft>
                          <a:spcPts val="0"/>
                        </a:spcAft>
                      </a:pPr>
                      <a:r>
                        <a:rPr lang="en-US" sz="1400" b="1">
                          <a:solidFill>
                            <a:schemeClr val="tx1"/>
                          </a:solidFill>
                          <a:effectLst/>
                        </a:rPr>
                        <a:t>FZRA</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60985" marR="0" algn="ctr" eaLnBrk="0" hangingPunct="0">
                        <a:lnSpc>
                          <a:spcPct val="107000"/>
                        </a:lnSpc>
                        <a:spcBef>
                          <a:spcPts val="0"/>
                        </a:spcBef>
                        <a:spcAft>
                          <a:spcPts val="0"/>
                        </a:spcAft>
                      </a:pPr>
                      <a:r>
                        <a:rPr lang="en-US" sz="1400" b="1" dirty="0">
                          <a:solidFill>
                            <a:schemeClr val="tx1"/>
                          </a:solidFill>
                          <a:effectLst/>
                        </a:rPr>
                        <a:t>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52730" algn="ctr" eaLnBrk="0" hangingPunct="0">
                        <a:lnSpc>
                          <a:spcPct val="107000"/>
                        </a:lnSpc>
                        <a:spcBef>
                          <a:spcPts val="0"/>
                        </a:spcBef>
                        <a:spcAft>
                          <a:spcPts val="0"/>
                        </a:spcAft>
                      </a:pPr>
                      <a:r>
                        <a:rPr lang="en-US" sz="1400" b="1" dirty="0">
                          <a:solidFill>
                            <a:schemeClr val="tx1"/>
                          </a:solidFill>
                          <a:effectLst/>
                        </a:rPr>
                        <a:t>          FZRA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38099641"/>
                  </a:ext>
                </a:extLst>
              </a:tr>
              <a:tr h="273451">
                <a:tc>
                  <a:txBody>
                    <a:bodyPr/>
                    <a:lstStyle/>
                    <a:p>
                      <a:pPr marL="139700" marR="0" algn="r" eaLnBrk="0" hangingPunct="0">
                        <a:lnSpc>
                          <a:spcPct val="107000"/>
                        </a:lnSpc>
                        <a:spcBef>
                          <a:spcPts val="0"/>
                        </a:spcBef>
                        <a:spcAft>
                          <a:spcPts val="0"/>
                        </a:spcAft>
                      </a:pPr>
                      <a:r>
                        <a:rPr lang="en-US" sz="1400" b="1" dirty="0">
                          <a:solidFill>
                            <a:schemeClr val="tx1"/>
                          </a:solidFill>
                          <a:effectLst/>
                        </a:rPr>
                        <a:t>FZRA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6850" marR="0" algn="ctr" eaLnBrk="0" hangingPunct="0">
                        <a:lnSpc>
                          <a:spcPct val="107000"/>
                        </a:lnSpc>
                        <a:spcBef>
                          <a:spcPts val="0"/>
                        </a:spcBef>
                        <a:spcAft>
                          <a:spcPts val="0"/>
                        </a:spcAft>
                      </a:pPr>
                      <a:r>
                        <a:rPr lang="en-US" sz="1400" b="1" dirty="0">
                          <a:solidFill>
                            <a:schemeClr val="tx1"/>
                          </a:solidFill>
                          <a:effectLst/>
                        </a:rPr>
                        <a:t>+RA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52730" algn="ctr" eaLnBrk="0" hangingPunct="0">
                        <a:lnSpc>
                          <a:spcPct val="107000"/>
                        </a:lnSpc>
                        <a:spcBef>
                          <a:spcPts val="0"/>
                        </a:spcBef>
                        <a:spcAft>
                          <a:spcPts val="0"/>
                        </a:spcAft>
                      </a:pPr>
                      <a:r>
                        <a:rPr lang="en-US" sz="1400" b="1" dirty="0">
                          <a:solidFill>
                            <a:schemeClr val="tx1"/>
                          </a:solidFill>
                          <a:effectLst/>
                        </a:rPr>
                        <a:t>          FZRA</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76081236"/>
                  </a:ext>
                </a:extLst>
              </a:tr>
              <a:tr h="273451">
                <a:tc>
                  <a:txBody>
                    <a:bodyPr/>
                    <a:lstStyle/>
                    <a:p>
                      <a:pPr marL="139700" marR="0" algn="r" eaLnBrk="0" hangingPunct="0">
                        <a:lnSpc>
                          <a:spcPct val="107000"/>
                        </a:lnSpc>
                        <a:spcBef>
                          <a:spcPts val="0"/>
                        </a:spcBef>
                        <a:spcAft>
                          <a:spcPts val="0"/>
                        </a:spcAft>
                      </a:pPr>
                      <a:r>
                        <a:rPr lang="en-US" sz="1400" b="1">
                          <a:solidFill>
                            <a:schemeClr val="tx1"/>
                          </a:solidFill>
                          <a:effectLst/>
                        </a:rPr>
                        <a:t>FZRA</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6850" marR="0" algn="ctr" eaLnBrk="0" hangingPunct="0">
                        <a:lnSpc>
                          <a:spcPct val="107000"/>
                        </a:lnSpc>
                        <a:spcBef>
                          <a:spcPts val="0"/>
                        </a:spcBef>
                        <a:spcAft>
                          <a:spcPts val="0"/>
                        </a:spcAft>
                      </a:pPr>
                      <a:r>
                        <a:rPr lang="en-US" sz="1400" b="1" dirty="0">
                          <a:solidFill>
                            <a:schemeClr val="tx1"/>
                          </a:solidFill>
                          <a:effectLst/>
                        </a:rPr>
                        <a:t>- 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20650" marR="0" algn="ctr" eaLnBrk="0" hangingPunct="0">
                        <a:lnSpc>
                          <a:spcPct val="107000"/>
                        </a:lnSpc>
                        <a:spcBef>
                          <a:spcPts val="0"/>
                        </a:spcBef>
                        <a:spcAft>
                          <a:spcPts val="0"/>
                        </a:spcAft>
                      </a:pPr>
                      <a:r>
                        <a:rPr lang="en-US" sz="1400" b="1" dirty="0">
                          <a:solidFill>
                            <a:schemeClr val="tx1"/>
                          </a:solidFill>
                          <a:effectLst/>
                        </a:rPr>
                        <a:t>- 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1670879"/>
                  </a:ext>
                </a:extLst>
              </a:tr>
              <a:tr h="273451">
                <a:tc>
                  <a:txBody>
                    <a:bodyPr/>
                    <a:lstStyle/>
                    <a:p>
                      <a:pPr marL="139700" marR="0" algn="r" eaLnBrk="0" hangingPunct="0">
                        <a:lnSpc>
                          <a:spcPct val="107000"/>
                        </a:lnSpc>
                        <a:spcBef>
                          <a:spcPts val="0"/>
                        </a:spcBef>
                        <a:spcAft>
                          <a:spcPts val="0"/>
                        </a:spcAft>
                      </a:pPr>
                      <a:r>
                        <a:rPr lang="en-US" sz="1400" b="1">
                          <a:solidFill>
                            <a:schemeClr val="tx1"/>
                          </a:solidFill>
                          <a:effectLst/>
                        </a:rPr>
                        <a:t>FZRA</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57810" marR="0" algn="ctr" eaLnBrk="0" hangingPunct="0">
                        <a:lnSpc>
                          <a:spcPct val="107000"/>
                        </a:lnSpc>
                        <a:spcBef>
                          <a:spcPts val="0"/>
                        </a:spcBef>
                        <a:spcAft>
                          <a:spcPts val="0"/>
                        </a:spcAft>
                      </a:pPr>
                      <a:r>
                        <a:rPr lang="en-US" sz="1400" b="1" dirty="0">
                          <a:solidFill>
                            <a:schemeClr val="tx1"/>
                          </a:solidFill>
                          <a:effectLst/>
                        </a:rPr>
                        <a:t>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81610" marR="0" algn="ctr" eaLnBrk="0" hangingPunct="0">
                        <a:lnSpc>
                          <a:spcPct val="107000"/>
                        </a:lnSpc>
                        <a:spcBef>
                          <a:spcPts val="0"/>
                        </a:spcBef>
                        <a:spcAft>
                          <a:spcPts val="0"/>
                        </a:spcAft>
                      </a:pPr>
                      <a:r>
                        <a:rPr lang="en-US" sz="1400" b="1" dirty="0">
                          <a:solidFill>
                            <a:schemeClr val="tx1"/>
                          </a:solidFill>
                          <a:effectLst/>
                        </a:rPr>
                        <a:t>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76260592"/>
                  </a:ext>
                </a:extLst>
              </a:tr>
              <a:tr h="273451">
                <a:tc>
                  <a:txBody>
                    <a:bodyPr/>
                    <a:lstStyle/>
                    <a:p>
                      <a:pPr marL="139700" marR="0" algn="r" eaLnBrk="0" hangingPunct="0">
                        <a:lnSpc>
                          <a:spcPct val="107000"/>
                        </a:lnSpc>
                        <a:spcBef>
                          <a:spcPts val="0"/>
                        </a:spcBef>
                        <a:spcAft>
                          <a:spcPts val="0"/>
                        </a:spcAft>
                      </a:pPr>
                      <a:r>
                        <a:rPr lang="en-US" sz="1400" b="1">
                          <a:solidFill>
                            <a:schemeClr val="tx1"/>
                          </a:solidFill>
                          <a:effectLst/>
                        </a:rPr>
                        <a:t>FZRA</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6850" marR="0" algn="ctr" eaLnBrk="0" hangingPunct="0">
                        <a:lnSpc>
                          <a:spcPct val="107000"/>
                        </a:lnSpc>
                        <a:spcBef>
                          <a:spcPts val="0"/>
                        </a:spcBef>
                        <a:spcAft>
                          <a:spcPts val="0"/>
                        </a:spcAft>
                      </a:pPr>
                      <a:r>
                        <a:rPr lang="en-US" sz="1400" b="1" dirty="0">
                          <a:solidFill>
                            <a:schemeClr val="tx1"/>
                          </a:solidFill>
                          <a:effectLst/>
                        </a:rPr>
                        <a:t>+SN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20650" marR="0" algn="ctr" eaLnBrk="0" hangingPunct="0">
                        <a:lnSpc>
                          <a:spcPct val="107000"/>
                        </a:lnSpc>
                        <a:spcBef>
                          <a:spcPts val="0"/>
                        </a:spcBef>
                        <a:spcAft>
                          <a:spcPts val="0"/>
                        </a:spcAft>
                      </a:pPr>
                      <a:r>
                        <a:rPr lang="en-US" sz="1400" b="1" dirty="0">
                          <a:solidFill>
                            <a:schemeClr val="tx1"/>
                          </a:solidFill>
                          <a:effectLst/>
                        </a:rPr>
                        <a:t>+SN</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90093238"/>
                  </a:ext>
                </a:extLst>
              </a:tr>
            </a:tbl>
          </a:graphicData>
        </a:graphic>
      </p:graphicFrame>
    </p:spTree>
    <p:extLst>
      <p:ext uri="{BB962C8B-B14F-4D97-AF65-F5344CB8AC3E}">
        <p14:creationId xmlns:p14="http://schemas.microsoft.com/office/powerpoint/2010/main" val="4057534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B247A-554B-6936-C239-86A502263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D9344-D9BC-876C-486F-B693172A4AF1}"/>
              </a:ext>
            </a:extLst>
          </p:cNvPr>
          <p:cNvSpPr>
            <a:spLocks noGrp="1"/>
          </p:cNvSpPr>
          <p:nvPr>
            <p:ph type="title"/>
          </p:nvPr>
        </p:nvSpPr>
        <p:spPr/>
        <p:txBody>
          <a:bodyPr/>
          <a:lstStyle/>
          <a:p>
            <a:r>
              <a:rPr lang="en-US" dirty="0">
                <a:solidFill>
                  <a:schemeClr val="tx1"/>
                </a:solidFill>
              </a:rPr>
              <a:t>Location and Siting Study</a:t>
            </a:r>
          </a:p>
        </p:txBody>
      </p:sp>
      <p:sp>
        <p:nvSpPr>
          <p:cNvPr id="3" name="Content Placeholder 2">
            <a:extLst>
              <a:ext uri="{FF2B5EF4-FFF2-40B4-BE49-F238E27FC236}">
                <a16:creationId xmlns:a16="http://schemas.microsoft.com/office/drawing/2014/main" id="{CE3D2F89-ECE9-AFE0-70B3-914E1C2A488B}"/>
              </a:ext>
            </a:extLst>
          </p:cNvPr>
          <p:cNvSpPr>
            <a:spLocks noGrp="1"/>
          </p:cNvSpPr>
          <p:nvPr>
            <p:ph idx="1"/>
          </p:nvPr>
        </p:nvSpPr>
        <p:spPr>
          <a:xfrm>
            <a:off x="609600" y="1600200"/>
            <a:ext cx="9761033" cy="4525566"/>
          </a:xfrm>
        </p:spPr>
        <p:txBody>
          <a:bodyPr/>
          <a:lstStyle/>
          <a:p>
            <a:pPr marL="284163" indent="-284163">
              <a:spcBef>
                <a:spcPts val="0"/>
              </a:spcBef>
              <a:buClrTx/>
            </a:pPr>
            <a:r>
              <a:rPr lang="en-US" sz="2000" dirty="0">
                <a:solidFill>
                  <a:schemeClr val="tx1"/>
                </a:solidFill>
                <a:latin typeface="+mn-lt"/>
              </a:rPr>
              <a:t>Undertaking a study to review ASOS/AWOS documented locations to determine accuracy of siting and representativeness of local conditions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Compare coordinates listed in documentation I received from Feb 2025 to imagery (Google Maps) for location accuracy</a:t>
            </a:r>
          </a:p>
          <a:p>
            <a:pPr marL="858838" lvl="2" indent="-290513">
              <a:spcBef>
                <a:spcPts val="0"/>
              </a:spcBef>
              <a:buClrTx/>
              <a:buSzPct val="100000"/>
              <a:buFont typeface="Wingdings" panose="05000000000000000000" pitchFamily="2" charset="2"/>
              <a:buChar char="Ø"/>
            </a:pPr>
            <a:r>
              <a:rPr lang="en-US" sz="1600" dirty="0">
                <a:solidFill>
                  <a:schemeClr val="tx1"/>
                </a:solidFill>
                <a:latin typeface="+mn-lt"/>
              </a:rPr>
              <a:t>Highlight differences and determine error</a:t>
            </a:r>
          </a:p>
          <a:p>
            <a:pPr marL="858838" lvl="2" indent="-290513">
              <a:spcBef>
                <a:spcPts val="0"/>
              </a:spcBef>
              <a:buClrTx/>
              <a:buSzPct val="100000"/>
              <a:buFont typeface="Wingdings" panose="05000000000000000000" pitchFamily="2" charset="2"/>
              <a:buChar char="Ø"/>
            </a:pPr>
            <a:r>
              <a:rPr lang="en-US" sz="1600" dirty="0">
                <a:solidFill>
                  <a:schemeClr val="tx1"/>
                </a:solidFill>
                <a:latin typeface="+mn-lt"/>
              </a:rPr>
              <a:t>When errors are evident, I look up the ICAO identifier to see if that sensor is still operating, and if so what the coordinates are showing for that site</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Review imagery for adherence to siting criteria per FAA Order JO 6560.20C </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Review imagery for possible obstructions</a:t>
            </a:r>
          </a:p>
          <a:p>
            <a:pPr marL="290513" indent="-290513">
              <a:spcBef>
                <a:spcPts val="0"/>
              </a:spcBef>
              <a:buClrTx/>
              <a:buSzPct val="100000"/>
            </a:pPr>
            <a:r>
              <a:rPr lang="en-US" sz="2000" dirty="0">
                <a:solidFill>
                  <a:schemeClr val="tx1"/>
                </a:solidFill>
                <a:latin typeface="+mn-lt"/>
              </a:rPr>
              <a:t>Limitations: </a:t>
            </a:r>
          </a:p>
          <a:p>
            <a:pPr marL="568325" lvl="1" indent="-290513">
              <a:spcBef>
                <a:spcPts val="0"/>
              </a:spcBef>
              <a:buClrTx/>
              <a:buSzPct val="100000"/>
              <a:buFont typeface="Courier New" panose="02070309020205020404" pitchFamily="49" charset="0"/>
              <a:buChar char="o"/>
            </a:pPr>
            <a:r>
              <a:rPr lang="en-US" sz="1800" dirty="0">
                <a:solidFill>
                  <a:schemeClr val="tx1"/>
                </a:solidFill>
                <a:latin typeface="+mn-lt"/>
              </a:rPr>
              <a:t>Concentrating on CONUS first; no AK, HI, VI, PR, etc.</a:t>
            </a:r>
          </a:p>
          <a:p>
            <a:pPr marL="568325" lvl="1" indent="-290513">
              <a:spcBef>
                <a:spcPts val="0"/>
              </a:spcBef>
              <a:buClrTx/>
              <a:buSzPct val="100000"/>
              <a:buFont typeface="Courier New" panose="02070309020205020404" pitchFamily="49" charset="0"/>
              <a:buChar char="o"/>
            </a:pPr>
            <a:r>
              <a:rPr lang="en-US" sz="1800" dirty="0">
                <a:solidFill>
                  <a:schemeClr val="tx1"/>
                </a:solidFill>
                <a:latin typeface="+mn-lt"/>
              </a:rPr>
              <a:t>Imagery is sometimes old</a:t>
            </a:r>
          </a:p>
          <a:p>
            <a:pPr marL="568325" lvl="1" indent="-290513">
              <a:spcBef>
                <a:spcPts val="0"/>
              </a:spcBef>
              <a:buClrTx/>
              <a:buSzPct val="100000"/>
              <a:buFont typeface="Courier New" panose="02070309020205020404" pitchFamily="49" charset="0"/>
              <a:buChar char="o"/>
            </a:pPr>
            <a:r>
              <a:rPr lang="en-US" sz="1800" dirty="0">
                <a:solidFill>
                  <a:schemeClr val="tx1"/>
                </a:solidFill>
                <a:latin typeface="+mn-lt"/>
              </a:rPr>
              <a:t>Sensors could have been moved for perfectly logical reasons such as construction</a:t>
            </a:r>
          </a:p>
          <a:p>
            <a:pPr marL="568325" lvl="1">
              <a:spcBef>
                <a:spcPts val="0"/>
              </a:spcBef>
              <a:buClrTx/>
              <a:buSzPct val="100000"/>
              <a:buFont typeface="Courier New" panose="02070309020205020404" pitchFamily="49" charset="0"/>
              <a:buChar char="o"/>
            </a:pP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94114DE3-288F-16DB-7ECA-64D7FDB01120}"/>
              </a:ext>
            </a:extLst>
          </p:cNvPr>
          <p:cNvSpPr>
            <a:spLocks noGrp="1"/>
          </p:cNvSpPr>
          <p:nvPr>
            <p:ph type="sldNum" sz="quarter" idx="10"/>
          </p:nvPr>
        </p:nvSpPr>
        <p:spPr/>
        <p:txBody>
          <a:bodyPr/>
          <a:lstStyle/>
          <a:p>
            <a:pPr>
              <a:defRPr/>
            </a:pPr>
            <a:fld id="{9B75A673-7735-4CC9-B590-A7357C237BAA}" type="slidenum">
              <a:rPr lang="en-US" smtClean="0"/>
              <a:pPr>
                <a:defRPr/>
              </a:pPr>
              <a:t>13</a:t>
            </a:fld>
            <a:endParaRPr lang="en-US" dirty="0"/>
          </a:p>
        </p:txBody>
      </p:sp>
    </p:spTree>
    <p:extLst>
      <p:ext uri="{BB962C8B-B14F-4D97-AF65-F5344CB8AC3E}">
        <p14:creationId xmlns:p14="http://schemas.microsoft.com/office/powerpoint/2010/main" val="208850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9902-7A40-F54C-9D94-5BFE0E9DC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FFAB9D-D75A-DCD3-4AC5-ACBC8E229FD5}"/>
              </a:ext>
            </a:extLst>
          </p:cNvPr>
          <p:cNvSpPr>
            <a:spLocks noGrp="1"/>
          </p:cNvSpPr>
          <p:nvPr>
            <p:ph type="title"/>
          </p:nvPr>
        </p:nvSpPr>
        <p:spPr/>
        <p:txBody>
          <a:bodyPr/>
          <a:lstStyle/>
          <a:p>
            <a:r>
              <a:rPr lang="en-US" dirty="0">
                <a:solidFill>
                  <a:schemeClr val="tx1"/>
                </a:solidFill>
              </a:rPr>
              <a:t>Siting Guidelines</a:t>
            </a:r>
          </a:p>
        </p:txBody>
      </p:sp>
      <p:sp>
        <p:nvSpPr>
          <p:cNvPr id="3" name="Content Placeholder 2">
            <a:extLst>
              <a:ext uri="{FF2B5EF4-FFF2-40B4-BE49-F238E27FC236}">
                <a16:creationId xmlns:a16="http://schemas.microsoft.com/office/drawing/2014/main" id="{254BB11A-DA67-A971-363A-556202E0B619}"/>
              </a:ext>
            </a:extLst>
          </p:cNvPr>
          <p:cNvSpPr>
            <a:spLocks noGrp="1"/>
          </p:cNvSpPr>
          <p:nvPr>
            <p:ph idx="1"/>
          </p:nvPr>
        </p:nvSpPr>
        <p:spPr>
          <a:xfrm>
            <a:off x="609600" y="1600200"/>
            <a:ext cx="9761033" cy="4525566"/>
          </a:xfrm>
        </p:spPr>
        <p:txBody>
          <a:bodyPr/>
          <a:lstStyle/>
          <a:p>
            <a:pPr marL="284163" indent="-284163">
              <a:spcBef>
                <a:spcPts val="0"/>
              </a:spcBef>
              <a:buClrTx/>
            </a:pPr>
            <a:r>
              <a:rPr lang="en-US" sz="2000" dirty="0">
                <a:solidFill>
                  <a:schemeClr val="tx1"/>
                </a:solidFill>
                <a:latin typeface="+mn-lt"/>
              </a:rPr>
              <a:t>Non-Federal AWOS are owned, operated and maintained by the airport owner</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Usually once a sensor is installed and approved, the FAA has little to do with it</a:t>
            </a:r>
            <a:endParaRPr lang="en-US" sz="1600" dirty="0">
              <a:solidFill>
                <a:schemeClr val="tx1"/>
              </a:solidFill>
              <a:latin typeface="+mn-lt"/>
            </a:endParaRPr>
          </a:p>
          <a:p>
            <a:pPr marL="284163" indent="-284163">
              <a:spcBef>
                <a:spcPts val="0"/>
              </a:spcBef>
              <a:buClrTx/>
            </a:pPr>
            <a:r>
              <a:rPr lang="en-US" sz="2000" dirty="0">
                <a:solidFill>
                  <a:schemeClr val="tx1"/>
                </a:solidFill>
                <a:latin typeface="+mn-lt"/>
              </a:rPr>
              <a:t>Sensor siting must not violate runway or taxiway object free areas, runway or taxiway safety areas, obstacle free zones or instrument flight procedures surfaces</a:t>
            </a:r>
          </a:p>
          <a:p>
            <a:pPr marL="284163" indent="-284163">
              <a:spcBef>
                <a:spcPts val="0"/>
              </a:spcBef>
              <a:buClrTx/>
            </a:pPr>
            <a:r>
              <a:rPr lang="en-US" sz="2000" dirty="0">
                <a:solidFill>
                  <a:schemeClr val="tx1"/>
                </a:solidFill>
                <a:latin typeface="+mn-lt"/>
              </a:rPr>
              <a:t>The sensor exposure must strive to minimize or eliminate the effects of man-made or geographical obstructions</a:t>
            </a:r>
          </a:p>
          <a:p>
            <a:pPr marL="284163" indent="-284163">
              <a:spcBef>
                <a:spcPts val="0"/>
              </a:spcBef>
              <a:buClrTx/>
            </a:pPr>
            <a:r>
              <a:rPr lang="en-US" sz="2000" dirty="0">
                <a:solidFill>
                  <a:schemeClr val="tx1"/>
                </a:solidFill>
                <a:latin typeface="+mn-lt"/>
              </a:rPr>
              <a:t>Sensors should be located as far as practicable from cultivated land to reduce contamination by dust and dirt</a:t>
            </a:r>
          </a:p>
          <a:p>
            <a:pPr marL="284163" indent="-284163">
              <a:spcBef>
                <a:spcPts val="0"/>
              </a:spcBef>
              <a:buClrTx/>
            </a:pPr>
            <a:r>
              <a:rPr lang="en-US" sz="2000" dirty="0">
                <a:solidFill>
                  <a:schemeClr val="tx1"/>
                </a:solidFill>
                <a:latin typeface="+mn-lt"/>
              </a:rPr>
              <a:t>Selecting appropriate locations to assure that the resultant observations are representative of the meteorological conditions affecting aviation operations</a:t>
            </a:r>
          </a:p>
          <a:p>
            <a:pPr marL="284163" indent="-284163">
              <a:spcBef>
                <a:spcPts val="0"/>
              </a:spcBef>
              <a:buClrTx/>
            </a:pPr>
            <a:r>
              <a:rPr lang="en-US" sz="2000" dirty="0">
                <a:solidFill>
                  <a:schemeClr val="tx1"/>
                </a:solidFill>
                <a:latin typeface="+mn-lt"/>
              </a:rPr>
              <a:t>Consider future plans for the airport that could impact placement of sensors, such as the addition or removal of precision approaches, RVR instrumentation, runway construction, building construction (e.g., aircraft hangars, etc.), and future vegetation growth</a:t>
            </a:r>
          </a:p>
          <a:p>
            <a:pPr marL="568325" lvl="1">
              <a:spcBef>
                <a:spcPts val="0"/>
              </a:spcBef>
              <a:buClrTx/>
              <a:buSzPct val="100000"/>
              <a:buFont typeface="Courier New" panose="02070309020205020404" pitchFamily="49" charset="0"/>
              <a:buChar char="o"/>
            </a:pP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49F576A1-14C6-B9E3-DD10-C5E357170C70}"/>
              </a:ext>
            </a:extLst>
          </p:cNvPr>
          <p:cNvSpPr>
            <a:spLocks noGrp="1"/>
          </p:cNvSpPr>
          <p:nvPr>
            <p:ph type="sldNum" sz="quarter" idx="10"/>
          </p:nvPr>
        </p:nvSpPr>
        <p:spPr/>
        <p:txBody>
          <a:bodyPr/>
          <a:lstStyle/>
          <a:p>
            <a:pPr>
              <a:defRPr/>
            </a:pPr>
            <a:fld id="{9B75A673-7735-4CC9-B590-A7357C237BAA}" type="slidenum">
              <a:rPr lang="en-US" smtClean="0"/>
              <a:pPr>
                <a:defRPr/>
              </a:pPr>
              <a:t>14</a:t>
            </a:fld>
            <a:endParaRPr lang="en-US" dirty="0"/>
          </a:p>
        </p:txBody>
      </p:sp>
    </p:spTree>
    <p:extLst>
      <p:ext uri="{BB962C8B-B14F-4D97-AF65-F5344CB8AC3E}">
        <p14:creationId xmlns:p14="http://schemas.microsoft.com/office/powerpoint/2010/main" val="74796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0D1AB-05EC-7484-5810-C00B5F14C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5117E-C384-5C93-98AD-C1BCBCD9E698}"/>
              </a:ext>
            </a:extLst>
          </p:cNvPr>
          <p:cNvSpPr>
            <a:spLocks noGrp="1"/>
          </p:cNvSpPr>
          <p:nvPr>
            <p:ph type="title"/>
          </p:nvPr>
        </p:nvSpPr>
        <p:spPr>
          <a:xfrm>
            <a:off x="1981200" y="275035"/>
            <a:ext cx="8329961" cy="1143000"/>
          </a:xfrm>
        </p:spPr>
        <p:txBody>
          <a:bodyPr/>
          <a:lstStyle/>
          <a:p>
            <a:r>
              <a:rPr lang="en-US" dirty="0">
                <a:solidFill>
                  <a:schemeClr val="tx1"/>
                </a:solidFill>
              </a:rPr>
              <a:t>Status So Far</a:t>
            </a:r>
          </a:p>
        </p:txBody>
      </p:sp>
      <p:sp>
        <p:nvSpPr>
          <p:cNvPr id="3" name="Content Placeholder 2">
            <a:extLst>
              <a:ext uri="{FF2B5EF4-FFF2-40B4-BE49-F238E27FC236}">
                <a16:creationId xmlns:a16="http://schemas.microsoft.com/office/drawing/2014/main" id="{3319F3C5-078A-483B-F4B4-2F9DB874D63E}"/>
              </a:ext>
            </a:extLst>
          </p:cNvPr>
          <p:cNvSpPr>
            <a:spLocks noGrp="1"/>
          </p:cNvSpPr>
          <p:nvPr>
            <p:ph idx="1"/>
          </p:nvPr>
        </p:nvSpPr>
        <p:spPr/>
        <p:txBody>
          <a:bodyPr/>
          <a:lstStyle/>
          <a:p>
            <a:pPr marL="284163" indent="-284163">
              <a:spcBef>
                <a:spcPts val="0"/>
              </a:spcBef>
              <a:buClrTx/>
            </a:pPr>
            <a:r>
              <a:rPr lang="en-US" sz="2000" dirty="0">
                <a:solidFill>
                  <a:schemeClr val="tx1"/>
                </a:solidFill>
                <a:latin typeface="+mn-lt"/>
              </a:rPr>
              <a:t>Completed review of 119 out of (at least) 825 sites – 14%</a:t>
            </a:r>
          </a:p>
          <a:p>
            <a:pPr marL="284163" indent="-284163">
              <a:spcBef>
                <a:spcPts val="0"/>
              </a:spcBef>
              <a:buClrTx/>
            </a:pPr>
            <a:r>
              <a:rPr lang="en-US" sz="2000" dirty="0">
                <a:solidFill>
                  <a:schemeClr val="tx1"/>
                </a:solidFill>
                <a:latin typeface="+mn-lt"/>
              </a:rPr>
              <a:t>111 of 119 sites are spot on (93%)</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Duluth, MN (DLH) primary sensor located 45 feet S of coordinates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Philadelphia (PHL) primary sensor located 60 feet ENE of coordinates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Clines Corner, NM (CQC) sensor located 100 feet SE of coordinates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Rome, OR (REO) sensor located 980 feet E of coordinates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Des Moines (DSM) sensor permanently relocated 1400 feet NW due to construction</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Baltimore City (DMH) sensor located &gt;1400 feet ESE of coordinates (more on this one)</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Downtown Los Angeles (CQT) sensor no longer exists (more on this one)</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Some have possible obstructions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And then there’s Arkansas</a:t>
            </a:r>
          </a:p>
        </p:txBody>
      </p:sp>
      <p:sp>
        <p:nvSpPr>
          <p:cNvPr id="4" name="Slide Number Placeholder 3">
            <a:extLst>
              <a:ext uri="{FF2B5EF4-FFF2-40B4-BE49-F238E27FC236}">
                <a16:creationId xmlns:a16="http://schemas.microsoft.com/office/drawing/2014/main" id="{204E41F6-1174-35B1-1531-220D6B64A93C}"/>
              </a:ext>
            </a:extLst>
          </p:cNvPr>
          <p:cNvSpPr>
            <a:spLocks noGrp="1"/>
          </p:cNvSpPr>
          <p:nvPr>
            <p:ph type="sldNum" sz="quarter" idx="10"/>
          </p:nvPr>
        </p:nvSpPr>
        <p:spPr/>
        <p:txBody>
          <a:bodyPr/>
          <a:lstStyle/>
          <a:p>
            <a:pPr>
              <a:defRPr/>
            </a:pPr>
            <a:fld id="{9B75A673-7735-4CC9-B590-A7357C237BAA}" type="slidenum">
              <a:rPr lang="en-US" smtClean="0"/>
              <a:pPr>
                <a:defRPr/>
              </a:pPr>
              <a:t>15</a:t>
            </a:fld>
            <a:endParaRPr lang="en-US" dirty="0"/>
          </a:p>
        </p:txBody>
      </p:sp>
    </p:spTree>
    <p:extLst>
      <p:ext uri="{BB962C8B-B14F-4D97-AF65-F5344CB8AC3E}">
        <p14:creationId xmlns:p14="http://schemas.microsoft.com/office/powerpoint/2010/main" val="394011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1000"/>
                                        <p:tgtEl>
                                          <p:spTgt spid="3">
                                            <p:txEl>
                                              <p:pRg st="9" end="9"/>
                                            </p:txEl>
                                          </p:spTgt>
                                        </p:tgtEl>
                                      </p:cBhvr>
                                    </p:animEffect>
                                    <p:anim calcmode="lin" valueType="num">
                                      <p:cBhvr>
                                        <p:cTn id="2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9BFAD-6713-529B-A2A9-10DE91DC7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CD899-4991-1897-913B-21F558CDC386}"/>
              </a:ext>
            </a:extLst>
          </p:cNvPr>
          <p:cNvSpPr>
            <a:spLocks noGrp="1"/>
          </p:cNvSpPr>
          <p:nvPr>
            <p:ph type="title"/>
          </p:nvPr>
        </p:nvSpPr>
        <p:spPr>
          <a:xfrm>
            <a:off x="1981200" y="275035"/>
            <a:ext cx="8329961" cy="1143000"/>
          </a:xfrm>
        </p:spPr>
        <p:txBody>
          <a:bodyPr/>
          <a:lstStyle/>
          <a:p>
            <a:r>
              <a:rPr lang="en-US" dirty="0">
                <a:solidFill>
                  <a:schemeClr val="tx1"/>
                </a:solidFill>
              </a:rPr>
              <a:t>Baltimore City Sensor</a:t>
            </a:r>
          </a:p>
        </p:txBody>
      </p:sp>
      <p:sp>
        <p:nvSpPr>
          <p:cNvPr id="3" name="Content Placeholder 2">
            <a:extLst>
              <a:ext uri="{FF2B5EF4-FFF2-40B4-BE49-F238E27FC236}">
                <a16:creationId xmlns:a16="http://schemas.microsoft.com/office/drawing/2014/main" id="{9E56DEA3-4B74-A464-ECB8-16830CB8969F}"/>
              </a:ext>
            </a:extLst>
          </p:cNvPr>
          <p:cNvSpPr>
            <a:spLocks noGrp="1"/>
          </p:cNvSpPr>
          <p:nvPr>
            <p:ph idx="1"/>
          </p:nvPr>
        </p:nvSpPr>
        <p:spPr>
          <a:xfrm>
            <a:off x="609600" y="1600199"/>
            <a:ext cx="4082707" cy="2258123"/>
          </a:xfrm>
        </p:spPr>
        <p:txBody>
          <a:bodyPr/>
          <a:lstStyle/>
          <a:p>
            <a:pPr marL="284163" indent="-284163">
              <a:spcBef>
                <a:spcPts val="0"/>
              </a:spcBef>
              <a:buClrTx/>
            </a:pPr>
            <a:r>
              <a:rPr lang="en-US" sz="2400" dirty="0">
                <a:solidFill>
                  <a:schemeClr val="tx1"/>
                </a:solidFill>
                <a:latin typeface="+mn-lt"/>
              </a:rPr>
              <a:t>Baltimore City (DMH) sensor listed as being located at 39.281254, -76.612217</a:t>
            </a:r>
          </a:p>
          <a:p>
            <a:pPr marL="284163" indent="-284163">
              <a:spcBef>
                <a:spcPts val="0"/>
              </a:spcBef>
              <a:buClrTx/>
            </a:pPr>
            <a:r>
              <a:rPr lang="en-US" sz="2400" dirty="0">
                <a:solidFill>
                  <a:schemeClr val="tx1"/>
                </a:solidFill>
                <a:latin typeface="+mn-lt"/>
              </a:rPr>
              <a:t>Roof top of Maryland Science Center</a:t>
            </a:r>
          </a:p>
        </p:txBody>
      </p:sp>
      <p:sp>
        <p:nvSpPr>
          <p:cNvPr id="4" name="Slide Number Placeholder 3">
            <a:extLst>
              <a:ext uri="{FF2B5EF4-FFF2-40B4-BE49-F238E27FC236}">
                <a16:creationId xmlns:a16="http://schemas.microsoft.com/office/drawing/2014/main" id="{0292C3FF-C3A7-051C-2F92-C82F1B285B04}"/>
              </a:ext>
            </a:extLst>
          </p:cNvPr>
          <p:cNvSpPr>
            <a:spLocks noGrp="1"/>
          </p:cNvSpPr>
          <p:nvPr>
            <p:ph type="sldNum" sz="quarter" idx="10"/>
          </p:nvPr>
        </p:nvSpPr>
        <p:spPr/>
        <p:txBody>
          <a:bodyPr/>
          <a:lstStyle/>
          <a:p>
            <a:pPr>
              <a:defRPr/>
            </a:pPr>
            <a:fld id="{9B75A673-7735-4CC9-B590-A7357C237BAA}" type="slidenum">
              <a:rPr lang="en-US" smtClean="0"/>
              <a:pPr>
                <a:defRPr/>
              </a:pPr>
              <a:t>16</a:t>
            </a:fld>
            <a:endParaRPr lang="en-US" dirty="0"/>
          </a:p>
        </p:txBody>
      </p:sp>
      <p:sp>
        <p:nvSpPr>
          <p:cNvPr id="13" name="TextBox 12">
            <a:extLst>
              <a:ext uri="{FF2B5EF4-FFF2-40B4-BE49-F238E27FC236}">
                <a16:creationId xmlns:a16="http://schemas.microsoft.com/office/drawing/2014/main" id="{7BE76DC2-839E-5E6A-E324-EB788CEBEF31}"/>
              </a:ext>
            </a:extLst>
          </p:cNvPr>
          <p:cNvSpPr txBox="1"/>
          <p:nvPr/>
        </p:nvSpPr>
        <p:spPr>
          <a:xfrm>
            <a:off x="5497551" y="5666128"/>
            <a:ext cx="5389963" cy="646331"/>
          </a:xfrm>
          <a:prstGeom prst="rect">
            <a:avLst/>
          </a:prstGeom>
          <a:noFill/>
        </p:spPr>
        <p:txBody>
          <a:bodyPr wrap="square" rtlCol="0">
            <a:spAutoFit/>
          </a:bodyPr>
          <a:lstStyle/>
          <a:p>
            <a:r>
              <a:rPr lang="en-US" dirty="0"/>
              <a:t>Icon – Spreadsheet Location</a:t>
            </a:r>
          </a:p>
          <a:p>
            <a:r>
              <a:rPr lang="en-US" dirty="0"/>
              <a:t>X – Where I think it’s actually located (45 feet east)</a:t>
            </a:r>
          </a:p>
        </p:txBody>
      </p:sp>
      <p:grpSp>
        <p:nvGrpSpPr>
          <p:cNvPr id="17" name="Group 16">
            <a:extLst>
              <a:ext uri="{FF2B5EF4-FFF2-40B4-BE49-F238E27FC236}">
                <a16:creationId xmlns:a16="http://schemas.microsoft.com/office/drawing/2014/main" id="{57B8E5B9-3D55-C352-8809-AE9FA52CB5DE}"/>
              </a:ext>
            </a:extLst>
          </p:cNvPr>
          <p:cNvGrpSpPr/>
          <p:nvPr/>
        </p:nvGrpSpPr>
        <p:grpSpPr>
          <a:xfrm>
            <a:off x="4692307" y="1484942"/>
            <a:ext cx="7354727" cy="4007121"/>
            <a:chOff x="4692307" y="1484942"/>
            <a:chExt cx="7354727" cy="4007121"/>
          </a:xfrm>
        </p:grpSpPr>
        <p:pic>
          <p:nvPicPr>
            <p:cNvPr id="15" name="Picture 14">
              <a:extLst>
                <a:ext uri="{FF2B5EF4-FFF2-40B4-BE49-F238E27FC236}">
                  <a16:creationId xmlns:a16="http://schemas.microsoft.com/office/drawing/2014/main" id="{0AEA06F4-3F89-C299-138A-CF62E127BC7F}"/>
                </a:ext>
              </a:extLst>
            </p:cNvPr>
            <p:cNvPicPr>
              <a:picLocks noChangeAspect="1"/>
            </p:cNvPicPr>
            <p:nvPr/>
          </p:nvPicPr>
          <p:blipFill>
            <a:blip r:embed="rId2"/>
            <a:stretch>
              <a:fillRect/>
            </a:stretch>
          </p:blipFill>
          <p:spPr>
            <a:xfrm>
              <a:off x="4692307" y="1484942"/>
              <a:ext cx="7354727" cy="4007121"/>
            </a:xfrm>
            <a:prstGeom prst="rect">
              <a:avLst/>
            </a:prstGeom>
          </p:spPr>
        </p:pic>
        <p:sp>
          <p:nvSpPr>
            <p:cNvPr id="16" name="TextBox 15">
              <a:extLst>
                <a:ext uri="{FF2B5EF4-FFF2-40B4-BE49-F238E27FC236}">
                  <a16:creationId xmlns:a16="http://schemas.microsoft.com/office/drawing/2014/main" id="{534C5BD5-D29D-440D-CC31-3891E4C393B8}"/>
                </a:ext>
              </a:extLst>
            </p:cNvPr>
            <p:cNvSpPr txBox="1"/>
            <p:nvPr/>
          </p:nvSpPr>
          <p:spPr>
            <a:xfrm>
              <a:off x="7529746" y="3858322"/>
              <a:ext cx="338554" cy="369332"/>
            </a:xfrm>
            <a:prstGeom prst="rect">
              <a:avLst/>
            </a:prstGeom>
            <a:noFill/>
          </p:spPr>
          <p:txBody>
            <a:bodyPr wrap="none" rtlCol="0">
              <a:spAutoFit/>
            </a:bodyPr>
            <a:lstStyle/>
            <a:p>
              <a:r>
                <a:rPr lang="en-US" dirty="0">
                  <a:solidFill>
                    <a:srgbClr val="FF0000"/>
                  </a:solidFill>
                </a:rPr>
                <a:t>X</a:t>
              </a:r>
            </a:p>
          </p:txBody>
        </p:sp>
      </p:grpSp>
    </p:spTree>
    <p:extLst>
      <p:ext uri="{BB962C8B-B14F-4D97-AF65-F5344CB8AC3E}">
        <p14:creationId xmlns:p14="http://schemas.microsoft.com/office/powerpoint/2010/main" val="2402316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6EECC-56AE-4206-F532-03590C141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BFD7A-AF93-A9D9-BE12-FD11134DAC38}"/>
              </a:ext>
            </a:extLst>
          </p:cNvPr>
          <p:cNvSpPr>
            <a:spLocks noGrp="1"/>
          </p:cNvSpPr>
          <p:nvPr>
            <p:ph type="title"/>
          </p:nvPr>
        </p:nvSpPr>
        <p:spPr>
          <a:xfrm>
            <a:off x="1981200" y="275035"/>
            <a:ext cx="8329961" cy="1143000"/>
          </a:xfrm>
        </p:spPr>
        <p:txBody>
          <a:bodyPr/>
          <a:lstStyle/>
          <a:p>
            <a:r>
              <a:rPr lang="en-US" dirty="0">
                <a:solidFill>
                  <a:schemeClr val="tx1"/>
                </a:solidFill>
              </a:rPr>
              <a:t>Baltimore City Sensor</a:t>
            </a:r>
          </a:p>
        </p:txBody>
      </p:sp>
      <p:sp>
        <p:nvSpPr>
          <p:cNvPr id="3" name="Content Placeholder 2">
            <a:extLst>
              <a:ext uri="{FF2B5EF4-FFF2-40B4-BE49-F238E27FC236}">
                <a16:creationId xmlns:a16="http://schemas.microsoft.com/office/drawing/2014/main" id="{AF57752B-98BB-E5AF-3EBF-4A316705FA20}"/>
              </a:ext>
            </a:extLst>
          </p:cNvPr>
          <p:cNvSpPr>
            <a:spLocks noGrp="1"/>
          </p:cNvSpPr>
          <p:nvPr>
            <p:ph idx="1"/>
          </p:nvPr>
        </p:nvSpPr>
        <p:spPr>
          <a:xfrm>
            <a:off x="696950" y="5558896"/>
            <a:ext cx="10898459" cy="1116250"/>
          </a:xfrm>
        </p:spPr>
        <p:txBody>
          <a:bodyPr/>
          <a:lstStyle/>
          <a:p>
            <a:pPr marL="284163" indent="-284163">
              <a:spcBef>
                <a:spcPts val="0"/>
              </a:spcBef>
              <a:buClrTx/>
            </a:pPr>
            <a:r>
              <a:rPr lang="en-US" sz="2000" dirty="0">
                <a:solidFill>
                  <a:schemeClr val="tx1"/>
                </a:solidFill>
                <a:latin typeface="+mn-lt"/>
              </a:rPr>
              <a:t>NWS shows coordinates as 39.28333, -76.61667 (https://www.weather.gov/wrh/timeseries?site=KDMH)</a:t>
            </a:r>
          </a:p>
          <a:p>
            <a:pPr marL="284163" indent="-284163">
              <a:spcBef>
                <a:spcPts val="0"/>
              </a:spcBef>
              <a:buClrTx/>
            </a:pPr>
            <a:r>
              <a:rPr lang="en-US" sz="2000" dirty="0">
                <a:solidFill>
                  <a:schemeClr val="tx1"/>
                </a:solidFill>
                <a:latin typeface="+mn-lt"/>
              </a:rPr>
              <a:t>&gt;1400 feet WNW of actual location (also says the elevation is 20 feet)</a:t>
            </a:r>
          </a:p>
        </p:txBody>
      </p:sp>
      <p:sp>
        <p:nvSpPr>
          <p:cNvPr id="4" name="Slide Number Placeholder 3">
            <a:extLst>
              <a:ext uri="{FF2B5EF4-FFF2-40B4-BE49-F238E27FC236}">
                <a16:creationId xmlns:a16="http://schemas.microsoft.com/office/drawing/2014/main" id="{E04BF6FA-9C27-4AD1-C71B-BA792526F950}"/>
              </a:ext>
            </a:extLst>
          </p:cNvPr>
          <p:cNvSpPr>
            <a:spLocks noGrp="1"/>
          </p:cNvSpPr>
          <p:nvPr>
            <p:ph type="sldNum" sz="quarter" idx="10"/>
          </p:nvPr>
        </p:nvSpPr>
        <p:spPr/>
        <p:txBody>
          <a:bodyPr/>
          <a:lstStyle/>
          <a:p>
            <a:pPr>
              <a:defRPr/>
            </a:pPr>
            <a:fld id="{9B75A673-7735-4CC9-B590-A7357C237BAA}" type="slidenum">
              <a:rPr lang="en-US" smtClean="0"/>
              <a:pPr>
                <a:defRPr/>
              </a:pPr>
              <a:t>17</a:t>
            </a:fld>
            <a:endParaRPr lang="en-US" dirty="0"/>
          </a:p>
        </p:txBody>
      </p:sp>
      <p:pic>
        <p:nvPicPr>
          <p:cNvPr id="12" name="Picture 11">
            <a:extLst>
              <a:ext uri="{FF2B5EF4-FFF2-40B4-BE49-F238E27FC236}">
                <a16:creationId xmlns:a16="http://schemas.microsoft.com/office/drawing/2014/main" id="{E0BE1A62-E21D-3ABD-2761-91CD93F21BFD}"/>
              </a:ext>
            </a:extLst>
          </p:cNvPr>
          <p:cNvPicPr>
            <a:picLocks noChangeAspect="1"/>
          </p:cNvPicPr>
          <p:nvPr/>
        </p:nvPicPr>
        <p:blipFill>
          <a:blip r:embed="rId2"/>
          <a:srcRect l="8764" t="11536" r="7978" b="4569"/>
          <a:stretch/>
        </p:blipFill>
        <p:spPr>
          <a:xfrm>
            <a:off x="5783767" y="1587883"/>
            <a:ext cx="6273776" cy="3555986"/>
          </a:xfrm>
          <a:prstGeom prst="rect">
            <a:avLst/>
          </a:prstGeom>
        </p:spPr>
      </p:pic>
      <p:pic>
        <p:nvPicPr>
          <p:cNvPr id="14" name="Picture 13">
            <a:extLst>
              <a:ext uri="{FF2B5EF4-FFF2-40B4-BE49-F238E27FC236}">
                <a16:creationId xmlns:a16="http://schemas.microsoft.com/office/drawing/2014/main" id="{1D88FFC3-7479-0D20-FF03-F1807777B435}"/>
              </a:ext>
            </a:extLst>
          </p:cNvPr>
          <p:cNvPicPr>
            <a:picLocks noChangeAspect="1"/>
          </p:cNvPicPr>
          <p:nvPr/>
        </p:nvPicPr>
        <p:blipFill>
          <a:blip r:embed="rId3"/>
          <a:stretch>
            <a:fillRect/>
          </a:stretch>
        </p:blipFill>
        <p:spPr>
          <a:xfrm>
            <a:off x="442331" y="1418035"/>
            <a:ext cx="5200339" cy="3895682"/>
          </a:xfrm>
          <a:prstGeom prst="rect">
            <a:avLst/>
          </a:prstGeom>
        </p:spPr>
      </p:pic>
    </p:spTree>
    <p:extLst>
      <p:ext uri="{BB962C8B-B14F-4D97-AF65-F5344CB8AC3E}">
        <p14:creationId xmlns:p14="http://schemas.microsoft.com/office/powerpoint/2010/main" val="853794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3ABF-4FE8-12AB-5B3C-C784478868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D4B4B-8880-43F5-3D74-54528B28C5C0}"/>
              </a:ext>
            </a:extLst>
          </p:cNvPr>
          <p:cNvSpPr>
            <a:spLocks noGrp="1"/>
          </p:cNvSpPr>
          <p:nvPr>
            <p:ph type="title"/>
          </p:nvPr>
        </p:nvSpPr>
        <p:spPr>
          <a:xfrm>
            <a:off x="1981200" y="275035"/>
            <a:ext cx="8329961" cy="1143000"/>
          </a:xfrm>
        </p:spPr>
        <p:txBody>
          <a:bodyPr/>
          <a:lstStyle/>
          <a:p>
            <a:r>
              <a:rPr lang="en-US" dirty="0">
                <a:solidFill>
                  <a:schemeClr val="tx1"/>
                </a:solidFill>
              </a:rPr>
              <a:t>Downtown Los Angeles Sensor</a:t>
            </a:r>
          </a:p>
        </p:txBody>
      </p:sp>
      <p:sp>
        <p:nvSpPr>
          <p:cNvPr id="4" name="Slide Number Placeholder 3">
            <a:extLst>
              <a:ext uri="{FF2B5EF4-FFF2-40B4-BE49-F238E27FC236}">
                <a16:creationId xmlns:a16="http://schemas.microsoft.com/office/drawing/2014/main" id="{7D0BEFA9-3906-EE26-92DC-CAD027AE4B57}"/>
              </a:ext>
            </a:extLst>
          </p:cNvPr>
          <p:cNvSpPr>
            <a:spLocks noGrp="1"/>
          </p:cNvSpPr>
          <p:nvPr>
            <p:ph type="sldNum" sz="quarter" idx="10"/>
          </p:nvPr>
        </p:nvSpPr>
        <p:spPr/>
        <p:txBody>
          <a:bodyPr/>
          <a:lstStyle/>
          <a:p>
            <a:pPr>
              <a:defRPr/>
            </a:pPr>
            <a:fld id="{9B75A673-7735-4CC9-B590-A7357C237BAA}" type="slidenum">
              <a:rPr lang="en-US" smtClean="0"/>
              <a:pPr>
                <a:defRPr/>
              </a:pPr>
              <a:t>18</a:t>
            </a:fld>
            <a:endParaRPr lang="en-US" dirty="0"/>
          </a:p>
        </p:txBody>
      </p:sp>
      <p:pic>
        <p:nvPicPr>
          <p:cNvPr id="6" name="Picture 5">
            <a:extLst>
              <a:ext uri="{FF2B5EF4-FFF2-40B4-BE49-F238E27FC236}">
                <a16:creationId xmlns:a16="http://schemas.microsoft.com/office/drawing/2014/main" id="{10E6F1F2-2508-84FE-9F5C-3F30A27D3385}"/>
              </a:ext>
            </a:extLst>
          </p:cNvPr>
          <p:cNvPicPr>
            <a:picLocks noChangeAspect="1"/>
          </p:cNvPicPr>
          <p:nvPr/>
        </p:nvPicPr>
        <p:blipFill>
          <a:blip r:embed="rId2"/>
          <a:srcRect l="3841" r="4793"/>
          <a:stretch>
            <a:fillRect/>
          </a:stretch>
        </p:blipFill>
        <p:spPr>
          <a:xfrm>
            <a:off x="5441794" y="1533883"/>
            <a:ext cx="6514915" cy="3595678"/>
          </a:xfrm>
          <a:prstGeom prst="rect">
            <a:avLst/>
          </a:prstGeom>
        </p:spPr>
      </p:pic>
      <p:sp>
        <p:nvSpPr>
          <p:cNvPr id="8" name="TextBox 7">
            <a:extLst>
              <a:ext uri="{FF2B5EF4-FFF2-40B4-BE49-F238E27FC236}">
                <a16:creationId xmlns:a16="http://schemas.microsoft.com/office/drawing/2014/main" id="{51D74C27-DCFA-F9D6-9D25-4BE02FAB921D}"/>
              </a:ext>
            </a:extLst>
          </p:cNvPr>
          <p:cNvSpPr txBox="1"/>
          <p:nvPr/>
        </p:nvSpPr>
        <p:spPr>
          <a:xfrm>
            <a:off x="383205" y="1418035"/>
            <a:ext cx="4882092" cy="5016758"/>
          </a:xfrm>
          <a:prstGeom prst="rect">
            <a:avLst/>
          </a:prstGeom>
          <a:noFill/>
        </p:spPr>
        <p:txBody>
          <a:bodyPr wrap="square">
            <a:spAutoFit/>
          </a:bodyPr>
          <a:lstStyle/>
          <a:p>
            <a:pPr marL="284163" marR="0" lvl="0" indent="-284163" algn="l" defTabSz="457200" rtl="0" eaLnBrk="0" fontAlgn="base" latinLnBrk="0" hangingPunct="0">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KCQT ASOS was located on the University of Southern California (USC) campus</a:t>
            </a:r>
          </a:p>
          <a:p>
            <a:pPr marL="284163" marR="0" lvl="0" indent="-284163" algn="l" defTabSz="457200" rtl="0" eaLnBrk="0" fontAlgn="base" latinLnBrk="0" hangingPunct="0">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Was official downtown LA weather site since 1999</a:t>
            </a:r>
          </a:p>
          <a:p>
            <a:pPr marL="284163" marR="0" lvl="0" indent="-284163" algn="l" defTabSz="457200" rtl="0" eaLnBrk="0" fontAlgn="base" latinLnBrk="0" hangingPunct="0">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Site no longer exists</a:t>
            </a:r>
          </a:p>
          <a:p>
            <a:pPr marL="284163" marR="0" lvl="0" indent="-284163" algn="l" defTabSz="457200" rtl="0" eaLnBrk="0" fontAlgn="base" latinLnBrk="0" hangingPunct="0">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According to NWS Service Change Notice 24-47:</a:t>
            </a:r>
          </a:p>
          <a:p>
            <a:pPr marL="568325" marR="0" lvl="1" indent="-285750" algn="l" defTabSz="457200" rtl="0" eaLnBrk="0" fontAlgn="base" latinLnBrk="0" hangingPunct="0">
              <a:lnSpc>
                <a:spcPct val="100000"/>
              </a:lnSpc>
              <a:spcBef>
                <a:spcPts val="0"/>
              </a:spcBef>
              <a:spcAft>
                <a:spcPct val="0"/>
              </a:spcAft>
              <a:buClrTx/>
              <a:buSzPct val="1000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Effective Thursday, May 20, 2024 around 1500 Coordinated Universal Time (UTC), the official Downtown Los Angeles, CA weather observations site (KCQT) will be </a:t>
            </a:r>
            <a:r>
              <a:rPr kumimoji="0" lang="en-US" sz="1800" b="0" i="0" u="none" strike="noStrike" kern="1200" cap="none" spc="0" normalizeH="0" baseline="0" noProof="0" dirty="0">
                <a:ln>
                  <a:noFill/>
                </a:ln>
                <a:solidFill>
                  <a:srgbClr val="FF0000"/>
                </a:solidFill>
                <a:effectLst/>
                <a:uLnTx/>
                <a:uFillTx/>
                <a:latin typeface="Calibri"/>
                <a:ea typeface="+mn-ea"/>
                <a:cs typeface="Arial"/>
              </a:rPr>
              <a:t>relocated</a:t>
            </a:r>
            <a:r>
              <a:rPr kumimoji="0" lang="en-US" sz="1800" b="0" i="0" u="none" strike="noStrike" kern="1200" cap="none" spc="0" normalizeH="0" baseline="0" noProof="0" dirty="0">
                <a:ln>
                  <a:noFill/>
                </a:ln>
                <a:solidFill>
                  <a:prstClr val="black"/>
                </a:solidFill>
                <a:effectLst/>
                <a:uLnTx/>
                <a:uFillTx/>
                <a:latin typeface="Calibri"/>
                <a:ea typeface="+mn-ea"/>
                <a:cs typeface="Arial"/>
              </a:rPr>
              <a:t> to the Frank Hotchkin Memorial Training Center on the south side of Dodger Stadium</a:t>
            </a:r>
          </a:p>
          <a:p>
            <a:pPr marL="568325" marR="0" lvl="1" indent="-285750" algn="l" defTabSz="457200" rtl="0" eaLnBrk="0" fontAlgn="base" latinLnBrk="0" hangingPunct="0">
              <a:lnSpc>
                <a:spcPct val="100000"/>
              </a:lnSpc>
              <a:spcBef>
                <a:spcPts val="0"/>
              </a:spcBef>
              <a:spcAft>
                <a:spcPct val="0"/>
              </a:spcAft>
              <a:buClrTx/>
              <a:buSzPct val="1000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Gathering observations farther inland at the Frank Hotchkin Memorial Training Center is expected to better represent the weather and climate of Downtown Los Angeles</a:t>
            </a:r>
          </a:p>
        </p:txBody>
      </p:sp>
      <p:sp>
        <p:nvSpPr>
          <p:cNvPr id="9" name="TextBox 8">
            <a:extLst>
              <a:ext uri="{FF2B5EF4-FFF2-40B4-BE49-F238E27FC236}">
                <a16:creationId xmlns:a16="http://schemas.microsoft.com/office/drawing/2014/main" id="{F2C88F9A-2114-BE6E-0A65-768A84109258}"/>
              </a:ext>
            </a:extLst>
          </p:cNvPr>
          <p:cNvSpPr txBox="1"/>
          <p:nvPr/>
        </p:nvSpPr>
        <p:spPr>
          <a:xfrm>
            <a:off x="7348653" y="5289590"/>
            <a:ext cx="2052806" cy="369332"/>
          </a:xfrm>
          <a:prstGeom prst="rect">
            <a:avLst/>
          </a:prstGeom>
          <a:noFill/>
        </p:spPr>
        <p:txBody>
          <a:bodyPr wrap="none" rtlCol="0">
            <a:spAutoFit/>
          </a:bodyPr>
          <a:lstStyle/>
          <a:p>
            <a:r>
              <a:rPr lang="en-US" dirty="0"/>
              <a:t>KCQT site at USC</a:t>
            </a:r>
          </a:p>
        </p:txBody>
      </p:sp>
    </p:spTree>
    <p:extLst>
      <p:ext uri="{BB962C8B-B14F-4D97-AF65-F5344CB8AC3E}">
        <p14:creationId xmlns:p14="http://schemas.microsoft.com/office/powerpoint/2010/main" val="284597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110F7-4E9F-52D4-4E76-2BBF643B1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1DC42-B605-4C6D-DEEF-D24C3A122770}"/>
              </a:ext>
            </a:extLst>
          </p:cNvPr>
          <p:cNvSpPr>
            <a:spLocks noGrp="1"/>
          </p:cNvSpPr>
          <p:nvPr>
            <p:ph type="title"/>
          </p:nvPr>
        </p:nvSpPr>
        <p:spPr>
          <a:xfrm>
            <a:off x="1981200" y="275035"/>
            <a:ext cx="8329961" cy="1143000"/>
          </a:xfrm>
        </p:spPr>
        <p:txBody>
          <a:bodyPr/>
          <a:lstStyle/>
          <a:p>
            <a:r>
              <a:rPr lang="en-US" dirty="0">
                <a:solidFill>
                  <a:schemeClr val="tx1"/>
                </a:solidFill>
              </a:rPr>
              <a:t>Downtown Los Angeles Sensor</a:t>
            </a:r>
          </a:p>
        </p:txBody>
      </p:sp>
      <p:sp>
        <p:nvSpPr>
          <p:cNvPr id="4" name="Slide Number Placeholder 3">
            <a:extLst>
              <a:ext uri="{FF2B5EF4-FFF2-40B4-BE49-F238E27FC236}">
                <a16:creationId xmlns:a16="http://schemas.microsoft.com/office/drawing/2014/main" id="{AFC779D4-48D9-A0A6-7362-FA82B4526E9F}"/>
              </a:ext>
            </a:extLst>
          </p:cNvPr>
          <p:cNvSpPr>
            <a:spLocks noGrp="1"/>
          </p:cNvSpPr>
          <p:nvPr>
            <p:ph type="sldNum" sz="quarter" idx="10"/>
          </p:nvPr>
        </p:nvSpPr>
        <p:spPr/>
        <p:txBody>
          <a:bodyPr/>
          <a:lstStyle/>
          <a:p>
            <a:pPr>
              <a:defRPr/>
            </a:pPr>
            <a:fld id="{9B75A673-7735-4CC9-B590-A7357C237BAA}" type="slidenum">
              <a:rPr lang="en-US" smtClean="0"/>
              <a:pPr>
                <a:defRPr/>
              </a:pPr>
              <a:t>19</a:t>
            </a:fld>
            <a:endParaRPr lang="en-US" dirty="0"/>
          </a:p>
        </p:txBody>
      </p:sp>
      <p:pic>
        <p:nvPicPr>
          <p:cNvPr id="3" name="Picture 2">
            <a:extLst>
              <a:ext uri="{FF2B5EF4-FFF2-40B4-BE49-F238E27FC236}">
                <a16:creationId xmlns:a16="http://schemas.microsoft.com/office/drawing/2014/main" id="{2978EA65-D714-886B-29F1-10AF84753DFF}"/>
              </a:ext>
            </a:extLst>
          </p:cNvPr>
          <p:cNvPicPr>
            <a:picLocks noChangeAspect="1"/>
          </p:cNvPicPr>
          <p:nvPr/>
        </p:nvPicPr>
        <p:blipFill>
          <a:blip r:embed="rId2"/>
          <a:stretch>
            <a:fillRect/>
          </a:stretch>
        </p:blipFill>
        <p:spPr>
          <a:xfrm>
            <a:off x="4736439" y="1661591"/>
            <a:ext cx="7259485" cy="3616780"/>
          </a:xfrm>
          <a:prstGeom prst="rect">
            <a:avLst/>
          </a:prstGeom>
        </p:spPr>
      </p:pic>
      <p:sp>
        <p:nvSpPr>
          <p:cNvPr id="7" name="TextBox 6">
            <a:extLst>
              <a:ext uri="{FF2B5EF4-FFF2-40B4-BE49-F238E27FC236}">
                <a16:creationId xmlns:a16="http://schemas.microsoft.com/office/drawing/2014/main" id="{F3210CFB-7E28-E6CD-E86A-352441B1C1C5}"/>
              </a:ext>
            </a:extLst>
          </p:cNvPr>
          <p:cNvSpPr txBox="1"/>
          <p:nvPr/>
        </p:nvSpPr>
        <p:spPr>
          <a:xfrm>
            <a:off x="315910" y="1661591"/>
            <a:ext cx="4166880" cy="3477875"/>
          </a:xfrm>
          <a:prstGeom prst="rect">
            <a:avLst/>
          </a:prstGeom>
          <a:noFill/>
        </p:spPr>
        <p:txBody>
          <a:bodyPr wrap="square">
            <a:spAutoFit/>
          </a:bodyPr>
          <a:lstStyle/>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New identifier is FHMC1</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Cooperative Observer Program (COOP) instead of ASOS</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New observations should be warmer with lower dewpoints since the site is beyond the sea breeze that affected the USC site</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New site has different surroundings (trees around sensor) and is at a different height (413 feet) than the old sensor (183 feet)</a:t>
            </a:r>
          </a:p>
        </p:txBody>
      </p:sp>
      <p:sp>
        <p:nvSpPr>
          <p:cNvPr id="8" name="TextBox 7">
            <a:extLst>
              <a:ext uri="{FF2B5EF4-FFF2-40B4-BE49-F238E27FC236}">
                <a16:creationId xmlns:a16="http://schemas.microsoft.com/office/drawing/2014/main" id="{2646134F-ED78-9E2C-FE2C-E555D25A35E3}"/>
              </a:ext>
            </a:extLst>
          </p:cNvPr>
          <p:cNvSpPr txBox="1"/>
          <p:nvPr/>
        </p:nvSpPr>
        <p:spPr>
          <a:xfrm>
            <a:off x="6737612" y="5278371"/>
            <a:ext cx="3659976" cy="369332"/>
          </a:xfrm>
          <a:prstGeom prst="rect">
            <a:avLst/>
          </a:prstGeom>
          <a:noFill/>
        </p:spPr>
        <p:txBody>
          <a:bodyPr wrap="none" rtlCol="0">
            <a:spAutoFit/>
          </a:bodyPr>
          <a:lstStyle/>
          <a:p>
            <a:r>
              <a:rPr lang="en-US" dirty="0"/>
              <a:t>FHMC1 site near Dodger Stadium</a:t>
            </a:r>
          </a:p>
        </p:txBody>
      </p:sp>
    </p:spTree>
    <p:extLst>
      <p:ext uri="{BB962C8B-B14F-4D97-AF65-F5344CB8AC3E}">
        <p14:creationId xmlns:p14="http://schemas.microsoft.com/office/powerpoint/2010/main" val="466849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Agenda</a:t>
            </a:r>
          </a:p>
        </p:txBody>
      </p:sp>
      <p:sp>
        <p:nvSpPr>
          <p:cNvPr id="3" name="Content Placeholder 2"/>
          <p:cNvSpPr>
            <a:spLocks noGrp="1"/>
          </p:cNvSpPr>
          <p:nvPr>
            <p:ph idx="1"/>
          </p:nvPr>
        </p:nvSpPr>
        <p:spPr>
          <a:xfrm>
            <a:off x="843280" y="1689497"/>
            <a:ext cx="9367520" cy="4525566"/>
          </a:xfrm>
        </p:spPr>
        <p:txBody>
          <a:bodyPr/>
          <a:lstStyle/>
          <a:p>
            <a:pPr marL="284163" indent="-284163">
              <a:buClrTx/>
            </a:pPr>
            <a:r>
              <a:rPr lang="en-US" sz="2400" dirty="0">
                <a:solidFill>
                  <a:schemeClr val="tx1"/>
                </a:solidFill>
              </a:rPr>
              <a:t>ASOS/AWOS Weather Observing Systems</a:t>
            </a:r>
          </a:p>
          <a:p>
            <a:pPr marL="284163" indent="-284163">
              <a:buClrTx/>
            </a:pPr>
            <a:r>
              <a:rPr lang="en-US" sz="2400" dirty="0">
                <a:solidFill>
                  <a:schemeClr val="tx1"/>
                </a:solidFill>
              </a:rPr>
              <a:t>Sensor Calculation/Determination Example</a:t>
            </a:r>
          </a:p>
          <a:p>
            <a:pPr marL="284163" indent="-284163">
              <a:buClrTx/>
            </a:pPr>
            <a:r>
              <a:rPr lang="en-US" sz="2400" dirty="0">
                <a:solidFill>
                  <a:schemeClr val="tx1"/>
                </a:solidFill>
              </a:rPr>
              <a:t>Location and Siting Study Overview and Status</a:t>
            </a:r>
          </a:p>
          <a:p>
            <a:pPr marL="284163" indent="-284163">
              <a:buClrTx/>
            </a:pPr>
            <a:r>
              <a:rPr lang="en-US" sz="2400" dirty="0">
                <a:solidFill>
                  <a:schemeClr val="tx1"/>
                </a:solidFill>
              </a:rPr>
              <a:t>Examples of Findings</a:t>
            </a:r>
          </a:p>
          <a:p>
            <a:pPr marL="284163" indent="-284163">
              <a:buClrTx/>
            </a:pPr>
            <a:r>
              <a:rPr lang="en-US" sz="2400" dirty="0">
                <a:solidFill>
                  <a:schemeClr val="tx1"/>
                </a:solidFill>
              </a:rPr>
              <a:t>Summary</a:t>
            </a:r>
          </a:p>
        </p:txBody>
      </p:sp>
      <p:sp>
        <p:nvSpPr>
          <p:cNvPr id="4" name="Slide Number Placeholder 3"/>
          <p:cNvSpPr>
            <a:spLocks noGrp="1"/>
          </p:cNvSpPr>
          <p:nvPr>
            <p:ph type="sldNum" sz="quarter" idx="10"/>
          </p:nvPr>
        </p:nvSpPr>
        <p:spPr/>
        <p:txBody>
          <a:bodyPr/>
          <a:lstStyle/>
          <a:p>
            <a:pPr>
              <a:defRPr/>
            </a:pPr>
            <a:fld id="{9B75A673-7735-4CC9-B590-A7357C237BAA}" type="slidenum">
              <a:rPr lang="en-US" smtClean="0"/>
              <a:pPr>
                <a:defRPr/>
              </a:pPr>
              <a:t>2</a:t>
            </a:fld>
            <a:endParaRPr lang="en-US" dirty="0"/>
          </a:p>
        </p:txBody>
      </p:sp>
    </p:spTree>
    <p:extLst>
      <p:ext uri="{BB962C8B-B14F-4D97-AF65-F5344CB8AC3E}">
        <p14:creationId xmlns:p14="http://schemas.microsoft.com/office/powerpoint/2010/main" val="1005307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860C1-CA72-A2E6-8D9C-FF4ACC71A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9442D-236C-821E-0FCC-239DFAEFF5EE}"/>
              </a:ext>
            </a:extLst>
          </p:cNvPr>
          <p:cNvSpPr>
            <a:spLocks noGrp="1"/>
          </p:cNvSpPr>
          <p:nvPr>
            <p:ph type="title"/>
          </p:nvPr>
        </p:nvSpPr>
        <p:spPr>
          <a:xfrm>
            <a:off x="1981200" y="275035"/>
            <a:ext cx="8329961" cy="1143000"/>
          </a:xfrm>
        </p:spPr>
        <p:txBody>
          <a:bodyPr/>
          <a:lstStyle/>
          <a:p>
            <a:r>
              <a:rPr lang="en-US" dirty="0">
                <a:solidFill>
                  <a:schemeClr val="tx1"/>
                </a:solidFill>
              </a:rPr>
              <a:t>Athens, GA Airport Sensor</a:t>
            </a:r>
          </a:p>
        </p:txBody>
      </p:sp>
      <p:sp>
        <p:nvSpPr>
          <p:cNvPr id="4" name="Slide Number Placeholder 3">
            <a:extLst>
              <a:ext uri="{FF2B5EF4-FFF2-40B4-BE49-F238E27FC236}">
                <a16:creationId xmlns:a16="http://schemas.microsoft.com/office/drawing/2014/main" id="{DB917E32-AAEE-333D-F426-59FE923C5736}"/>
              </a:ext>
            </a:extLst>
          </p:cNvPr>
          <p:cNvSpPr>
            <a:spLocks noGrp="1"/>
          </p:cNvSpPr>
          <p:nvPr>
            <p:ph type="sldNum" sz="quarter" idx="10"/>
          </p:nvPr>
        </p:nvSpPr>
        <p:spPr/>
        <p:txBody>
          <a:bodyPr/>
          <a:lstStyle/>
          <a:p>
            <a:pPr>
              <a:defRPr/>
            </a:pPr>
            <a:fld id="{9B75A673-7735-4CC9-B590-A7357C237BAA}" type="slidenum">
              <a:rPr lang="en-US" smtClean="0"/>
              <a:pPr>
                <a:defRPr/>
              </a:pPr>
              <a:t>20</a:t>
            </a:fld>
            <a:endParaRPr lang="en-US" dirty="0"/>
          </a:p>
        </p:txBody>
      </p:sp>
      <p:sp>
        <p:nvSpPr>
          <p:cNvPr id="7" name="TextBox 6">
            <a:extLst>
              <a:ext uri="{FF2B5EF4-FFF2-40B4-BE49-F238E27FC236}">
                <a16:creationId xmlns:a16="http://schemas.microsoft.com/office/drawing/2014/main" id="{1EFA8ABA-A37E-0006-2EAD-ACB04680FD80}"/>
              </a:ext>
            </a:extLst>
          </p:cNvPr>
          <p:cNvSpPr txBox="1"/>
          <p:nvPr/>
        </p:nvSpPr>
        <p:spPr>
          <a:xfrm>
            <a:off x="315910" y="1661591"/>
            <a:ext cx="4166880" cy="2246769"/>
          </a:xfrm>
          <a:prstGeom prst="rect">
            <a:avLst/>
          </a:prstGeom>
          <a:noFill/>
        </p:spPr>
        <p:txBody>
          <a:bodyPr wrap="square">
            <a:spAutoFit/>
          </a:bodyPr>
          <a:lstStyle/>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Athens, GA airport weather sensor located to the south of Runways 09/27</a:t>
            </a:r>
          </a:p>
          <a:p>
            <a:pPr marL="290513" lvl="0" indent="-290513" eaLnBrk="0" hangingPunct="0">
              <a:spcBef>
                <a:spcPts val="0"/>
              </a:spcBef>
              <a:buSzPct val="100000"/>
              <a:buFont typeface="Arial" pitchFamily="34" charset="0"/>
              <a:buChar char="•"/>
              <a:defRPr/>
            </a:pPr>
            <a:r>
              <a:rPr lang="en-US" sz="2000" dirty="0">
                <a:latin typeface="+mn-lt"/>
              </a:rPr>
              <a:t>Grove of very tall trees 100 feet southeast to 170 feet west</a:t>
            </a:r>
          </a:p>
          <a:p>
            <a:pPr marL="290513" lvl="0" indent="-290513" eaLnBrk="0" hangingPunct="0">
              <a:spcBef>
                <a:spcPts val="0"/>
              </a:spcBef>
              <a:buSzPct val="100000"/>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mn-lt"/>
                <a:ea typeface="+mn-ea"/>
                <a:cs typeface="Arial"/>
              </a:rPr>
              <a:t>Wind reporting could be impacted when using RWY 20</a:t>
            </a:r>
          </a:p>
        </p:txBody>
      </p:sp>
      <p:sp>
        <p:nvSpPr>
          <p:cNvPr id="8" name="TextBox 7">
            <a:extLst>
              <a:ext uri="{FF2B5EF4-FFF2-40B4-BE49-F238E27FC236}">
                <a16:creationId xmlns:a16="http://schemas.microsoft.com/office/drawing/2014/main" id="{AE36CFC4-4F3B-CCDE-9FB5-4DF07BDCE174}"/>
              </a:ext>
            </a:extLst>
          </p:cNvPr>
          <p:cNvSpPr txBox="1"/>
          <p:nvPr/>
        </p:nvSpPr>
        <p:spPr>
          <a:xfrm>
            <a:off x="5808271" y="5278371"/>
            <a:ext cx="5378524" cy="369332"/>
          </a:xfrm>
          <a:prstGeom prst="rect">
            <a:avLst/>
          </a:prstGeom>
          <a:noFill/>
        </p:spPr>
        <p:txBody>
          <a:bodyPr wrap="none" rtlCol="0">
            <a:spAutoFit/>
          </a:bodyPr>
          <a:lstStyle/>
          <a:p>
            <a:r>
              <a:rPr lang="en-US" dirty="0"/>
              <a:t>Athens-Ben Epps Airport. Icon is location of ASOS.</a:t>
            </a:r>
          </a:p>
        </p:txBody>
      </p:sp>
      <p:pic>
        <p:nvPicPr>
          <p:cNvPr id="5" name="Picture 4">
            <a:extLst>
              <a:ext uri="{FF2B5EF4-FFF2-40B4-BE49-F238E27FC236}">
                <a16:creationId xmlns:a16="http://schemas.microsoft.com/office/drawing/2014/main" id="{596BAF8C-E779-6589-231A-1CFFE8AF0F4E}"/>
              </a:ext>
            </a:extLst>
          </p:cNvPr>
          <p:cNvPicPr>
            <a:picLocks noChangeAspect="1"/>
          </p:cNvPicPr>
          <p:nvPr/>
        </p:nvPicPr>
        <p:blipFill>
          <a:blip r:embed="rId2"/>
          <a:stretch>
            <a:fillRect/>
          </a:stretch>
        </p:blipFill>
        <p:spPr>
          <a:xfrm>
            <a:off x="4646985" y="1330839"/>
            <a:ext cx="7355444" cy="3947532"/>
          </a:xfrm>
          <a:prstGeom prst="rect">
            <a:avLst/>
          </a:prstGeom>
        </p:spPr>
      </p:pic>
      <p:pic>
        <p:nvPicPr>
          <p:cNvPr id="6" name="Picture 5">
            <a:extLst>
              <a:ext uri="{FF2B5EF4-FFF2-40B4-BE49-F238E27FC236}">
                <a16:creationId xmlns:a16="http://schemas.microsoft.com/office/drawing/2014/main" id="{8B8C37D4-8060-9E66-6C9F-308BBD794ABB}"/>
              </a:ext>
            </a:extLst>
          </p:cNvPr>
          <p:cNvPicPr>
            <a:picLocks noChangeAspect="1"/>
          </p:cNvPicPr>
          <p:nvPr/>
        </p:nvPicPr>
        <p:blipFill>
          <a:blip r:embed="rId3"/>
          <a:srcRect l="3658"/>
          <a:stretch>
            <a:fillRect/>
          </a:stretch>
        </p:blipFill>
        <p:spPr>
          <a:xfrm>
            <a:off x="4634094" y="1330839"/>
            <a:ext cx="7355444" cy="3937459"/>
          </a:xfrm>
          <a:prstGeom prst="rect">
            <a:avLst/>
          </a:prstGeom>
        </p:spPr>
      </p:pic>
    </p:spTree>
    <p:extLst>
      <p:ext uri="{BB962C8B-B14F-4D97-AF65-F5344CB8AC3E}">
        <p14:creationId xmlns:p14="http://schemas.microsoft.com/office/powerpoint/2010/main" val="113215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3011-6F20-62D8-4A55-39C6F2D10A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4FBC5F-1A7D-7D51-C174-E5C6EF0EC768}"/>
              </a:ext>
            </a:extLst>
          </p:cNvPr>
          <p:cNvSpPr>
            <a:spLocks noGrp="1"/>
          </p:cNvSpPr>
          <p:nvPr>
            <p:ph type="title"/>
          </p:nvPr>
        </p:nvSpPr>
        <p:spPr>
          <a:xfrm>
            <a:off x="1981200" y="275035"/>
            <a:ext cx="8329961" cy="1143000"/>
          </a:xfrm>
        </p:spPr>
        <p:txBody>
          <a:bodyPr/>
          <a:lstStyle/>
          <a:p>
            <a:r>
              <a:rPr lang="en-US" dirty="0">
                <a:solidFill>
                  <a:schemeClr val="tx1"/>
                </a:solidFill>
              </a:rPr>
              <a:t>Arkansas International Airport</a:t>
            </a:r>
          </a:p>
        </p:txBody>
      </p:sp>
      <p:sp>
        <p:nvSpPr>
          <p:cNvPr id="4" name="Slide Number Placeholder 3">
            <a:extLst>
              <a:ext uri="{FF2B5EF4-FFF2-40B4-BE49-F238E27FC236}">
                <a16:creationId xmlns:a16="http://schemas.microsoft.com/office/drawing/2014/main" id="{40C3D81A-6954-FD9B-B2F4-1A03127BC8A3}"/>
              </a:ext>
            </a:extLst>
          </p:cNvPr>
          <p:cNvSpPr>
            <a:spLocks noGrp="1"/>
          </p:cNvSpPr>
          <p:nvPr>
            <p:ph type="sldNum" sz="quarter" idx="10"/>
          </p:nvPr>
        </p:nvSpPr>
        <p:spPr/>
        <p:txBody>
          <a:bodyPr/>
          <a:lstStyle/>
          <a:p>
            <a:pPr>
              <a:defRPr/>
            </a:pPr>
            <a:fld id="{9B75A673-7735-4CC9-B590-A7357C237BAA}" type="slidenum">
              <a:rPr lang="en-US" smtClean="0"/>
              <a:pPr>
                <a:defRPr/>
              </a:pPr>
              <a:t>21</a:t>
            </a:fld>
            <a:endParaRPr lang="en-US" dirty="0"/>
          </a:p>
        </p:txBody>
      </p:sp>
      <p:sp>
        <p:nvSpPr>
          <p:cNvPr id="7" name="TextBox 6">
            <a:extLst>
              <a:ext uri="{FF2B5EF4-FFF2-40B4-BE49-F238E27FC236}">
                <a16:creationId xmlns:a16="http://schemas.microsoft.com/office/drawing/2014/main" id="{732C9581-9A2F-55AF-0DA2-5B8494217478}"/>
              </a:ext>
            </a:extLst>
          </p:cNvPr>
          <p:cNvSpPr txBox="1"/>
          <p:nvPr/>
        </p:nvSpPr>
        <p:spPr>
          <a:xfrm>
            <a:off x="315910" y="1661591"/>
            <a:ext cx="4166880" cy="1323439"/>
          </a:xfrm>
          <a:prstGeom prst="rect">
            <a:avLst/>
          </a:prstGeom>
          <a:noFill/>
        </p:spPr>
        <p:txBody>
          <a:bodyPr wrap="square">
            <a:spAutoFit/>
          </a:bodyPr>
          <a:lstStyle/>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Blytheville, AR, far northeast corner of the state</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lang="en-US" sz="2000" dirty="0">
                <a:solidFill>
                  <a:prstClr val="black"/>
                </a:solidFill>
                <a:latin typeface="Calibri"/>
                <a:cs typeface="Arial"/>
              </a:rPr>
              <a:t>Longest runway in the state (11,600 feet)</a:t>
            </a:r>
            <a:endParaRPr kumimoji="0" lang="en-US" sz="2000" b="0" i="0" u="none" strike="noStrike" kern="1200" cap="none" spc="0" normalizeH="0" baseline="0" noProof="0" dirty="0">
              <a:ln>
                <a:noFill/>
              </a:ln>
              <a:solidFill>
                <a:prstClr val="black"/>
              </a:solidFill>
              <a:effectLst/>
              <a:uLnTx/>
              <a:uFillTx/>
              <a:latin typeface="Calibri"/>
              <a:ea typeface="+mn-ea"/>
              <a:cs typeface="Arial"/>
            </a:endParaRPr>
          </a:p>
        </p:txBody>
      </p:sp>
      <p:sp>
        <p:nvSpPr>
          <p:cNvPr id="8" name="TextBox 7">
            <a:extLst>
              <a:ext uri="{FF2B5EF4-FFF2-40B4-BE49-F238E27FC236}">
                <a16:creationId xmlns:a16="http://schemas.microsoft.com/office/drawing/2014/main" id="{948F3EA7-B55A-3CDE-4EFA-7CC349CF6CF7}"/>
              </a:ext>
            </a:extLst>
          </p:cNvPr>
          <p:cNvSpPr txBox="1"/>
          <p:nvPr/>
        </p:nvSpPr>
        <p:spPr>
          <a:xfrm>
            <a:off x="5027104" y="5994530"/>
            <a:ext cx="7007239" cy="369332"/>
          </a:xfrm>
          <a:prstGeom prst="rect">
            <a:avLst/>
          </a:prstGeom>
          <a:noFill/>
        </p:spPr>
        <p:txBody>
          <a:bodyPr wrap="none" rtlCol="0">
            <a:spAutoFit/>
          </a:bodyPr>
          <a:lstStyle/>
          <a:p>
            <a:r>
              <a:rPr lang="en-US" dirty="0"/>
              <a:t>Arkansas International Airport, Blytheville, AR (formally Eaker AFB)</a:t>
            </a:r>
          </a:p>
        </p:txBody>
      </p:sp>
      <p:pic>
        <p:nvPicPr>
          <p:cNvPr id="5" name="Picture 4">
            <a:extLst>
              <a:ext uri="{FF2B5EF4-FFF2-40B4-BE49-F238E27FC236}">
                <a16:creationId xmlns:a16="http://schemas.microsoft.com/office/drawing/2014/main" id="{AB277180-83A1-632F-0C96-8D89CC3A160D}"/>
              </a:ext>
            </a:extLst>
          </p:cNvPr>
          <p:cNvPicPr>
            <a:picLocks noChangeAspect="1"/>
          </p:cNvPicPr>
          <p:nvPr/>
        </p:nvPicPr>
        <p:blipFill>
          <a:blip r:embed="rId2"/>
          <a:srcRect l="19289" t="1" r="15238" b="10257"/>
          <a:stretch>
            <a:fillRect/>
          </a:stretch>
        </p:blipFill>
        <p:spPr>
          <a:xfrm>
            <a:off x="5027105" y="1571687"/>
            <a:ext cx="6848986" cy="4422843"/>
          </a:xfrm>
          <a:prstGeom prst="rect">
            <a:avLst/>
          </a:prstGeom>
        </p:spPr>
      </p:pic>
    </p:spTree>
    <p:extLst>
      <p:ext uri="{BB962C8B-B14F-4D97-AF65-F5344CB8AC3E}">
        <p14:creationId xmlns:p14="http://schemas.microsoft.com/office/powerpoint/2010/main" val="4258539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0D281-66A5-C49A-511B-B538307F94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879A35-B27E-987F-6AF5-0C56E1D8C5D9}"/>
              </a:ext>
            </a:extLst>
          </p:cNvPr>
          <p:cNvPicPr>
            <a:picLocks noChangeAspect="1"/>
          </p:cNvPicPr>
          <p:nvPr/>
        </p:nvPicPr>
        <p:blipFill>
          <a:blip r:embed="rId2"/>
          <a:srcRect l="11418" r="7365"/>
          <a:stretch>
            <a:fillRect/>
          </a:stretch>
        </p:blipFill>
        <p:spPr>
          <a:xfrm>
            <a:off x="5027103" y="1571686"/>
            <a:ext cx="6804382" cy="4422843"/>
          </a:xfrm>
          <a:prstGeom prst="rect">
            <a:avLst/>
          </a:prstGeom>
        </p:spPr>
      </p:pic>
      <p:sp>
        <p:nvSpPr>
          <p:cNvPr id="2" name="Title 1">
            <a:extLst>
              <a:ext uri="{FF2B5EF4-FFF2-40B4-BE49-F238E27FC236}">
                <a16:creationId xmlns:a16="http://schemas.microsoft.com/office/drawing/2014/main" id="{D333FAE7-E316-3B95-1B2A-ABE101D1B434}"/>
              </a:ext>
            </a:extLst>
          </p:cNvPr>
          <p:cNvSpPr>
            <a:spLocks noGrp="1"/>
          </p:cNvSpPr>
          <p:nvPr>
            <p:ph type="title"/>
          </p:nvPr>
        </p:nvSpPr>
        <p:spPr>
          <a:xfrm>
            <a:off x="1981200" y="275035"/>
            <a:ext cx="8329961" cy="1143000"/>
          </a:xfrm>
        </p:spPr>
        <p:txBody>
          <a:bodyPr/>
          <a:lstStyle/>
          <a:p>
            <a:r>
              <a:rPr lang="en-US" dirty="0">
                <a:solidFill>
                  <a:schemeClr val="tx1"/>
                </a:solidFill>
              </a:rPr>
              <a:t>Arkansas International Airport</a:t>
            </a:r>
          </a:p>
        </p:txBody>
      </p:sp>
      <p:sp>
        <p:nvSpPr>
          <p:cNvPr id="4" name="Slide Number Placeholder 3">
            <a:extLst>
              <a:ext uri="{FF2B5EF4-FFF2-40B4-BE49-F238E27FC236}">
                <a16:creationId xmlns:a16="http://schemas.microsoft.com/office/drawing/2014/main" id="{088F87F4-59F1-86FA-DA34-32AEF33A053F}"/>
              </a:ext>
            </a:extLst>
          </p:cNvPr>
          <p:cNvSpPr>
            <a:spLocks noGrp="1"/>
          </p:cNvSpPr>
          <p:nvPr>
            <p:ph type="sldNum" sz="quarter" idx="10"/>
          </p:nvPr>
        </p:nvSpPr>
        <p:spPr/>
        <p:txBody>
          <a:bodyPr/>
          <a:lstStyle/>
          <a:p>
            <a:pPr>
              <a:defRPr/>
            </a:pPr>
            <a:fld id="{9B75A673-7735-4CC9-B590-A7357C237BAA}" type="slidenum">
              <a:rPr lang="en-US" smtClean="0"/>
              <a:pPr>
                <a:defRPr/>
              </a:pPr>
              <a:t>22</a:t>
            </a:fld>
            <a:endParaRPr lang="en-US" dirty="0"/>
          </a:p>
        </p:txBody>
      </p:sp>
      <p:sp>
        <p:nvSpPr>
          <p:cNvPr id="7" name="TextBox 6">
            <a:extLst>
              <a:ext uri="{FF2B5EF4-FFF2-40B4-BE49-F238E27FC236}">
                <a16:creationId xmlns:a16="http://schemas.microsoft.com/office/drawing/2014/main" id="{98D7C398-3A31-B6DF-EAFE-A63EB023E539}"/>
              </a:ext>
            </a:extLst>
          </p:cNvPr>
          <p:cNvSpPr txBox="1"/>
          <p:nvPr/>
        </p:nvSpPr>
        <p:spPr>
          <a:xfrm>
            <a:off x="315910" y="1661591"/>
            <a:ext cx="4166880" cy="1938992"/>
          </a:xfrm>
          <a:prstGeom prst="rect">
            <a:avLst/>
          </a:prstGeom>
          <a:noFill/>
        </p:spPr>
        <p:txBody>
          <a:bodyPr wrap="square">
            <a:spAutoFit/>
          </a:bodyPr>
          <a:lstStyle/>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Blytheville, AR, far northeast corner of the state</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lang="en-US" sz="2000" dirty="0">
                <a:solidFill>
                  <a:prstClr val="black"/>
                </a:solidFill>
                <a:latin typeface="Calibri"/>
                <a:cs typeface="Arial"/>
              </a:rPr>
              <a:t>Longest runway in the state (11,600 feet)</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lang="en-US" sz="2000" dirty="0">
                <a:solidFill>
                  <a:prstClr val="black"/>
                </a:solidFill>
                <a:latin typeface="Calibri"/>
                <a:cs typeface="Arial"/>
              </a:rPr>
              <a:t>But a major issue with the ASOS:</a:t>
            </a:r>
          </a:p>
          <a:p>
            <a:pPr marR="0" lvl="0" algn="l" defTabSz="457200" rtl="0" eaLnBrk="0" fontAlgn="base" latinLnBrk="0" hangingPunct="0">
              <a:lnSpc>
                <a:spcPct val="100000"/>
              </a:lnSpc>
              <a:spcBef>
                <a:spcPts val="0"/>
              </a:spcBef>
              <a:spcAft>
                <a:spcPct val="0"/>
              </a:spcAft>
              <a:buClrTx/>
              <a:buSzPct val="100000"/>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a:endParaRPr>
          </a:p>
        </p:txBody>
      </p:sp>
      <p:sp>
        <p:nvSpPr>
          <p:cNvPr id="8" name="TextBox 7">
            <a:extLst>
              <a:ext uri="{FF2B5EF4-FFF2-40B4-BE49-F238E27FC236}">
                <a16:creationId xmlns:a16="http://schemas.microsoft.com/office/drawing/2014/main" id="{242EAEB4-CC44-1B6B-0AEE-BE00A190FA00}"/>
              </a:ext>
            </a:extLst>
          </p:cNvPr>
          <p:cNvSpPr txBox="1"/>
          <p:nvPr/>
        </p:nvSpPr>
        <p:spPr>
          <a:xfrm>
            <a:off x="7123808" y="5994529"/>
            <a:ext cx="2610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Blytheville, AR ASOS site</a:t>
            </a:r>
          </a:p>
        </p:txBody>
      </p:sp>
    </p:spTree>
    <p:extLst>
      <p:ext uri="{BB962C8B-B14F-4D97-AF65-F5344CB8AC3E}">
        <p14:creationId xmlns:p14="http://schemas.microsoft.com/office/powerpoint/2010/main" val="33019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1DEB-A4BA-23C2-837C-EB9071B08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A7C30-9704-FECA-55CC-4ACF4C8AF61E}"/>
              </a:ext>
            </a:extLst>
          </p:cNvPr>
          <p:cNvSpPr>
            <a:spLocks noGrp="1"/>
          </p:cNvSpPr>
          <p:nvPr>
            <p:ph type="title"/>
          </p:nvPr>
        </p:nvSpPr>
        <p:spPr>
          <a:xfrm>
            <a:off x="1981200" y="275035"/>
            <a:ext cx="8329961" cy="1143000"/>
          </a:xfrm>
        </p:spPr>
        <p:txBody>
          <a:bodyPr/>
          <a:lstStyle/>
          <a:p>
            <a:r>
              <a:rPr lang="en-US" dirty="0">
                <a:solidFill>
                  <a:schemeClr val="tx1"/>
                </a:solidFill>
              </a:rPr>
              <a:t>Arkansas International Airport</a:t>
            </a:r>
          </a:p>
        </p:txBody>
      </p:sp>
      <p:sp>
        <p:nvSpPr>
          <p:cNvPr id="4" name="Slide Number Placeholder 3">
            <a:extLst>
              <a:ext uri="{FF2B5EF4-FFF2-40B4-BE49-F238E27FC236}">
                <a16:creationId xmlns:a16="http://schemas.microsoft.com/office/drawing/2014/main" id="{9B3AB557-0A99-F4C3-2687-7623BD015834}"/>
              </a:ext>
            </a:extLst>
          </p:cNvPr>
          <p:cNvSpPr>
            <a:spLocks noGrp="1"/>
          </p:cNvSpPr>
          <p:nvPr>
            <p:ph type="sldNum" sz="quarter" idx="10"/>
          </p:nvPr>
        </p:nvSpPr>
        <p:spPr/>
        <p:txBody>
          <a:bodyPr/>
          <a:lstStyle/>
          <a:p>
            <a:pPr>
              <a:defRPr/>
            </a:pPr>
            <a:fld id="{9B75A673-7735-4CC9-B590-A7357C237BAA}" type="slidenum">
              <a:rPr lang="en-US" smtClean="0"/>
              <a:pPr>
                <a:defRPr/>
              </a:pPr>
              <a:t>23</a:t>
            </a:fld>
            <a:endParaRPr lang="en-US" dirty="0"/>
          </a:p>
        </p:txBody>
      </p:sp>
      <p:sp>
        <p:nvSpPr>
          <p:cNvPr id="7" name="TextBox 6">
            <a:extLst>
              <a:ext uri="{FF2B5EF4-FFF2-40B4-BE49-F238E27FC236}">
                <a16:creationId xmlns:a16="http://schemas.microsoft.com/office/drawing/2014/main" id="{358C01EC-7F82-1E77-FC7E-E135C596879D}"/>
              </a:ext>
            </a:extLst>
          </p:cNvPr>
          <p:cNvSpPr txBox="1"/>
          <p:nvPr/>
        </p:nvSpPr>
        <p:spPr>
          <a:xfrm>
            <a:off x="315910" y="1661591"/>
            <a:ext cx="4166880" cy="4339650"/>
          </a:xfrm>
          <a:prstGeom prst="rect">
            <a:avLst/>
          </a:prstGeom>
          <a:noFill/>
        </p:spPr>
        <p:txBody>
          <a:bodyPr wrap="square">
            <a:spAutoFit/>
          </a:bodyPr>
          <a:lstStyle/>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rPr>
              <a:t>Blytheville, AR, far northeast corner of the state</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lang="en-US" sz="2000" dirty="0">
                <a:solidFill>
                  <a:prstClr val="black"/>
                </a:solidFill>
                <a:latin typeface="Calibri"/>
                <a:cs typeface="Arial"/>
              </a:rPr>
              <a:t>Longest runway in the state (11,600 feet)</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r>
              <a:rPr lang="en-US" sz="2000" dirty="0">
                <a:solidFill>
                  <a:prstClr val="black"/>
                </a:solidFill>
                <a:latin typeface="Calibri"/>
                <a:cs typeface="Arial"/>
              </a:rPr>
              <a:t>But a major issue with the ASOS:</a:t>
            </a:r>
          </a:p>
          <a:p>
            <a:pPr marL="290513" marR="0" lvl="0" indent="-290513" algn="l" defTabSz="457200" rtl="0" eaLnBrk="0" fontAlgn="base" latinLnBrk="0" hangingPunct="0">
              <a:lnSpc>
                <a:spcPct val="100000"/>
              </a:lnSpc>
              <a:spcBef>
                <a:spcPts val="0"/>
              </a:spcBef>
              <a:spcAft>
                <a:spcPct val="0"/>
              </a:spcAft>
              <a:buClrTx/>
              <a:buSzPct val="100000"/>
              <a:buFont typeface="Arial" pitchFamily="34" charset="0"/>
              <a:buChar char="•"/>
              <a:tabLst/>
              <a:defRPr/>
            </a:pPr>
            <a:endParaRPr lang="en-US" sz="2000" dirty="0">
              <a:solidFill>
                <a:prstClr val="black"/>
              </a:solidFill>
              <a:latin typeface="Calibri"/>
              <a:cs typeface="Arial"/>
            </a:endParaRPr>
          </a:p>
          <a:p>
            <a:pPr marR="0" lvl="0" algn="l" defTabSz="457200" rtl="0" eaLnBrk="0" fontAlgn="base" latinLnBrk="0" hangingPunct="0">
              <a:lnSpc>
                <a:spcPct val="100000"/>
              </a:lnSpc>
              <a:spcBef>
                <a:spcPts val="0"/>
              </a:spcBef>
              <a:spcAft>
                <a:spcPct val="0"/>
              </a:spcAft>
              <a:buClrTx/>
              <a:buSzPct val="100000"/>
              <a:tabLst/>
              <a:defRPr/>
            </a:pPr>
            <a:r>
              <a:rPr lang="en-US" sz="2000" dirty="0">
                <a:solidFill>
                  <a:prstClr val="black"/>
                </a:solidFill>
                <a:latin typeface="Calibri"/>
                <a:cs typeface="Arial"/>
              </a:rPr>
              <a:t>     </a:t>
            </a:r>
            <a:r>
              <a:rPr lang="en-US" sz="2800" dirty="0">
                <a:solidFill>
                  <a:prstClr val="black"/>
                </a:solidFill>
                <a:latin typeface="Calibri"/>
                <a:cs typeface="Arial"/>
              </a:rPr>
              <a:t>It’s not at the airport!</a:t>
            </a:r>
          </a:p>
          <a:p>
            <a:pPr marR="0" lvl="0" algn="l" defTabSz="457200" rtl="0" eaLnBrk="0" fontAlgn="base" latinLnBrk="0" hangingPunct="0">
              <a:lnSpc>
                <a:spcPct val="100000"/>
              </a:lnSpc>
              <a:spcBef>
                <a:spcPts val="0"/>
              </a:spcBef>
              <a:spcAft>
                <a:spcPct val="0"/>
              </a:spcAft>
              <a:buClrTx/>
              <a:buSzPct val="100000"/>
              <a:tabLst/>
              <a:defRPr/>
            </a:pPr>
            <a:endParaRPr lang="en-US" sz="2800" dirty="0">
              <a:solidFill>
                <a:prstClr val="black"/>
              </a:solidFill>
              <a:latin typeface="Calibri"/>
              <a:cs typeface="Arial"/>
            </a:endParaRPr>
          </a:p>
          <a:p>
            <a:pPr marL="290513" marR="0" lvl="0" indent="-290513" algn="l" defTabSz="457200" rtl="0" eaLnBrk="0" fontAlgn="base" latinLnBrk="0" hangingPunct="0">
              <a:lnSpc>
                <a:spcPct val="100000"/>
              </a:lnSpc>
              <a:spcBef>
                <a:spcPts val="0"/>
              </a:spcBef>
              <a:spcAft>
                <a:spcPct val="0"/>
              </a:spcAft>
              <a:buClrTx/>
              <a:buSzPct val="100000"/>
              <a:buFont typeface="Arial" panose="020B0604020202020204" pitchFamily="34" charset="0"/>
              <a:buChar char="•"/>
              <a:tabLst/>
              <a:defRPr/>
            </a:pPr>
            <a:r>
              <a:rPr lang="en-US" sz="2000" dirty="0">
                <a:solidFill>
                  <a:prstClr val="black"/>
                </a:solidFill>
                <a:latin typeface="Calibri"/>
                <a:cs typeface="Arial"/>
              </a:rPr>
              <a:t>ASOS site serving AIA is 6.5 miles east-southeast at Blytheville Municipal Airport</a:t>
            </a:r>
          </a:p>
          <a:p>
            <a:pPr marR="0" lvl="0" algn="l" defTabSz="457200" rtl="0" eaLnBrk="0" fontAlgn="base" latinLnBrk="0" hangingPunct="0">
              <a:lnSpc>
                <a:spcPct val="100000"/>
              </a:lnSpc>
              <a:spcBef>
                <a:spcPts val="0"/>
              </a:spcBef>
              <a:spcAft>
                <a:spcPct val="0"/>
              </a:spcAft>
              <a:buClrTx/>
              <a:buSzPct val="100000"/>
              <a:tabLst/>
              <a:defRPr/>
            </a:pPr>
            <a:endParaRPr lang="en-US" sz="2000" dirty="0">
              <a:solidFill>
                <a:prstClr val="black"/>
              </a:solidFill>
              <a:latin typeface="Calibri"/>
              <a:cs typeface="Arial"/>
            </a:endParaRPr>
          </a:p>
          <a:p>
            <a:pPr marR="0" lvl="0" algn="l" defTabSz="457200" rtl="0" eaLnBrk="0" fontAlgn="base" latinLnBrk="0" hangingPunct="0">
              <a:lnSpc>
                <a:spcPct val="100000"/>
              </a:lnSpc>
              <a:spcBef>
                <a:spcPts val="0"/>
              </a:spcBef>
              <a:spcAft>
                <a:spcPct val="0"/>
              </a:spcAft>
              <a:buClrTx/>
              <a:buSzPct val="100000"/>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a:endParaRPr>
          </a:p>
        </p:txBody>
      </p:sp>
      <p:pic>
        <p:nvPicPr>
          <p:cNvPr id="9" name="Picture 8">
            <a:extLst>
              <a:ext uri="{FF2B5EF4-FFF2-40B4-BE49-F238E27FC236}">
                <a16:creationId xmlns:a16="http://schemas.microsoft.com/office/drawing/2014/main" id="{6EEA61C2-12C0-AF11-A44B-0CE501B642DF}"/>
              </a:ext>
            </a:extLst>
          </p:cNvPr>
          <p:cNvPicPr>
            <a:picLocks noChangeAspect="1"/>
          </p:cNvPicPr>
          <p:nvPr/>
        </p:nvPicPr>
        <p:blipFill>
          <a:blip r:embed="rId2"/>
          <a:srcRect l="11524" r="12298" b="12416"/>
          <a:stretch>
            <a:fillRect/>
          </a:stretch>
        </p:blipFill>
        <p:spPr>
          <a:xfrm>
            <a:off x="4750420" y="1631830"/>
            <a:ext cx="7125669" cy="4269739"/>
          </a:xfrm>
          <a:prstGeom prst="rect">
            <a:avLst/>
          </a:prstGeom>
        </p:spPr>
      </p:pic>
    </p:spTree>
    <p:extLst>
      <p:ext uri="{BB962C8B-B14F-4D97-AF65-F5344CB8AC3E}">
        <p14:creationId xmlns:p14="http://schemas.microsoft.com/office/powerpoint/2010/main" val="119357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F13D-6508-877D-2700-7DFA5A2F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693B6-0AEF-E8B3-E153-76430BD2BD32}"/>
              </a:ext>
            </a:extLst>
          </p:cNvPr>
          <p:cNvSpPr>
            <a:spLocks noGrp="1"/>
          </p:cNvSpPr>
          <p:nvPr>
            <p:ph type="title"/>
          </p:nvPr>
        </p:nvSpPr>
        <p:spPr>
          <a:xfrm>
            <a:off x="1981200" y="275035"/>
            <a:ext cx="8329961" cy="1143000"/>
          </a:xfrm>
        </p:spPr>
        <p:txBody>
          <a:bodyPr/>
          <a:lstStyle/>
          <a:p>
            <a:r>
              <a:rPr lang="en-US" dirty="0">
                <a:solidFill>
                  <a:schemeClr val="tx1"/>
                </a:solidFill>
              </a:rPr>
              <a:t>Summary</a:t>
            </a:r>
          </a:p>
        </p:txBody>
      </p:sp>
      <p:sp>
        <p:nvSpPr>
          <p:cNvPr id="3" name="Content Placeholder 2">
            <a:extLst>
              <a:ext uri="{FF2B5EF4-FFF2-40B4-BE49-F238E27FC236}">
                <a16:creationId xmlns:a16="http://schemas.microsoft.com/office/drawing/2014/main" id="{FAD805D0-089C-3DAD-73B2-A5D772D26895}"/>
              </a:ext>
            </a:extLst>
          </p:cNvPr>
          <p:cNvSpPr>
            <a:spLocks noGrp="1"/>
          </p:cNvSpPr>
          <p:nvPr>
            <p:ph idx="1"/>
          </p:nvPr>
        </p:nvSpPr>
        <p:spPr/>
        <p:txBody>
          <a:bodyPr/>
          <a:lstStyle/>
          <a:p>
            <a:pPr marL="284163" indent="-284163">
              <a:spcBef>
                <a:spcPts val="0"/>
              </a:spcBef>
              <a:buClrTx/>
            </a:pPr>
            <a:r>
              <a:rPr lang="en-US" sz="2000" dirty="0">
                <a:solidFill>
                  <a:schemeClr val="tx1"/>
                </a:solidFill>
                <a:latin typeface="+mn-lt"/>
              </a:rPr>
              <a:t>Both ASOS and AWOS record surface observations, many directly used to support aviation</a:t>
            </a:r>
          </a:p>
          <a:p>
            <a:pPr marL="284163" indent="-284163">
              <a:buClrTx/>
            </a:pPr>
            <a:r>
              <a:rPr lang="en-US" sz="2000" dirty="0">
                <a:solidFill>
                  <a:schemeClr val="tx1"/>
                </a:solidFill>
                <a:latin typeface="+mn-lt"/>
              </a:rPr>
              <a:t>ASOS and AWOS sensors are very accurate but may not always be representative of surrounding conditions</a:t>
            </a:r>
          </a:p>
          <a:p>
            <a:pPr marL="284163" indent="-284163">
              <a:spcBef>
                <a:spcPts val="0"/>
              </a:spcBef>
              <a:buClrTx/>
            </a:pPr>
            <a:r>
              <a:rPr lang="en-US" sz="2000" dirty="0">
                <a:solidFill>
                  <a:schemeClr val="tx1"/>
                </a:solidFill>
                <a:latin typeface="+mn-lt"/>
              </a:rPr>
              <a:t>Study ongoing to verify locations of ASOS and AWOS</a:t>
            </a:r>
          </a:p>
          <a:p>
            <a:pPr marL="284163" indent="-284163">
              <a:spcBef>
                <a:spcPts val="0"/>
              </a:spcBef>
              <a:buClrTx/>
            </a:pPr>
            <a:r>
              <a:rPr lang="en-US" sz="2000" dirty="0">
                <a:solidFill>
                  <a:schemeClr val="tx1"/>
                </a:solidFill>
                <a:latin typeface="+mn-lt"/>
              </a:rPr>
              <a:t>Large majority of sensors are sited accurately and have no obstructions</a:t>
            </a:r>
          </a:p>
          <a:p>
            <a:pPr marL="284163" indent="-284163">
              <a:spcBef>
                <a:spcPts val="0"/>
              </a:spcBef>
              <a:buClrTx/>
            </a:pPr>
            <a:r>
              <a:rPr lang="en-US" sz="2000" dirty="0">
                <a:solidFill>
                  <a:schemeClr val="tx1"/>
                </a:solidFill>
                <a:latin typeface="+mn-lt"/>
              </a:rPr>
              <a:t>Some sensors are over a thousand feet off in terms of location</a:t>
            </a:r>
          </a:p>
          <a:p>
            <a:pPr marL="284163" indent="-284163">
              <a:spcBef>
                <a:spcPts val="0"/>
              </a:spcBef>
              <a:buClrTx/>
            </a:pPr>
            <a:r>
              <a:rPr lang="en-US" sz="2000" dirty="0">
                <a:solidFill>
                  <a:schemeClr val="tx1"/>
                </a:solidFill>
                <a:latin typeface="+mn-lt"/>
              </a:rPr>
              <a:t>Some sensors have potential obstructions</a:t>
            </a:r>
          </a:p>
          <a:p>
            <a:pPr marL="284163" indent="-284163">
              <a:spcBef>
                <a:spcPts val="0"/>
              </a:spcBef>
              <a:buClrTx/>
            </a:pPr>
            <a:r>
              <a:rPr lang="en-US" sz="2000" dirty="0">
                <a:solidFill>
                  <a:schemeClr val="tx1"/>
                </a:solidFill>
                <a:latin typeface="+mn-lt"/>
              </a:rPr>
              <a:t>Impacts to aviation due to sensors that have location differences or obstructions are unknown</a:t>
            </a:r>
          </a:p>
        </p:txBody>
      </p:sp>
      <p:sp>
        <p:nvSpPr>
          <p:cNvPr id="4" name="Slide Number Placeholder 3">
            <a:extLst>
              <a:ext uri="{FF2B5EF4-FFF2-40B4-BE49-F238E27FC236}">
                <a16:creationId xmlns:a16="http://schemas.microsoft.com/office/drawing/2014/main" id="{6A00E5EC-040D-706C-8CC1-2B55BD9FE1FB}"/>
              </a:ext>
            </a:extLst>
          </p:cNvPr>
          <p:cNvSpPr>
            <a:spLocks noGrp="1"/>
          </p:cNvSpPr>
          <p:nvPr>
            <p:ph type="sldNum" sz="quarter" idx="10"/>
          </p:nvPr>
        </p:nvSpPr>
        <p:spPr/>
        <p:txBody>
          <a:bodyPr/>
          <a:lstStyle/>
          <a:p>
            <a:pPr>
              <a:defRPr/>
            </a:pPr>
            <a:fld id="{9B75A673-7735-4CC9-B590-A7357C237BAA}" type="slidenum">
              <a:rPr lang="en-US" smtClean="0"/>
              <a:pPr>
                <a:defRPr/>
              </a:pPr>
              <a:t>24</a:t>
            </a:fld>
            <a:endParaRPr lang="en-US" dirty="0"/>
          </a:p>
        </p:txBody>
      </p:sp>
    </p:spTree>
    <p:extLst>
      <p:ext uri="{BB962C8B-B14F-4D97-AF65-F5344CB8AC3E}">
        <p14:creationId xmlns:p14="http://schemas.microsoft.com/office/powerpoint/2010/main" val="167007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0FA454-19A1-4166-9BD3-3F62EFB5B088}"/>
              </a:ext>
            </a:extLst>
          </p:cNvPr>
          <p:cNvSpPr>
            <a:spLocks noGrp="1"/>
          </p:cNvSpPr>
          <p:nvPr>
            <p:ph type="sldNum" sz="quarter" idx="10"/>
          </p:nvPr>
        </p:nvSpPr>
        <p:spPr/>
        <p:txBody>
          <a:bodyPr/>
          <a:lstStyle/>
          <a:p>
            <a:pPr>
              <a:defRPr/>
            </a:pPr>
            <a:fld id="{1667ADBC-276D-4B92-9AE0-F308F20876CF}" type="slidenum">
              <a:rPr lang="en-US" smtClean="0"/>
              <a:pPr>
                <a:defRPr/>
              </a:pPr>
              <a:t>25</a:t>
            </a:fld>
            <a:endParaRPr lang="en-US" dirty="0"/>
          </a:p>
        </p:txBody>
      </p:sp>
      <p:sp>
        <p:nvSpPr>
          <p:cNvPr id="3" name="TextBox 2">
            <a:extLst>
              <a:ext uri="{FF2B5EF4-FFF2-40B4-BE49-F238E27FC236}">
                <a16:creationId xmlns:a16="http://schemas.microsoft.com/office/drawing/2014/main" id="{A4F87A5C-6138-49FA-BFA7-37249F4AE30F}"/>
              </a:ext>
            </a:extLst>
          </p:cNvPr>
          <p:cNvSpPr txBox="1"/>
          <p:nvPr/>
        </p:nvSpPr>
        <p:spPr>
          <a:xfrm>
            <a:off x="2378440" y="2293495"/>
            <a:ext cx="7585023" cy="3231654"/>
          </a:xfrm>
          <a:prstGeom prst="rect">
            <a:avLst/>
          </a:prstGeom>
          <a:noFill/>
        </p:spPr>
        <p:txBody>
          <a:bodyPr wrap="square" rtlCol="0">
            <a:spAutoFit/>
          </a:bodyPr>
          <a:lstStyle/>
          <a:p>
            <a:r>
              <a:rPr lang="en-US" sz="3200" dirty="0">
                <a:latin typeface="+mn-lt"/>
              </a:rPr>
              <a:t>For questions and comments please contact Randy Bass at Bass Weather Services, LLC</a:t>
            </a:r>
          </a:p>
          <a:p>
            <a:endParaRPr lang="en-US" sz="2800" dirty="0">
              <a:latin typeface="+mn-lt"/>
            </a:endParaRPr>
          </a:p>
          <a:p>
            <a:pPr algn="ctr"/>
            <a:r>
              <a:rPr lang="en-US" sz="2800" dirty="0">
                <a:latin typeface="+mn-lt"/>
                <a:hlinkClick r:id="rId2">
                  <a:extLst>
                    <a:ext uri="{A12FA001-AC4F-418D-AE19-62706E023703}">
                      <ahyp:hlinkClr xmlns:ahyp="http://schemas.microsoft.com/office/drawing/2018/hyperlinkcolor" val="tx"/>
                    </a:ext>
                  </a:extLst>
                </a:hlinkClick>
              </a:rPr>
              <a:t>bassweather@gmail.com</a:t>
            </a:r>
            <a:endParaRPr lang="en-US" sz="2800" dirty="0">
              <a:latin typeface="+mn-lt"/>
            </a:endParaRPr>
          </a:p>
          <a:p>
            <a:pPr algn="ctr"/>
            <a:r>
              <a:rPr lang="en-US" sz="2800" dirty="0">
                <a:latin typeface="+mn-lt"/>
              </a:rPr>
              <a:t>540-943-8559</a:t>
            </a:r>
          </a:p>
          <a:p>
            <a:pPr algn="ctr"/>
            <a:r>
              <a:rPr lang="en-US" sz="2800" dirty="0">
                <a:latin typeface="+mn-lt"/>
                <a:hlinkClick r:id="rId3">
                  <a:extLst>
                    <a:ext uri="{A12FA001-AC4F-418D-AE19-62706E023703}">
                      <ahyp:hlinkClr xmlns:ahyp="http://schemas.microsoft.com/office/drawing/2018/hyperlinkcolor" val="tx"/>
                    </a:ext>
                  </a:extLst>
                </a:hlinkClick>
              </a:rPr>
              <a:t>www.bassweather.com</a:t>
            </a: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2633933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94F7-EAFA-4A6B-A35C-7E9BFED152E2}"/>
              </a:ext>
            </a:extLst>
          </p:cNvPr>
          <p:cNvSpPr>
            <a:spLocks noGrp="1"/>
          </p:cNvSpPr>
          <p:nvPr>
            <p:ph type="title"/>
          </p:nvPr>
        </p:nvSpPr>
        <p:spPr/>
        <p:txBody>
          <a:bodyPr/>
          <a:lstStyle/>
          <a:p>
            <a:r>
              <a:rPr lang="en-US" dirty="0">
                <a:solidFill>
                  <a:schemeClr val="tx1"/>
                </a:solidFill>
              </a:rPr>
              <a:t>ASOS Observations</a:t>
            </a:r>
          </a:p>
        </p:txBody>
      </p:sp>
      <p:sp>
        <p:nvSpPr>
          <p:cNvPr id="3" name="Content Placeholder 2">
            <a:extLst>
              <a:ext uri="{FF2B5EF4-FFF2-40B4-BE49-F238E27FC236}">
                <a16:creationId xmlns:a16="http://schemas.microsoft.com/office/drawing/2014/main" id="{91D5097B-6447-46CA-B01E-4969BBD63BE2}"/>
              </a:ext>
            </a:extLst>
          </p:cNvPr>
          <p:cNvSpPr>
            <a:spLocks noGrp="1"/>
          </p:cNvSpPr>
          <p:nvPr>
            <p:ph idx="1"/>
          </p:nvPr>
        </p:nvSpPr>
        <p:spPr/>
        <p:txBody>
          <a:bodyPr/>
          <a:lstStyle/>
          <a:p>
            <a:pPr marL="284163" indent="-284163">
              <a:buClrTx/>
            </a:pPr>
            <a:r>
              <a:rPr lang="en-US" sz="2400" dirty="0">
                <a:solidFill>
                  <a:schemeClr val="tx1"/>
                </a:solidFill>
                <a:latin typeface="+mn-lt"/>
              </a:rPr>
              <a:t>Basic weather elements measured and reported by ASOS include:</a:t>
            </a:r>
          </a:p>
          <a:p>
            <a:pPr marL="569913" lvl="1"/>
            <a:r>
              <a:rPr lang="en-US" sz="2000" dirty="0">
                <a:solidFill>
                  <a:schemeClr val="tx1"/>
                </a:solidFill>
                <a:latin typeface="+mn-lt"/>
              </a:rPr>
              <a:t>Sky condition: Cloud height and amount (clear, scattered, broken, overcast) up to 12,000 feet</a:t>
            </a:r>
          </a:p>
          <a:p>
            <a:pPr marL="569913" lvl="1"/>
            <a:r>
              <a:rPr lang="en-US" sz="2000" dirty="0">
                <a:solidFill>
                  <a:schemeClr val="tx1"/>
                </a:solidFill>
                <a:latin typeface="+mn-lt"/>
              </a:rPr>
              <a:t>Visibility (to at least 10 statute miles)</a:t>
            </a:r>
          </a:p>
          <a:p>
            <a:pPr marL="569913" lvl="1"/>
            <a:r>
              <a:rPr lang="en-US" sz="2000" dirty="0">
                <a:solidFill>
                  <a:schemeClr val="tx1"/>
                </a:solidFill>
                <a:latin typeface="+mn-lt"/>
              </a:rPr>
              <a:t>Basic present weather information: Type and intensity for rain, snow, and freezing rain</a:t>
            </a:r>
          </a:p>
          <a:p>
            <a:pPr marL="569913" lvl="1"/>
            <a:r>
              <a:rPr lang="en-US" sz="2000" dirty="0">
                <a:solidFill>
                  <a:schemeClr val="tx1"/>
                </a:solidFill>
                <a:latin typeface="+mn-lt"/>
              </a:rPr>
              <a:t>Obstructions to vision: Fog, haze</a:t>
            </a:r>
          </a:p>
          <a:p>
            <a:pPr marL="569913" lvl="1"/>
            <a:r>
              <a:rPr lang="en-US" sz="2000" dirty="0">
                <a:solidFill>
                  <a:schemeClr val="tx1"/>
                </a:solidFill>
                <a:latin typeface="+mn-lt"/>
              </a:rPr>
              <a:t>Pressure: Sea-level pressure, altimeter setting</a:t>
            </a:r>
          </a:p>
          <a:p>
            <a:pPr marL="569913" lvl="1"/>
            <a:r>
              <a:rPr lang="en-US" sz="2000" dirty="0">
                <a:solidFill>
                  <a:schemeClr val="tx1"/>
                </a:solidFill>
                <a:latin typeface="+mn-lt"/>
              </a:rPr>
              <a:t>Ambient temperature, dew point temperature</a:t>
            </a:r>
          </a:p>
          <a:p>
            <a:pPr marL="569913" lvl="1"/>
            <a:r>
              <a:rPr lang="en-US" sz="2000" dirty="0">
                <a:solidFill>
                  <a:schemeClr val="tx1"/>
                </a:solidFill>
                <a:latin typeface="+mn-lt"/>
              </a:rPr>
              <a:t>Wind: Direction, speed and character (gusts, squalls)</a:t>
            </a:r>
          </a:p>
          <a:p>
            <a:pPr marL="569913" lvl="1"/>
            <a:r>
              <a:rPr lang="en-US" sz="2000" dirty="0">
                <a:solidFill>
                  <a:schemeClr val="tx1"/>
                </a:solidFill>
                <a:latin typeface="+mn-lt"/>
              </a:rPr>
              <a:t>Precipitation accumulation</a:t>
            </a:r>
          </a:p>
        </p:txBody>
      </p:sp>
      <p:sp>
        <p:nvSpPr>
          <p:cNvPr id="4" name="Slide Number Placeholder 3">
            <a:extLst>
              <a:ext uri="{FF2B5EF4-FFF2-40B4-BE49-F238E27FC236}">
                <a16:creationId xmlns:a16="http://schemas.microsoft.com/office/drawing/2014/main" id="{C4ABD6B4-8FDE-4853-B90B-55FFCFD61068}"/>
              </a:ext>
            </a:extLst>
          </p:cNvPr>
          <p:cNvSpPr>
            <a:spLocks noGrp="1"/>
          </p:cNvSpPr>
          <p:nvPr>
            <p:ph type="sldNum" sz="quarter" idx="10"/>
          </p:nvPr>
        </p:nvSpPr>
        <p:spPr/>
        <p:txBody>
          <a:bodyPr/>
          <a:lstStyle/>
          <a:p>
            <a:pPr>
              <a:defRPr/>
            </a:pPr>
            <a:fld id="{9B75A673-7735-4CC9-B590-A7357C237BAA}" type="slidenum">
              <a:rPr lang="en-US" smtClean="0"/>
              <a:pPr>
                <a:defRPr/>
              </a:pPr>
              <a:t>26</a:t>
            </a:fld>
            <a:endParaRPr lang="en-US" dirty="0"/>
          </a:p>
        </p:txBody>
      </p:sp>
    </p:spTree>
    <p:extLst>
      <p:ext uri="{BB962C8B-B14F-4D97-AF65-F5344CB8AC3E}">
        <p14:creationId xmlns:p14="http://schemas.microsoft.com/office/powerpoint/2010/main" val="629362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94F7-EAFA-4A6B-A35C-7E9BFED152E2}"/>
              </a:ext>
            </a:extLst>
          </p:cNvPr>
          <p:cNvSpPr>
            <a:spLocks noGrp="1"/>
          </p:cNvSpPr>
          <p:nvPr>
            <p:ph type="title"/>
          </p:nvPr>
        </p:nvSpPr>
        <p:spPr/>
        <p:txBody>
          <a:bodyPr/>
          <a:lstStyle/>
          <a:p>
            <a:r>
              <a:rPr lang="en-US" sz="3200" dirty="0">
                <a:solidFill>
                  <a:schemeClr val="tx1"/>
                </a:solidFill>
              </a:rPr>
              <a:t>ASOS/AWOS Capability Comparisons</a:t>
            </a:r>
          </a:p>
        </p:txBody>
      </p:sp>
      <p:sp>
        <p:nvSpPr>
          <p:cNvPr id="3" name="Content Placeholder 2">
            <a:extLst>
              <a:ext uri="{FF2B5EF4-FFF2-40B4-BE49-F238E27FC236}">
                <a16:creationId xmlns:a16="http://schemas.microsoft.com/office/drawing/2014/main" id="{91D5097B-6447-46CA-B01E-4969BBD63BE2}"/>
              </a:ext>
            </a:extLst>
          </p:cNvPr>
          <p:cNvSpPr>
            <a:spLocks noGrp="1"/>
          </p:cNvSpPr>
          <p:nvPr>
            <p:ph idx="1"/>
          </p:nvPr>
        </p:nvSpPr>
        <p:spPr>
          <a:xfrm>
            <a:off x="2315358" y="5874758"/>
            <a:ext cx="8229600" cy="513414"/>
          </a:xfrm>
        </p:spPr>
        <p:txBody>
          <a:bodyPr/>
          <a:lstStyle/>
          <a:p>
            <a:pPr marL="284163" indent="-284163">
              <a:spcBef>
                <a:spcPts val="0"/>
              </a:spcBef>
              <a:buClrTx/>
            </a:pPr>
            <a:r>
              <a:rPr lang="en-US" sz="2000" dirty="0">
                <a:solidFill>
                  <a:schemeClr val="tx1"/>
                </a:solidFill>
                <a:latin typeface="+mn-lt"/>
              </a:rPr>
              <a:t>AWOS-3 systems are the most comparable to ASOS</a:t>
            </a:r>
          </a:p>
          <a:p>
            <a:pPr marL="284163" indent="-284163">
              <a:spcBef>
                <a:spcPts val="0"/>
              </a:spcBef>
              <a:buClrTx/>
            </a:pPr>
            <a:r>
              <a:rPr lang="en-US" sz="2000" dirty="0">
                <a:solidFill>
                  <a:schemeClr val="tx1"/>
                </a:solidFill>
                <a:latin typeface="+mn-lt"/>
              </a:rPr>
              <a:t>Some ASOS and AWOS locations are augmented by certified observers</a:t>
            </a:r>
          </a:p>
          <a:p>
            <a:pPr marL="284163" indent="-284163">
              <a:spcBef>
                <a:spcPts val="0"/>
              </a:spcBef>
              <a:buClrTx/>
            </a:pPr>
            <a:endParaRPr lang="en-US" sz="2000" dirty="0">
              <a:solidFill>
                <a:schemeClr val="tx1"/>
              </a:solidFill>
              <a:latin typeface="+mn-lt"/>
            </a:endParaRPr>
          </a:p>
          <a:p>
            <a:pPr marL="284163" indent="-284163">
              <a:spcBef>
                <a:spcPts val="0"/>
              </a:spcBef>
              <a:buClrTx/>
            </a:pPr>
            <a:endParaRPr lang="en-US" sz="2000" dirty="0">
              <a:solidFill>
                <a:schemeClr val="tx1"/>
              </a:solidFill>
              <a:latin typeface="+mn-lt"/>
            </a:endParaRPr>
          </a:p>
          <a:p>
            <a:pPr marL="284163" indent="-284163">
              <a:spcBef>
                <a:spcPts val="0"/>
              </a:spcBef>
              <a:buClrTx/>
            </a:pPr>
            <a:endParaRPr lang="en-US" sz="2000" dirty="0">
              <a:solidFill>
                <a:schemeClr val="tx1"/>
              </a:solidFill>
              <a:latin typeface="+mn-lt"/>
            </a:endParaRPr>
          </a:p>
        </p:txBody>
      </p:sp>
      <p:sp>
        <p:nvSpPr>
          <p:cNvPr id="4" name="Slide Number Placeholder 3">
            <a:extLst>
              <a:ext uri="{FF2B5EF4-FFF2-40B4-BE49-F238E27FC236}">
                <a16:creationId xmlns:a16="http://schemas.microsoft.com/office/drawing/2014/main" id="{C4ABD6B4-8FDE-4853-B90B-55FFCFD61068}"/>
              </a:ext>
            </a:extLst>
          </p:cNvPr>
          <p:cNvSpPr>
            <a:spLocks noGrp="1"/>
          </p:cNvSpPr>
          <p:nvPr>
            <p:ph type="sldNum" sz="quarter" idx="10"/>
          </p:nvPr>
        </p:nvSpPr>
        <p:spPr/>
        <p:txBody>
          <a:bodyPr/>
          <a:lstStyle/>
          <a:p>
            <a:pPr>
              <a:defRPr/>
            </a:pPr>
            <a:fld id="{9B75A673-7735-4CC9-B590-A7357C237BAA}" type="slidenum">
              <a:rPr lang="en-US" smtClean="0"/>
              <a:pPr>
                <a:defRPr/>
              </a:pPr>
              <a:t>27</a:t>
            </a:fld>
            <a:endParaRPr lang="en-US" dirty="0"/>
          </a:p>
        </p:txBody>
      </p:sp>
      <p:graphicFrame>
        <p:nvGraphicFramePr>
          <p:cNvPr id="5" name="Table 4">
            <a:extLst>
              <a:ext uri="{FF2B5EF4-FFF2-40B4-BE49-F238E27FC236}">
                <a16:creationId xmlns:a16="http://schemas.microsoft.com/office/drawing/2014/main" id="{3E150746-D6BA-496E-A81A-559A945D63E4}"/>
              </a:ext>
            </a:extLst>
          </p:cNvPr>
          <p:cNvGraphicFramePr>
            <a:graphicFrameLocks noGrp="1"/>
          </p:cNvGraphicFramePr>
          <p:nvPr>
            <p:extLst>
              <p:ext uri="{D42A27DB-BD31-4B8C-83A1-F6EECF244321}">
                <p14:modId xmlns:p14="http://schemas.microsoft.com/office/powerpoint/2010/main" val="379629144"/>
              </p:ext>
            </p:extLst>
          </p:nvPr>
        </p:nvGraphicFramePr>
        <p:xfrm>
          <a:off x="1717288" y="1418035"/>
          <a:ext cx="8747505" cy="4415886"/>
        </p:xfrm>
        <a:graphic>
          <a:graphicData uri="http://schemas.openxmlformats.org/drawingml/2006/table">
            <a:tbl>
              <a:tblPr/>
              <a:tblGrid>
                <a:gridCol w="993499">
                  <a:extLst>
                    <a:ext uri="{9D8B030D-6E8A-4147-A177-3AD203B41FA5}">
                      <a16:colId xmlns:a16="http://schemas.microsoft.com/office/drawing/2014/main" val="2298754714"/>
                    </a:ext>
                  </a:extLst>
                </a:gridCol>
                <a:gridCol w="596462">
                  <a:extLst>
                    <a:ext uri="{9D8B030D-6E8A-4147-A177-3AD203B41FA5}">
                      <a16:colId xmlns:a16="http://schemas.microsoft.com/office/drawing/2014/main" val="595122537"/>
                    </a:ext>
                  </a:extLst>
                </a:gridCol>
                <a:gridCol w="596462">
                  <a:extLst>
                    <a:ext uri="{9D8B030D-6E8A-4147-A177-3AD203B41FA5}">
                      <a16:colId xmlns:a16="http://schemas.microsoft.com/office/drawing/2014/main" val="2565476573"/>
                    </a:ext>
                  </a:extLst>
                </a:gridCol>
                <a:gridCol w="595555">
                  <a:extLst>
                    <a:ext uri="{9D8B030D-6E8A-4147-A177-3AD203B41FA5}">
                      <a16:colId xmlns:a16="http://schemas.microsoft.com/office/drawing/2014/main" val="1676033845"/>
                    </a:ext>
                  </a:extLst>
                </a:gridCol>
                <a:gridCol w="597369">
                  <a:extLst>
                    <a:ext uri="{9D8B030D-6E8A-4147-A177-3AD203B41FA5}">
                      <a16:colId xmlns:a16="http://schemas.microsoft.com/office/drawing/2014/main" val="3806677675"/>
                    </a:ext>
                  </a:extLst>
                </a:gridCol>
                <a:gridCol w="596462">
                  <a:extLst>
                    <a:ext uri="{9D8B030D-6E8A-4147-A177-3AD203B41FA5}">
                      <a16:colId xmlns:a16="http://schemas.microsoft.com/office/drawing/2014/main" val="184304149"/>
                    </a:ext>
                  </a:extLst>
                </a:gridCol>
                <a:gridCol w="595555">
                  <a:extLst>
                    <a:ext uri="{9D8B030D-6E8A-4147-A177-3AD203B41FA5}">
                      <a16:colId xmlns:a16="http://schemas.microsoft.com/office/drawing/2014/main" val="2970884493"/>
                    </a:ext>
                  </a:extLst>
                </a:gridCol>
                <a:gridCol w="597369">
                  <a:extLst>
                    <a:ext uri="{9D8B030D-6E8A-4147-A177-3AD203B41FA5}">
                      <a16:colId xmlns:a16="http://schemas.microsoft.com/office/drawing/2014/main" val="3644476021"/>
                    </a:ext>
                  </a:extLst>
                </a:gridCol>
                <a:gridCol w="596462">
                  <a:extLst>
                    <a:ext uri="{9D8B030D-6E8A-4147-A177-3AD203B41FA5}">
                      <a16:colId xmlns:a16="http://schemas.microsoft.com/office/drawing/2014/main" val="4062849685"/>
                    </a:ext>
                  </a:extLst>
                </a:gridCol>
                <a:gridCol w="595555">
                  <a:extLst>
                    <a:ext uri="{9D8B030D-6E8A-4147-A177-3AD203B41FA5}">
                      <a16:colId xmlns:a16="http://schemas.microsoft.com/office/drawing/2014/main" val="3222636471"/>
                    </a:ext>
                  </a:extLst>
                </a:gridCol>
                <a:gridCol w="597369">
                  <a:extLst>
                    <a:ext uri="{9D8B030D-6E8A-4147-A177-3AD203B41FA5}">
                      <a16:colId xmlns:a16="http://schemas.microsoft.com/office/drawing/2014/main" val="3744539333"/>
                    </a:ext>
                  </a:extLst>
                </a:gridCol>
                <a:gridCol w="596462">
                  <a:extLst>
                    <a:ext uri="{9D8B030D-6E8A-4147-A177-3AD203B41FA5}">
                      <a16:colId xmlns:a16="http://schemas.microsoft.com/office/drawing/2014/main" val="1507702875"/>
                    </a:ext>
                  </a:extLst>
                </a:gridCol>
                <a:gridCol w="595555">
                  <a:extLst>
                    <a:ext uri="{9D8B030D-6E8A-4147-A177-3AD203B41FA5}">
                      <a16:colId xmlns:a16="http://schemas.microsoft.com/office/drawing/2014/main" val="1079293467"/>
                    </a:ext>
                  </a:extLst>
                </a:gridCol>
                <a:gridCol w="597369">
                  <a:extLst>
                    <a:ext uri="{9D8B030D-6E8A-4147-A177-3AD203B41FA5}">
                      <a16:colId xmlns:a16="http://schemas.microsoft.com/office/drawing/2014/main" val="2997896013"/>
                    </a:ext>
                  </a:extLst>
                </a:gridCol>
              </a:tblGrid>
              <a:tr h="1291700">
                <a:tc>
                  <a:txBody>
                    <a:bodyPr/>
                    <a:lstStyle/>
                    <a:p>
                      <a:pPr marL="0" marR="0" algn="l" eaLnBrk="0" hangingPunct="0">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46355" marR="57150" algn="ctr" eaLnBrk="0" hangingPunct="0">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8890" marR="0" algn="ctr" eaLnBrk="0" hangingPunct="0">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Element</a:t>
                      </a:r>
                      <a:endParaRPr lang="en-US" sz="1200" dirty="0">
                        <a:effectLst/>
                        <a:latin typeface="+mn-lt"/>
                        <a:ea typeface="Calibri" panose="020F0502020204030204" pitchFamily="34" charset="0"/>
                        <a:cs typeface="Times New Roman" panose="02020603050405020304" pitchFamily="18" charset="0"/>
                      </a:endParaRPr>
                    </a:p>
                    <a:p>
                      <a:pPr marL="12700" marR="0" algn="ctr" eaLnBrk="0" hangingPunct="0">
                        <a:lnSpc>
                          <a:spcPct val="107000"/>
                        </a:lnSpc>
                        <a:spcBef>
                          <a:spcPts val="0"/>
                        </a:spcBef>
                        <a:spcAft>
                          <a:spcPts val="600"/>
                        </a:spcAft>
                      </a:pPr>
                      <a:r>
                        <a:rPr lang="en-US" sz="1200" b="1" spc="-5" dirty="0">
                          <a:effectLst/>
                          <a:latin typeface="+mn-lt"/>
                          <a:ea typeface="Calibri" panose="020F0502020204030204" pitchFamily="34" charset="0"/>
                          <a:cs typeface="Times New Roman" panose="02020603050405020304" pitchFamily="18" charset="0"/>
                        </a:rPr>
                        <a:t>Reported</a:t>
                      </a:r>
                      <a:endParaRPr lang="en-US" sz="1200" dirty="0">
                        <a:effectLst/>
                        <a:latin typeface="+mn-lt"/>
                        <a:ea typeface="Calibri" panose="020F0502020204030204" pitchFamily="34" charset="0"/>
                        <a:cs typeface="Times New Roman" panose="02020603050405020304" pitchFamily="18" charset="0"/>
                      </a:endParaRPr>
                    </a:p>
                    <a:p>
                      <a:pPr marL="0" marR="57150" algn="ctr" eaLnBrk="0" hangingPunct="0">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Type</a:t>
                      </a:r>
                      <a:endParaRPr lang="en-US" sz="12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4625" marR="0" algn="l" eaLnBrk="0" hangingPunct="0">
                        <a:lnSpc>
                          <a:spcPct val="107000"/>
                        </a:lnSpc>
                        <a:spcBef>
                          <a:spcPts val="0"/>
                        </a:spcBef>
                        <a:spcAft>
                          <a:spcPts val="0"/>
                        </a:spcAft>
                      </a:pPr>
                      <a:r>
                        <a:rPr lang="en-US" sz="1200" b="1" spc="-20" dirty="0">
                          <a:effectLst/>
                          <a:latin typeface="+mn-lt"/>
                          <a:ea typeface="Calibri" panose="020F0502020204030204" pitchFamily="34" charset="0"/>
                          <a:cs typeface="Times New Roman" panose="02020603050405020304" pitchFamily="18" charset="0"/>
                        </a:rPr>
                        <a:t>W</a:t>
                      </a:r>
                      <a:r>
                        <a:rPr lang="en-US" sz="1200" b="1" dirty="0">
                          <a:effectLst/>
                          <a:latin typeface="+mn-lt"/>
                          <a:ea typeface="Calibri" panose="020F0502020204030204" pitchFamily="34" charset="0"/>
                          <a:cs typeface="Times New Roman" panose="02020603050405020304" pitchFamily="18" charset="0"/>
                        </a:rPr>
                        <a:t>ind</a:t>
                      </a:r>
                      <a:endParaRPr lang="en-US" sz="1200" dirty="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7640" marR="0" algn="l" eaLnBrk="0" hangingPunct="0">
                        <a:lnSpc>
                          <a:spcPct val="107000"/>
                        </a:lnSpc>
                        <a:spcBef>
                          <a:spcPts val="0"/>
                        </a:spcBef>
                        <a:spcAft>
                          <a:spcPts val="0"/>
                        </a:spcAft>
                      </a:pPr>
                      <a:r>
                        <a:rPr lang="en-US" sz="1200" b="1" spc="-30">
                          <a:effectLst/>
                          <a:latin typeface="+mn-lt"/>
                          <a:ea typeface="Calibri" panose="020F0502020204030204" pitchFamily="34" charset="0"/>
                          <a:cs typeface="Times New Roman" panose="02020603050405020304" pitchFamily="18" charset="0"/>
                        </a:rPr>
                        <a:t>V</a:t>
                      </a:r>
                      <a:r>
                        <a:rPr lang="en-US" sz="1200" b="1">
                          <a:effectLst/>
                          <a:latin typeface="+mn-lt"/>
                          <a:ea typeface="Calibri" panose="020F0502020204030204" pitchFamily="34" charset="0"/>
                          <a:cs typeface="Times New Roman" panose="02020603050405020304" pitchFamily="18" charset="0"/>
                        </a:rPr>
                        <a:t>isibility</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1925" marR="176530" algn="l" eaLnBrk="0" hangingPunct="0">
                        <a:lnSpc>
                          <a:spcPct val="107000"/>
                        </a:lnSpc>
                        <a:spcBef>
                          <a:spcPts val="0"/>
                        </a:spcBef>
                        <a:spcAft>
                          <a:spcPts val="0"/>
                        </a:spcAft>
                      </a:pPr>
                      <a:r>
                        <a:rPr lang="en-US" sz="1200" b="1" spc="-75">
                          <a:effectLst/>
                          <a:latin typeface="+mn-lt"/>
                          <a:ea typeface="Calibri" panose="020F0502020204030204" pitchFamily="34" charset="0"/>
                          <a:cs typeface="Times New Roman" panose="02020603050405020304" pitchFamily="18" charset="0"/>
                        </a:rPr>
                        <a:t>T</a:t>
                      </a:r>
                      <a:r>
                        <a:rPr lang="en-US" sz="1200" b="1">
                          <a:effectLst/>
                          <a:latin typeface="+mn-lt"/>
                          <a:ea typeface="Calibri" panose="020F0502020204030204" pitchFamily="34" charset="0"/>
                          <a:cs typeface="Times New Roman" panose="02020603050405020304" pitchFamily="18" charset="0"/>
                        </a:rPr>
                        <a:t>emperatu</a:t>
                      </a:r>
                      <a:r>
                        <a:rPr lang="en-US" sz="1200" b="1" spc="-20">
                          <a:effectLst/>
                          <a:latin typeface="+mn-lt"/>
                          <a:ea typeface="Calibri" panose="020F0502020204030204" pitchFamily="34" charset="0"/>
                          <a:cs typeface="Times New Roman" panose="02020603050405020304" pitchFamily="18" charset="0"/>
                        </a:rPr>
                        <a:t>r</a:t>
                      </a:r>
                      <a:r>
                        <a:rPr lang="en-US" sz="1200" b="1">
                          <a:effectLst/>
                          <a:latin typeface="+mn-lt"/>
                          <a:ea typeface="Calibri" panose="020F0502020204030204" pitchFamily="34" charset="0"/>
                          <a:cs typeface="Times New Roman" panose="02020603050405020304" pitchFamily="18" charset="0"/>
                        </a:rPr>
                        <a:t>e </a:t>
                      </a:r>
                      <a:r>
                        <a:rPr lang="en-US" sz="1200" b="1" spc="-5">
                          <a:effectLst/>
                          <a:latin typeface="+mn-lt"/>
                          <a:ea typeface="Calibri" panose="020F0502020204030204" pitchFamily="34" charset="0"/>
                          <a:cs typeface="Times New Roman" panose="02020603050405020304" pitchFamily="18" charset="0"/>
                        </a:rPr>
                        <a:t>De</a:t>
                      </a:r>
                      <a:r>
                        <a:rPr lang="en-US" sz="1200" b="1">
                          <a:effectLst/>
                          <a:latin typeface="+mn-lt"/>
                          <a:ea typeface="Calibri" panose="020F0502020204030204" pitchFamily="34" charset="0"/>
                          <a:cs typeface="Times New Roman" panose="02020603050405020304" pitchFamily="18" charset="0"/>
                        </a:rPr>
                        <a:t>w Point</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735" marR="0" algn="l" eaLnBrk="0" hangingPunct="0">
                        <a:lnSpc>
                          <a:spcPct val="107000"/>
                        </a:lnSpc>
                        <a:spcBef>
                          <a:spcPts val="0"/>
                        </a:spcBef>
                        <a:spcAft>
                          <a:spcPts val="0"/>
                        </a:spcAft>
                      </a:pPr>
                      <a:r>
                        <a:rPr lang="en-US" sz="1200" b="1" spc="-5">
                          <a:effectLst/>
                          <a:latin typeface="+mn-lt"/>
                          <a:ea typeface="Calibri" panose="020F0502020204030204" pitchFamily="34" charset="0"/>
                          <a:cs typeface="Times New Roman" panose="02020603050405020304" pitchFamily="18" charset="0"/>
                        </a:rPr>
                        <a:t>Altimeter</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4465" marR="325755" indent="76200" algn="l" eaLnBrk="0" hangingPunct="0">
                        <a:lnSpc>
                          <a:spcPct val="130000"/>
                        </a:lnSpc>
                        <a:spcBef>
                          <a:spcPts val="0"/>
                        </a:spcBef>
                        <a:spcAft>
                          <a:spcPts val="0"/>
                        </a:spcAft>
                      </a:pPr>
                      <a:r>
                        <a:rPr lang="en-US" sz="1200" b="1" spc="-5" dirty="0">
                          <a:effectLst/>
                          <a:latin typeface="+mn-lt"/>
                          <a:ea typeface="Calibri" panose="020F0502020204030204" pitchFamily="34" charset="0"/>
                          <a:cs typeface="Times New Roman" panose="02020603050405020304" pitchFamily="18" charset="0"/>
                        </a:rPr>
                        <a:t>Density Altimeter</a:t>
                      </a:r>
                      <a:endParaRPr lang="en-US" sz="1200" dirty="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eaLnBrk="0" hangingPunct="0">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p>
                      <a:pPr marL="160655" marR="0" algn="l" eaLnBrk="0" hangingPunct="0">
                        <a:lnSpc>
                          <a:spcPct val="107000"/>
                        </a:lnSpc>
                        <a:spcBef>
                          <a:spcPts val="0"/>
                        </a:spcBef>
                        <a:spcAft>
                          <a:spcPts val="0"/>
                        </a:spcAft>
                      </a:pPr>
                      <a:r>
                        <a:rPr lang="en-US" sz="1200" b="1" spc="-5">
                          <a:effectLst/>
                          <a:latin typeface="+mn-lt"/>
                          <a:ea typeface="Calibri" panose="020F0502020204030204" pitchFamily="34" charset="0"/>
                          <a:cs typeface="Times New Roman" panose="02020603050405020304" pitchFamily="18" charset="0"/>
                        </a:rPr>
                        <a:t>Cloud/Ceiling</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9545" marR="154305" algn="l" eaLnBrk="0" hangingPunct="0">
                        <a:lnSpc>
                          <a:spcPct val="130000"/>
                        </a:lnSpc>
                        <a:spcBef>
                          <a:spcPts val="455"/>
                        </a:spcBef>
                        <a:spcAft>
                          <a:spcPts val="0"/>
                        </a:spcAft>
                      </a:pPr>
                      <a:r>
                        <a:rPr lang="en-US" sz="1200" b="1" dirty="0">
                          <a:effectLst/>
                          <a:latin typeface="+mn-lt"/>
                          <a:ea typeface="Calibri" panose="020F0502020204030204" pitchFamily="34" charset="0"/>
                          <a:cs typeface="Times New Roman" panose="02020603050405020304" pitchFamily="18" charset="0"/>
                        </a:rPr>
                        <a:t>P</a:t>
                      </a:r>
                      <a:r>
                        <a:rPr lang="en-US" sz="1200" b="1" spc="-20" dirty="0">
                          <a:effectLst/>
                          <a:latin typeface="+mn-lt"/>
                          <a:ea typeface="Calibri" panose="020F0502020204030204" pitchFamily="34" charset="0"/>
                          <a:cs typeface="Times New Roman" panose="02020603050405020304" pitchFamily="18" charset="0"/>
                        </a:rPr>
                        <a:t>r</a:t>
                      </a:r>
                      <a:r>
                        <a:rPr lang="en-US" sz="1200" b="1" dirty="0">
                          <a:effectLst/>
                          <a:latin typeface="+mn-lt"/>
                          <a:ea typeface="Calibri" panose="020F0502020204030204" pitchFamily="34" charset="0"/>
                          <a:cs typeface="Times New Roman" panose="02020603050405020304" pitchFamily="18" charset="0"/>
                        </a:rPr>
                        <a:t>ecipitation </a:t>
                      </a:r>
                      <a:r>
                        <a:rPr lang="en-US" sz="1200" b="1" spc="-5" dirty="0">
                          <a:effectLst/>
                          <a:latin typeface="+mn-lt"/>
                          <a:ea typeface="Calibri" panose="020F0502020204030204" pitchFamily="34" charset="0"/>
                          <a:cs typeface="Times New Roman" panose="02020603050405020304" pitchFamily="18" charset="0"/>
                        </a:rPr>
                        <a:t>Identification</a:t>
                      </a:r>
                      <a:endParaRPr lang="en-US" sz="1200" dirty="0">
                        <a:effectLst/>
                        <a:latin typeface="+mn-lt"/>
                        <a:ea typeface="Calibri" panose="020F0502020204030204" pitchFamily="34" charset="0"/>
                        <a:cs typeface="Times New Roman" panose="02020603050405020304" pitchFamily="18"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1930" marR="81915" indent="-47625" algn="l" eaLnBrk="0" hangingPunct="0">
                        <a:lnSpc>
                          <a:spcPts val="830"/>
                        </a:lnSpc>
                        <a:spcBef>
                          <a:spcPts val="600"/>
                        </a:spcBef>
                        <a:spcAft>
                          <a:spcPts val="600"/>
                        </a:spcAft>
                      </a:pPr>
                      <a:r>
                        <a:rPr lang="en-US" sz="1200" b="1" dirty="0">
                          <a:effectLst/>
                          <a:latin typeface="+mn-lt"/>
                          <a:ea typeface="Calibri" panose="020F0502020204030204" pitchFamily="34" charset="0"/>
                          <a:cs typeface="Times New Roman" panose="02020603050405020304" pitchFamily="18" charset="0"/>
                        </a:rPr>
                        <a:t>Thunderstorm/  Lightning</a:t>
                      </a:r>
                      <a:endParaRPr lang="en-US" sz="1200" dirty="0">
                        <a:effectLst/>
                        <a:latin typeface="+mn-lt"/>
                        <a:ea typeface="Calibri" panose="020F0502020204030204" pitchFamily="34" charset="0"/>
                        <a:cs typeface="Times New Roman" panose="02020603050405020304" pitchFamily="18"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0180" marR="170180" algn="l" eaLnBrk="0" hangingPunct="0">
                        <a:lnSpc>
                          <a:spcPct val="110000"/>
                        </a:lnSpc>
                        <a:spcBef>
                          <a:spcPts val="635"/>
                        </a:spcBef>
                        <a:spcAft>
                          <a:spcPts val="0"/>
                        </a:spcAft>
                      </a:pPr>
                      <a:r>
                        <a:rPr lang="en-US" sz="1200" b="1">
                          <a:effectLst/>
                          <a:latin typeface="+mn-lt"/>
                          <a:ea typeface="Calibri" panose="020F0502020204030204" pitchFamily="34" charset="0"/>
                          <a:cs typeface="Times New Roman" panose="02020603050405020304" pitchFamily="18" charset="0"/>
                        </a:rPr>
                        <a:t>P</a:t>
                      </a:r>
                      <a:r>
                        <a:rPr lang="en-US" sz="1200" b="1" spc="-20">
                          <a:effectLst/>
                          <a:latin typeface="+mn-lt"/>
                          <a:ea typeface="Calibri" panose="020F0502020204030204" pitchFamily="34" charset="0"/>
                          <a:cs typeface="Times New Roman" panose="02020603050405020304" pitchFamily="18" charset="0"/>
                        </a:rPr>
                        <a:t>r</a:t>
                      </a:r>
                      <a:r>
                        <a:rPr lang="en-US" sz="1200" b="1">
                          <a:effectLst/>
                          <a:latin typeface="+mn-lt"/>
                          <a:ea typeface="Calibri" panose="020F0502020204030204" pitchFamily="34" charset="0"/>
                          <a:cs typeface="Times New Roman" panose="02020603050405020304" pitchFamily="18" charset="0"/>
                        </a:rPr>
                        <a:t>ecipitation Occur</a:t>
                      </a:r>
                      <a:r>
                        <a:rPr lang="en-US" sz="1200" b="1" spc="-15">
                          <a:effectLst/>
                          <a:latin typeface="+mn-lt"/>
                          <a:ea typeface="Calibri" panose="020F0502020204030204" pitchFamily="34" charset="0"/>
                          <a:cs typeface="Times New Roman" panose="02020603050405020304" pitchFamily="18" charset="0"/>
                        </a:rPr>
                        <a:t>r</a:t>
                      </a:r>
                      <a:r>
                        <a:rPr lang="en-US" sz="1200" b="1">
                          <a:effectLst/>
                          <a:latin typeface="+mn-lt"/>
                          <a:ea typeface="Calibri" panose="020F0502020204030204" pitchFamily="34" charset="0"/>
                          <a:cs typeface="Times New Roman" panose="02020603050405020304" pitchFamily="18" charset="0"/>
                        </a:rPr>
                        <a:t>ence</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eaLnBrk="0" hangingPunct="0">
                        <a:lnSpc>
                          <a:spcPct val="107000"/>
                        </a:lnSpc>
                        <a:spcBef>
                          <a:spcPts val="40"/>
                        </a:spcBef>
                        <a:spcAft>
                          <a:spcPts val="0"/>
                        </a:spcAft>
                      </a:pPr>
                      <a:r>
                        <a:rPr lang="en-US" sz="1200" b="1">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p>
                      <a:pPr marL="167640" marR="132715" indent="99695" algn="l" eaLnBrk="0" hangingPunct="0">
                        <a:lnSpc>
                          <a:spcPts val="830"/>
                        </a:lnSpc>
                        <a:spcBef>
                          <a:spcPts val="0"/>
                        </a:spcBef>
                        <a:spcAft>
                          <a:spcPts val="0"/>
                        </a:spcAft>
                      </a:pPr>
                      <a:r>
                        <a:rPr lang="en-US" sz="1200" b="1" spc="-5">
                          <a:effectLst/>
                          <a:latin typeface="+mn-lt"/>
                          <a:ea typeface="Calibri" panose="020F0502020204030204" pitchFamily="34" charset="0"/>
                          <a:cs typeface="Times New Roman" panose="02020603050405020304" pitchFamily="18" charset="0"/>
                        </a:rPr>
                        <a:t>Rainfall Accumulation</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2725" marR="20955" indent="-43815" algn="l" eaLnBrk="0" hangingPunct="0">
                        <a:lnSpc>
                          <a:spcPct val="130000"/>
                        </a:lnSpc>
                        <a:spcBef>
                          <a:spcPts val="455"/>
                        </a:spcBef>
                        <a:spcAft>
                          <a:spcPts val="0"/>
                        </a:spcAft>
                      </a:pPr>
                      <a:r>
                        <a:rPr lang="en-US" sz="1200" b="1" spc="-5">
                          <a:effectLst/>
                          <a:latin typeface="+mn-lt"/>
                          <a:ea typeface="Calibri" panose="020F0502020204030204" pitchFamily="34" charset="0"/>
                          <a:cs typeface="Times New Roman" panose="02020603050405020304" pitchFamily="18" charset="0"/>
                        </a:rPr>
                        <a:t>Runwa</a:t>
                      </a:r>
                      <a:r>
                        <a:rPr lang="en-US" sz="1200" b="1">
                          <a:effectLst/>
                          <a:latin typeface="+mn-lt"/>
                          <a:ea typeface="Calibri" panose="020F0502020204030204" pitchFamily="34" charset="0"/>
                          <a:cs typeface="Times New Roman" panose="02020603050405020304" pitchFamily="18" charset="0"/>
                        </a:rPr>
                        <a:t>y </a:t>
                      </a:r>
                      <a:r>
                        <a:rPr lang="en-US" sz="1200" b="1" spc="-5">
                          <a:effectLst/>
                          <a:latin typeface="+mn-lt"/>
                          <a:ea typeface="Calibri" panose="020F0502020204030204" pitchFamily="34" charset="0"/>
                          <a:cs typeface="Times New Roman" panose="02020603050405020304" pitchFamily="18" charset="0"/>
                        </a:rPr>
                        <a:t>Surface Condition</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6535" marR="128905" indent="-50800" algn="l" eaLnBrk="0" hangingPunct="0">
                        <a:lnSpc>
                          <a:spcPct val="131000"/>
                        </a:lnSpc>
                        <a:spcBef>
                          <a:spcPts val="430"/>
                        </a:spcBef>
                        <a:spcAft>
                          <a:spcPts val="0"/>
                        </a:spcAft>
                      </a:pPr>
                      <a:r>
                        <a:rPr lang="en-US" sz="1200" b="1">
                          <a:effectLst/>
                          <a:latin typeface="+mn-lt"/>
                          <a:ea typeface="Calibri" panose="020F0502020204030204" pitchFamily="34" charset="0"/>
                          <a:cs typeface="Times New Roman" panose="02020603050405020304" pitchFamily="18" charset="0"/>
                        </a:rPr>
                        <a:t>F</a:t>
                      </a:r>
                      <a:r>
                        <a:rPr lang="en-US" sz="1200" b="1" spc="-20">
                          <a:effectLst/>
                          <a:latin typeface="+mn-lt"/>
                          <a:ea typeface="Calibri" panose="020F0502020204030204" pitchFamily="34" charset="0"/>
                          <a:cs typeface="Times New Roman" panose="02020603050405020304" pitchFamily="18" charset="0"/>
                        </a:rPr>
                        <a:t>r</a:t>
                      </a:r>
                      <a:r>
                        <a:rPr lang="en-US" sz="1200" b="1">
                          <a:effectLst/>
                          <a:latin typeface="+mn-lt"/>
                          <a:ea typeface="Calibri" panose="020F0502020204030204" pitchFamily="34" charset="0"/>
                          <a:cs typeface="Times New Roman" panose="02020603050405020304" pitchFamily="18" charset="0"/>
                        </a:rPr>
                        <a:t>eezing </a:t>
                      </a:r>
                      <a:r>
                        <a:rPr lang="en-US" sz="1200" b="1" spc="-5">
                          <a:effectLst/>
                          <a:latin typeface="+mn-lt"/>
                          <a:ea typeface="Calibri" panose="020F0502020204030204" pitchFamily="34" charset="0"/>
                          <a:cs typeface="Times New Roman" panose="02020603050405020304" pitchFamily="18" charset="0"/>
                        </a:rPr>
                        <a:t>Rain </a:t>
                      </a:r>
                      <a:r>
                        <a:rPr lang="en-US" sz="1200" b="1">
                          <a:effectLst/>
                          <a:latin typeface="+mn-lt"/>
                          <a:ea typeface="Calibri" panose="020F0502020204030204" pitchFamily="34" charset="0"/>
                          <a:cs typeface="Times New Roman" panose="02020603050405020304" pitchFamily="18" charset="0"/>
                        </a:rPr>
                        <a:t>Occur</a:t>
                      </a:r>
                      <a:r>
                        <a:rPr lang="en-US" sz="1200" b="1" spc="-15">
                          <a:effectLst/>
                          <a:latin typeface="+mn-lt"/>
                          <a:ea typeface="Calibri" panose="020F0502020204030204" pitchFamily="34" charset="0"/>
                          <a:cs typeface="Times New Roman" panose="02020603050405020304" pitchFamily="18" charset="0"/>
                        </a:rPr>
                        <a:t>r</a:t>
                      </a:r>
                      <a:r>
                        <a:rPr lang="en-US" sz="1200" b="1">
                          <a:effectLst/>
                          <a:latin typeface="+mn-lt"/>
                          <a:ea typeface="Calibri" panose="020F0502020204030204" pitchFamily="34" charset="0"/>
                          <a:cs typeface="Times New Roman" panose="02020603050405020304" pitchFamily="18" charset="0"/>
                        </a:rPr>
                        <a:t>ence</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eaLnBrk="0" hangingPunct="0">
                        <a:lnSpc>
                          <a:spcPct val="107000"/>
                        </a:lnSpc>
                        <a:spcBef>
                          <a:spcPts val="15"/>
                        </a:spcBef>
                        <a:spcAft>
                          <a:spcPts val="0"/>
                        </a:spcAft>
                      </a:pPr>
                      <a:r>
                        <a:rPr lang="en-US" sz="1200" b="1">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p>
                      <a:pPr marL="169545" marR="0" algn="l" eaLnBrk="0" hangingPunct="0">
                        <a:lnSpc>
                          <a:spcPct val="107000"/>
                        </a:lnSpc>
                        <a:spcBef>
                          <a:spcPts val="0"/>
                        </a:spcBef>
                        <a:spcAft>
                          <a:spcPts val="0"/>
                        </a:spcAft>
                      </a:pPr>
                      <a:r>
                        <a:rPr lang="en-US" sz="1200" b="1" spc="-5">
                          <a:effectLst/>
                          <a:latin typeface="+mn-lt"/>
                          <a:ea typeface="Calibri" panose="020F0502020204030204" pitchFamily="34" charset="0"/>
                          <a:cs typeface="Times New Roman" panose="02020603050405020304" pitchFamily="18" charset="0"/>
                        </a:rPr>
                        <a:t>Remarks</a:t>
                      </a:r>
                      <a:endParaRPr lang="en-US" sz="1200">
                        <a:effectLst/>
                        <a:latin typeface="+mn-lt"/>
                        <a:ea typeface="Calibri" panose="020F0502020204030204" pitchFamily="34" charset="0"/>
                        <a:cs typeface="Times New Roman" panose="02020603050405020304" pitchFamily="18"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6335429"/>
                  </a:ext>
                </a:extLst>
              </a:tr>
              <a:tr h="259493">
                <a:tc>
                  <a:txBody>
                    <a:bodyPr/>
                    <a:lstStyle/>
                    <a:p>
                      <a:pPr marL="46355" marR="56515" algn="ctr" eaLnBrk="0" hangingPunct="0">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ASOS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333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333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390745945"/>
                  </a:ext>
                </a:extLst>
              </a:tr>
              <a:tr h="259493">
                <a:tc>
                  <a:txBody>
                    <a:bodyPr/>
                    <a:lstStyle/>
                    <a:p>
                      <a:pPr marL="46355" marR="56515" algn="ctr" eaLnBrk="0" hangingPunct="0">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AWOS−A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4628352"/>
                  </a:ext>
                </a:extLst>
              </a:tr>
              <a:tr h="259493">
                <a:tc>
                  <a:txBody>
                    <a:bodyPr/>
                    <a:lstStyle/>
                    <a:p>
                      <a:pPr marL="46355" marR="5715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AWOS−A/V</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3478674303"/>
                  </a:ext>
                </a:extLst>
              </a:tr>
              <a:tr h="259493">
                <a:tc>
                  <a:txBody>
                    <a:bodyPr/>
                    <a:lstStyle/>
                    <a:p>
                      <a:pPr marL="46355" marR="5588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AWOS−1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3986801"/>
                  </a:ext>
                </a:extLst>
              </a:tr>
              <a:tr h="259493">
                <a:tc>
                  <a:txBody>
                    <a:bodyPr/>
                    <a:lstStyle/>
                    <a:p>
                      <a:pPr marL="46355" marR="5588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AWOS−2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354485673"/>
                  </a:ext>
                </a:extLst>
              </a:tr>
              <a:tr h="259493">
                <a:tc>
                  <a:txBody>
                    <a:bodyPr/>
                    <a:lstStyle/>
                    <a:p>
                      <a:pPr marL="46355" marR="5588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AWOS−3</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093540"/>
                  </a:ext>
                </a:extLst>
              </a:tr>
              <a:tr h="259493">
                <a:tc>
                  <a:txBody>
                    <a:bodyPr/>
                    <a:lstStyle/>
                    <a:p>
                      <a:pPr marL="46355" marR="5715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AWOS−3P</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333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2218348852"/>
                  </a:ext>
                </a:extLst>
              </a:tr>
              <a:tr h="259493">
                <a:tc>
                  <a:txBody>
                    <a:bodyPr/>
                    <a:lstStyle/>
                    <a:p>
                      <a:pPr marL="46355" marR="5715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AWOS−3T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328019"/>
                  </a:ext>
                </a:extLst>
              </a:tr>
              <a:tr h="259493">
                <a:tc>
                  <a:txBody>
                    <a:bodyPr/>
                    <a:lstStyle/>
                    <a:p>
                      <a:pPr marL="46355" marR="5778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AWOS−3P/T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333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4057959798"/>
                  </a:ext>
                </a:extLst>
              </a:tr>
              <a:tr h="259493">
                <a:tc>
                  <a:txBody>
                    <a:bodyPr/>
                    <a:lstStyle/>
                    <a:p>
                      <a:pPr marL="46355" marR="5588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AWOS−4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333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333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042364"/>
                  </a:ext>
                </a:extLst>
              </a:tr>
              <a:tr h="259493">
                <a:tc>
                  <a:txBody>
                    <a:bodyPr/>
                    <a:lstStyle/>
                    <a:p>
                      <a:pPr marL="46355" marR="5778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Manual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2700"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13335" algn="ctr" eaLnBrk="0" hangingPunct="0">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0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158750" marR="0" algn="ctr" eaLnBrk="0" hangingPunct="0">
                        <a:lnSpc>
                          <a:spcPct val="100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541019582"/>
                  </a:ext>
                </a:extLst>
              </a:tr>
              <a:tr h="269763">
                <a:tc gridSpan="14">
                  <a:txBody>
                    <a:bodyPr/>
                    <a:lstStyle/>
                    <a:p>
                      <a:pPr marL="36830" marR="0" algn="l" eaLnBrk="0" hangingPunct="0">
                        <a:lnSpc>
                          <a:spcPts val="880"/>
                        </a:lnSpc>
                        <a:spcBef>
                          <a:spcPts val="0"/>
                        </a:spcBef>
                        <a:spcAft>
                          <a:spcPts val="0"/>
                        </a:spcAft>
                      </a:pPr>
                      <a:r>
                        <a:rPr lang="en-US" sz="1200" b="1" i="1" dirty="0">
                          <a:effectLst/>
                          <a:latin typeface="+mn-lt"/>
                          <a:ea typeface="Calibri" panose="020F0502020204030204" pitchFamily="34" charset="0"/>
                          <a:cs typeface="Times New Roman" panose="02020603050405020304" pitchFamily="18" charset="0"/>
                        </a:rPr>
                        <a:t>REFERENCE</a:t>
                      </a:r>
                      <a:r>
                        <a:rPr lang="en-US" sz="1200" dirty="0">
                          <a:effectLst/>
                          <a:latin typeface="+mn-lt"/>
                          <a:ea typeface="Calibri" panose="020F0502020204030204" pitchFamily="34" charset="0"/>
                          <a:cs typeface="Times New Roman" panose="02020603050405020304" pitchFamily="18" charset="0"/>
                        </a:rPr>
                        <a:t>− FAA Order JO 7900.5B, Surface Weather Observing, for element reporting.</a:t>
                      </a:r>
                    </a:p>
                  </a:txBody>
                  <a:tcPr marL="112890" marR="112890" marT="56445" marB="564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58033460"/>
                  </a:ext>
                </a:extLst>
              </a:tr>
            </a:tbl>
          </a:graphicData>
        </a:graphic>
      </p:graphicFrame>
    </p:spTree>
    <p:extLst>
      <p:ext uri="{BB962C8B-B14F-4D97-AF65-F5344CB8AC3E}">
        <p14:creationId xmlns:p14="http://schemas.microsoft.com/office/powerpoint/2010/main" val="3141450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751A5-E513-6C15-96A5-D37555C22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B312F-4AF3-2388-521A-D1E00EF7B5EB}"/>
              </a:ext>
            </a:extLst>
          </p:cNvPr>
          <p:cNvSpPr>
            <a:spLocks noGrp="1"/>
          </p:cNvSpPr>
          <p:nvPr>
            <p:ph type="title"/>
          </p:nvPr>
        </p:nvSpPr>
        <p:spPr/>
        <p:txBody>
          <a:bodyPr/>
          <a:lstStyle/>
          <a:p>
            <a:r>
              <a:rPr lang="en-US" dirty="0">
                <a:solidFill>
                  <a:schemeClr val="tx1"/>
                </a:solidFill>
              </a:rPr>
              <a:t>Precipitation Accumulation - Rain</a:t>
            </a:r>
          </a:p>
        </p:txBody>
      </p:sp>
      <p:sp>
        <p:nvSpPr>
          <p:cNvPr id="3" name="Content Placeholder 2">
            <a:extLst>
              <a:ext uri="{FF2B5EF4-FFF2-40B4-BE49-F238E27FC236}">
                <a16:creationId xmlns:a16="http://schemas.microsoft.com/office/drawing/2014/main" id="{C680C57E-F4FF-424F-E655-D7D01241EA9A}"/>
              </a:ext>
            </a:extLst>
          </p:cNvPr>
          <p:cNvSpPr>
            <a:spLocks noGrp="1"/>
          </p:cNvSpPr>
          <p:nvPr>
            <p:ph idx="1"/>
          </p:nvPr>
        </p:nvSpPr>
        <p:spPr>
          <a:xfrm>
            <a:off x="609600" y="1600200"/>
            <a:ext cx="10972800" cy="4525566"/>
          </a:xfrm>
        </p:spPr>
        <p:txBody>
          <a:bodyPr/>
          <a:lstStyle/>
          <a:p>
            <a:pPr marL="284163" indent="-284163">
              <a:spcBef>
                <a:spcPts val="0"/>
              </a:spcBef>
              <a:buClrTx/>
            </a:pPr>
            <a:r>
              <a:rPr lang="en-US" sz="2000" dirty="0">
                <a:solidFill>
                  <a:schemeClr val="tx1"/>
                </a:solidFill>
                <a:latin typeface="+mn-lt"/>
              </a:rPr>
              <a:t>The precipitation accumulation algorithm obtains precipitation accumulation data from the Heated Tipping Bucket (HTB) precipitation gauge once each minute</a:t>
            </a:r>
          </a:p>
          <a:p>
            <a:pPr marL="284163" indent="-284163">
              <a:spcBef>
                <a:spcPts val="0"/>
              </a:spcBef>
              <a:buClrTx/>
            </a:pPr>
            <a:r>
              <a:rPr lang="en-US" sz="2000" dirty="0">
                <a:solidFill>
                  <a:schemeClr val="tx1"/>
                </a:solidFill>
                <a:latin typeface="+mn-lt"/>
              </a:rPr>
              <a:t>Valid for discrete 60-second periods ending at M+00</a:t>
            </a:r>
          </a:p>
          <a:p>
            <a:pPr marL="284163" indent="-284163">
              <a:spcBef>
                <a:spcPts val="0"/>
              </a:spcBef>
              <a:buClrTx/>
            </a:pPr>
            <a:r>
              <a:rPr lang="en-US" sz="2000" dirty="0">
                <a:solidFill>
                  <a:schemeClr val="tx1"/>
                </a:solidFill>
                <a:latin typeface="+mn-lt"/>
              </a:rPr>
              <a:t>Algorithm corrects the tipping bucket measurement, particularly during periods of high rainfall rates, using the following equation:</a:t>
            </a:r>
          </a:p>
          <a:p>
            <a:pPr marL="0" indent="0">
              <a:spcBef>
                <a:spcPts val="0"/>
              </a:spcBef>
              <a:buClrTx/>
              <a:buNone/>
            </a:pPr>
            <a:endParaRPr lang="en-US" sz="1100" dirty="0">
              <a:solidFill>
                <a:schemeClr val="tx1"/>
              </a:solidFill>
              <a:latin typeface="+mn-lt"/>
            </a:endParaRPr>
          </a:p>
          <a:p>
            <a:pPr marL="0" indent="0">
              <a:spcBef>
                <a:spcPts val="0"/>
              </a:spcBef>
              <a:buClrTx/>
              <a:buNone/>
            </a:pPr>
            <a:r>
              <a:rPr lang="en-US" sz="2000" dirty="0">
                <a:solidFill>
                  <a:schemeClr val="tx1"/>
                </a:solidFill>
                <a:latin typeface="+mn-lt"/>
              </a:rPr>
              <a:t>     C = A (1 + .60A)</a:t>
            </a:r>
          </a:p>
          <a:p>
            <a:pPr marL="284163" indent="-284163">
              <a:spcBef>
                <a:spcPts val="0"/>
              </a:spcBef>
              <a:buClrTx/>
            </a:pPr>
            <a:endParaRPr lang="en-US" sz="1100" dirty="0">
              <a:solidFill>
                <a:schemeClr val="tx1"/>
              </a:solidFill>
              <a:latin typeface="+mn-lt"/>
            </a:endParaRPr>
          </a:p>
          <a:p>
            <a:pPr marL="0" indent="0">
              <a:spcBef>
                <a:spcPts val="0"/>
              </a:spcBef>
              <a:buClrTx/>
              <a:buNone/>
            </a:pPr>
            <a:r>
              <a:rPr lang="en-US" sz="2000" dirty="0">
                <a:solidFill>
                  <a:schemeClr val="tx1"/>
                </a:solidFill>
                <a:latin typeface="+mn-lt"/>
              </a:rPr>
              <a:t>     Where C = the calculated rainfall amount and A = the measured amount from the tipping bucket</a:t>
            </a:r>
          </a:p>
          <a:p>
            <a:pPr marL="0" indent="0">
              <a:spcBef>
                <a:spcPts val="0"/>
              </a:spcBef>
              <a:buClrTx/>
              <a:buNone/>
            </a:pPr>
            <a:endParaRPr lang="en-US" sz="1100" dirty="0">
              <a:solidFill>
                <a:schemeClr val="tx1"/>
              </a:solidFill>
              <a:latin typeface="+mn-lt"/>
            </a:endParaRPr>
          </a:p>
          <a:p>
            <a:pPr marL="284163" indent="-284163">
              <a:spcBef>
                <a:spcPts val="0"/>
              </a:spcBef>
              <a:buClrTx/>
            </a:pPr>
            <a:r>
              <a:rPr lang="en-US" sz="2000" dirty="0">
                <a:solidFill>
                  <a:schemeClr val="tx1"/>
                </a:solidFill>
                <a:latin typeface="+mn-lt"/>
              </a:rPr>
              <a:t>The HTB has a precipitation accumulation range of 0  to 10.00 inches per hour, a resolution of 0.01 inch (i.e., one tip) and an accuracy of ± 0.02 inch or 4% of the hourly total (whichever is greater)</a:t>
            </a:r>
          </a:p>
          <a:p>
            <a:pPr marL="284163" indent="-284163">
              <a:spcBef>
                <a:spcPts val="0"/>
              </a:spcBef>
              <a:buClrTx/>
            </a:pPr>
            <a:r>
              <a:rPr lang="en-US" sz="2000" dirty="0">
                <a:solidFill>
                  <a:schemeClr val="tx1"/>
                </a:solidFill>
                <a:latin typeface="+mn-lt"/>
              </a:rPr>
              <a:t>Limitation: During extremely heavy rainfall events the HTB may still under-report the total rainfall accumulation</a:t>
            </a:r>
          </a:p>
        </p:txBody>
      </p:sp>
      <p:sp>
        <p:nvSpPr>
          <p:cNvPr id="4" name="Slide Number Placeholder 3">
            <a:extLst>
              <a:ext uri="{FF2B5EF4-FFF2-40B4-BE49-F238E27FC236}">
                <a16:creationId xmlns:a16="http://schemas.microsoft.com/office/drawing/2014/main" id="{193C4EFE-E296-9B4B-F28B-5F34CF33B40F}"/>
              </a:ext>
            </a:extLst>
          </p:cNvPr>
          <p:cNvSpPr>
            <a:spLocks noGrp="1"/>
          </p:cNvSpPr>
          <p:nvPr>
            <p:ph type="sldNum" sz="quarter" idx="10"/>
          </p:nvPr>
        </p:nvSpPr>
        <p:spPr/>
        <p:txBody>
          <a:bodyPr/>
          <a:lstStyle/>
          <a:p>
            <a:pPr>
              <a:defRPr/>
            </a:pPr>
            <a:fld id="{9B75A673-7735-4CC9-B590-A7357C237BAA}" type="slidenum">
              <a:rPr lang="en-US" smtClean="0"/>
              <a:pPr>
                <a:defRPr/>
              </a:pPr>
              <a:t>28</a:t>
            </a:fld>
            <a:endParaRPr lang="en-US" dirty="0"/>
          </a:p>
        </p:txBody>
      </p:sp>
    </p:spTree>
    <p:extLst>
      <p:ext uri="{BB962C8B-B14F-4D97-AF65-F5344CB8AC3E}">
        <p14:creationId xmlns:p14="http://schemas.microsoft.com/office/powerpoint/2010/main" val="4204681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1D806-5BD1-902D-DA18-14E375C0C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1FE7E-23B9-7D1B-D042-21CF387A2ABD}"/>
              </a:ext>
            </a:extLst>
          </p:cNvPr>
          <p:cNvSpPr>
            <a:spLocks noGrp="1"/>
          </p:cNvSpPr>
          <p:nvPr>
            <p:ph type="title"/>
          </p:nvPr>
        </p:nvSpPr>
        <p:spPr/>
        <p:txBody>
          <a:bodyPr/>
          <a:lstStyle/>
          <a:p>
            <a:r>
              <a:rPr lang="en-US" dirty="0">
                <a:solidFill>
                  <a:schemeClr val="tx1"/>
                </a:solidFill>
              </a:rPr>
              <a:t>Precipitation Accumulation - Snow</a:t>
            </a:r>
          </a:p>
        </p:txBody>
      </p:sp>
      <p:sp>
        <p:nvSpPr>
          <p:cNvPr id="3" name="Content Placeholder 2">
            <a:extLst>
              <a:ext uri="{FF2B5EF4-FFF2-40B4-BE49-F238E27FC236}">
                <a16:creationId xmlns:a16="http://schemas.microsoft.com/office/drawing/2014/main" id="{EBE4D3BB-495D-C5BB-0AB0-4AAF54F445E3}"/>
              </a:ext>
            </a:extLst>
          </p:cNvPr>
          <p:cNvSpPr>
            <a:spLocks noGrp="1"/>
          </p:cNvSpPr>
          <p:nvPr>
            <p:ph idx="1"/>
          </p:nvPr>
        </p:nvSpPr>
        <p:spPr>
          <a:xfrm>
            <a:off x="609601" y="1600200"/>
            <a:ext cx="7010399" cy="4525566"/>
          </a:xfrm>
        </p:spPr>
        <p:txBody>
          <a:bodyPr/>
          <a:lstStyle/>
          <a:p>
            <a:pPr marL="284163" indent="-284163">
              <a:spcBef>
                <a:spcPts val="0"/>
              </a:spcBef>
              <a:buClrTx/>
            </a:pPr>
            <a:r>
              <a:rPr lang="en-US" sz="2000" dirty="0">
                <a:solidFill>
                  <a:schemeClr val="tx1"/>
                </a:solidFill>
                <a:latin typeface="+mn-lt"/>
              </a:rPr>
              <a:t>The algorithm process is the same for snow as it is for rain to measure precipitation equivalent with the following additions: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The HTB has 2 heating elements -- one heating element is wrapped around the underside of the collector funnel, and the other around the drain tube</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Each heater is separately thermostatically controlled to maintain a temperature of 40°F</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Power is turned on when the temperature falls below 40°F and is turned off when the temperature falls below -20°F</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Power is not turned on again until the temperature rises above -12°F</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Power is turned off when the temperature is at or above 40°F</a:t>
            </a:r>
          </a:p>
          <a:p>
            <a:pPr marL="290513" indent="-290513">
              <a:spcBef>
                <a:spcPts val="0"/>
              </a:spcBef>
              <a:buClrTx/>
              <a:buSzPct val="100000"/>
            </a:pPr>
            <a:r>
              <a:rPr lang="en-US" sz="2000" dirty="0">
                <a:solidFill>
                  <a:schemeClr val="tx1"/>
                </a:solidFill>
                <a:latin typeface="+mn-lt"/>
              </a:rPr>
              <a:t>Limitation: </a:t>
            </a:r>
            <a:r>
              <a:rPr lang="en-US" sz="1800" dirty="0">
                <a:solidFill>
                  <a:schemeClr val="tx1"/>
                </a:solidFill>
                <a:latin typeface="+mn-lt"/>
              </a:rPr>
              <a:t>The application of heat to melt snow and prevent gauge icing also induces evaporation or sublimation, especially during light freezing rain or snow events at temperatures near 32°F</a:t>
            </a:r>
          </a:p>
          <a:p>
            <a:pPr marL="568325" lvl="1">
              <a:spcBef>
                <a:spcPts val="0"/>
              </a:spcBef>
              <a:buClrTx/>
              <a:buSzPct val="100000"/>
              <a:buFont typeface="Courier New" panose="02070309020205020404" pitchFamily="49" charset="0"/>
              <a:buChar char="o"/>
            </a:pP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534D3133-C19A-CF8D-5977-0DD62EFE7306}"/>
              </a:ext>
            </a:extLst>
          </p:cNvPr>
          <p:cNvSpPr>
            <a:spLocks noGrp="1"/>
          </p:cNvSpPr>
          <p:nvPr>
            <p:ph type="sldNum" sz="quarter" idx="10"/>
          </p:nvPr>
        </p:nvSpPr>
        <p:spPr/>
        <p:txBody>
          <a:bodyPr/>
          <a:lstStyle/>
          <a:p>
            <a:pPr>
              <a:defRPr/>
            </a:pPr>
            <a:fld id="{9B75A673-7735-4CC9-B590-A7357C237BAA}" type="slidenum">
              <a:rPr lang="en-US" smtClean="0"/>
              <a:pPr>
                <a:defRPr/>
              </a:pPr>
              <a:t>29</a:t>
            </a:fld>
            <a:endParaRPr lang="en-US" dirty="0"/>
          </a:p>
        </p:txBody>
      </p:sp>
      <p:pic>
        <p:nvPicPr>
          <p:cNvPr id="5" name="Picture 4">
            <a:extLst>
              <a:ext uri="{FF2B5EF4-FFF2-40B4-BE49-F238E27FC236}">
                <a16:creationId xmlns:a16="http://schemas.microsoft.com/office/drawing/2014/main" id="{E24AF41F-AA15-7F85-40AA-22F2D1EFDAB9}"/>
              </a:ext>
            </a:extLst>
          </p:cNvPr>
          <p:cNvPicPr>
            <a:picLocks noChangeAspect="1"/>
          </p:cNvPicPr>
          <p:nvPr/>
        </p:nvPicPr>
        <p:blipFill>
          <a:blip r:embed="rId2"/>
          <a:stretch>
            <a:fillRect/>
          </a:stretch>
        </p:blipFill>
        <p:spPr>
          <a:xfrm>
            <a:off x="7699023" y="1951515"/>
            <a:ext cx="4395424" cy="3291046"/>
          </a:xfrm>
          <a:prstGeom prst="rect">
            <a:avLst/>
          </a:prstGeom>
        </p:spPr>
      </p:pic>
    </p:spTree>
    <p:extLst>
      <p:ext uri="{BB962C8B-B14F-4D97-AF65-F5344CB8AC3E}">
        <p14:creationId xmlns:p14="http://schemas.microsoft.com/office/powerpoint/2010/main" val="197075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1D30-134B-4F92-99F7-2C74F16073EE}"/>
              </a:ext>
            </a:extLst>
          </p:cNvPr>
          <p:cNvSpPr>
            <a:spLocks noGrp="1"/>
          </p:cNvSpPr>
          <p:nvPr>
            <p:ph type="title"/>
          </p:nvPr>
        </p:nvSpPr>
        <p:spPr/>
        <p:txBody>
          <a:bodyPr/>
          <a:lstStyle/>
          <a:p>
            <a:r>
              <a:rPr lang="en-US" sz="3200" dirty="0">
                <a:solidFill>
                  <a:schemeClr val="tx1"/>
                </a:solidFill>
              </a:rPr>
              <a:t>Weather Observing Systems</a:t>
            </a:r>
          </a:p>
        </p:txBody>
      </p:sp>
      <p:sp>
        <p:nvSpPr>
          <p:cNvPr id="3" name="Content Placeholder 2">
            <a:extLst>
              <a:ext uri="{FF2B5EF4-FFF2-40B4-BE49-F238E27FC236}">
                <a16:creationId xmlns:a16="http://schemas.microsoft.com/office/drawing/2014/main" id="{6A68C2D2-6011-408D-A745-354CAED1108D}"/>
              </a:ext>
            </a:extLst>
          </p:cNvPr>
          <p:cNvSpPr>
            <a:spLocks noGrp="1"/>
          </p:cNvSpPr>
          <p:nvPr>
            <p:ph idx="1"/>
          </p:nvPr>
        </p:nvSpPr>
        <p:spPr>
          <a:xfrm>
            <a:off x="609600" y="1600200"/>
            <a:ext cx="10840720" cy="977394"/>
          </a:xfrm>
        </p:spPr>
        <p:txBody>
          <a:bodyPr/>
          <a:lstStyle/>
          <a:p>
            <a:pPr marL="284163" indent="-284163">
              <a:buClrTx/>
            </a:pPr>
            <a:r>
              <a:rPr lang="en-US" dirty="0">
                <a:solidFill>
                  <a:schemeClr val="tx1"/>
                </a:solidFill>
                <a:latin typeface="+mn-lt"/>
              </a:rPr>
              <a:t>Two primary types of fixed surface weather observing systems in use in the United States</a:t>
            </a:r>
          </a:p>
          <a:p>
            <a:endParaRPr lang="en-US" dirty="0">
              <a:solidFill>
                <a:schemeClr val="tx1"/>
              </a:solidFill>
            </a:endParaRPr>
          </a:p>
          <a:p>
            <a:pPr marL="0"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3B142CB8-DA26-4305-A179-94BE200B719B}"/>
              </a:ext>
            </a:extLst>
          </p:cNvPr>
          <p:cNvSpPr>
            <a:spLocks noGrp="1"/>
          </p:cNvSpPr>
          <p:nvPr>
            <p:ph type="sldNum" sz="quarter" idx="10"/>
          </p:nvPr>
        </p:nvSpPr>
        <p:spPr/>
        <p:txBody>
          <a:bodyPr/>
          <a:lstStyle/>
          <a:p>
            <a:pPr>
              <a:defRPr/>
            </a:pPr>
            <a:fld id="{9B75A673-7735-4CC9-B590-A7357C237BAA}" type="slidenum">
              <a:rPr lang="en-US" smtClean="0"/>
              <a:pPr>
                <a:defRPr/>
              </a:pPr>
              <a:t>3</a:t>
            </a:fld>
            <a:endParaRPr lang="en-US" dirty="0"/>
          </a:p>
        </p:txBody>
      </p:sp>
      <p:pic>
        <p:nvPicPr>
          <p:cNvPr id="5" name="Picture 4">
            <a:extLst>
              <a:ext uri="{FF2B5EF4-FFF2-40B4-BE49-F238E27FC236}">
                <a16:creationId xmlns:a16="http://schemas.microsoft.com/office/drawing/2014/main" id="{5AC1868C-54C8-ABA6-D02D-CD6571509A02}"/>
              </a:ext>
            </a:extLst>
          </p:cNvPr>
          <p:cNvPicPr>
            <a:picLocks noChangeAspect="1"/>
          </p:cNvPicPr>
          <p:nvPr/>
        </p:nvPicPr>
        <p:blipFill>
          <a:blip r:embed="rId2"/>
          <a:stretch>
            <a:fillRect/>
          </a:stretch>
        </p:blipFill>
        <p:spPr>
          <a:xfrm>
            <a:off x="6573520" y="2322878"/>
            <a:ext cx="5328854" cy="3996641"/>
          </a:xfrm>
          <a:prstGeom prst="rect">
            <a:avLst/>
          </a:prstGeom>
        </p:spPr>
      </p:pic>
      <p:sp>
        <p:nvSpPr>
          <p:cNvPr id="7" name="TextBox 6">
            <a:extLst>
              <a:ext uri="{FF2B5EF4-FFF2-40B4-BE49-F238E27FC236}">
                <a16:creationId xmlns:a16="http://schemas.microsoft.com/office/drawing/2014/main" id="{7A08E33A-7052-1A09-6E94-424EFC2E6C15}"/>
              </a:ext>
            </a:extLst>
          </p:cNvPr>
          <p:cNvSpPr txBox="1"/>
          <p:nvPr/>
        </p:nvSpPr>
        <p:spPr>
          <a:xfrm>
            <a:off x="609600" y="2656116"/>
            <a:ext cx="5770880" cy="1569660"/>
          </a:xfrm>
          <a:prstGeom prst="rect">
            <a:avLst/>
          </a:prstGeom>
          <a:noFill/>
        </p:spPr>
        <p:txBody>
          <a:bodyPr wrap="square">
            <a:spAutoFit/>
          </a:bodyPr>
          <a:lstStyle/>
          <a:p>
            <a:pPr marL="627063" lvl="1" indent="-342900">
              <a:buSzPct val="100000"/>
              <a:buFont typeface="Courier New" panose="02070309020205020404" pitchFamily="49" charset="0"/>
              <a:buChar char="o"/>
            </a:pPr>
            <a:r>
              <a:rPr lang="en-US" sz="2400" dirty="0">
                <a:latin typeface="+mn-lt"/>
              </a:rPr>
              <a:t>Automated Surface Observing System (ASOS)</a:t>
            </a:r>
          </a:p>
          <a:p>
            <a:pPr marL="627063" lvl="1" indent="-342900">
              <a:buSzPct val="100000"/>
              <a:buFont typeface="Courier New" panose="02070309020205020404" pitchFamily="49" charset="0"/>
              <a:buChar char="o"/>
            </a:pPr>
            <a:r>
              <a:rPr lang="en-US" sz="2400" dirty="0">
                <a:latin typeface="+mn-lt"/>
              </a:rPr>
              <a:t>Automated Weather Observing System (AWOS)</a:t>
            </a:r>
          </a:p>
        </p:txBody>
      </p:sp>
    </p:spTree>
    <p:extLst>
      <p:ext uri="{BB962C8B-B14F-4D97-AF65-F5344CB8AC3E}">
        <p14:creationId xmlns:p14="http://schemas.microsoft.com/office/powerpoint/2010/main" val="1953737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98738" y="458420"/>
            <a:ext cx="6918325" cy="984885"/>
          </a:xfrm>
          <a:prstGeom prst="rect">
            <a:avLst/>
          </a:prstGeom>
        </p:spPr>
        <p:txBody>
          <a:bodyPr vert="horz" wrap="square" lIns="0" tIns="0" rIns="0" bIns="0" numCol="1" rtlCol="0" anchor="ctr" anchorCtr="0" compatLnSpc="1">
            <a:prstTxWarp prst="textNoShape">
              <a:avLst/>
            </a:prstTxWarp>
            <a:spAutoFit/>
          </a:bodyPr>
          <a:lstStyle/>
          <a:p>
            <a:pPr marL="12700"/>
            <a:r>
              <a:rPr lang="en-US" sz="3200" spc="-10" dirty="0">
                <a:solidFill>
                  <a:schemeClr val="tx1"/>
                </a:solidFill>
              </a:rPr>
              <a:t>ASOS/AWOS Systems</a:t>
            </a:r>
            <a:br>
              <a:rPr lang="en-US" sz="3200" spc="-10" dirty="0">
                <a:solidFill>
                  <a:schemeClr val="tx1"/>
                </a:solidFill>
              </a:rPr>
            </a:br>
            <a:endParaRPr sz="3200" dirty="0">
              <a:solidFill>
                <a:schemeClr val="tx1"/>
              </a:solidFill>
            </a:endParaRPr>
          </a:p>
        </p:txBody>
      </p:sp>
      <p:graphicFrame>
        <p:nvGraphicFramePr>
          <p:cNvPr id="3" name="Table 2">
            <a:extLst>
              <a:ext uri="{FF2B5EF4-FFF2-40B4-BE49-F238E27FC236}">
                <a16:creationId xmlns:a16="http://schemas.microsoft.com/office/drawing/2014/main" id="{1A71214E-D110-513A-7ECE-B4430E4C43C3}"/>
              </a:ext>
            </a:extLst>
          </p:cNvPr>
          <p:cNvGraphicFramePr>
            <a:graphicFrameLocks noGrp="1"/>
          </p:cNvGraphicFramePr>
          <p:nvPr>
            <p:extLst>
              <p:ext uri="{D42A27DB-BD31-4B8C-83A1-F6EECF244321}">
                <p14:modId xmlns:p14="http://schemas.microsoft.com/office/powerpoint/2010/main" val="768782545"/>
              </p:ext>
            </p:extLst>
          </p:nvPr>
        </p:nvGraphicFramePr>
        <p:xfrm>
          <a:off x="1544319" y="1058415"/>
          <a:ext cx="9182246" cy="5088387"/>
        </p:xfrm>
        <a:graphic>
          <a:graphicData uri="http://schemas.openxmlformats.org/drawingml/2006/table">
            <a:tbl>
              <a:tblPr firstRow="1" bandRow="1"/>
              <a:tblGrid>
                <a:gridCol w="1832713">
                  <a:extLst>
                    <a:ext uri="{9D8B030D-6E8A-4147-A177-3AD203B41FA5}">
                      <a16:colId xmlns:a16="http://schemas.microsoft.com/office/drawing/2014/main" val="2043350862"/>
                    </a:ext>
                  </a:extLst>
                </a:gridCol>
                <a:gridCol w="1503064">
                  <a:extLst>
                    <a:ext uri="{9D8B030D-6E8A-4147-A177-3AD203B41FA5}">
                      <a16:colId xmlns:a16="http://schemas.microsoft.com/office/drawing/2014/main" val="3813196258"/>
                    </a:ext>
                  </a:extLst>
                </a:gridCol>
                <a:gridCol w="1816379">
                  <a:extLst>
                    <a:ext uri="{9D8B030D-6E8A-4147-A177-3AD203B41FA5}">
                      <a16:colId xmlns:a16="http://schemas.microsoft.com/office/drawing/2014/main" val="4108655565"/>
                    </a:ext>
                  </a:extLst>
                </a:gridCol>
                <a:gridCol w="2383998">
                  <a:extLst>
                    <a:ext uri="{9D8B030D-6E8A-4147-A177-3AD203B41FA5}">
                      <a16:colId xmlns:a16="http://schemas.microsoft.com/office/drawing/2014/main" val="104874672"/>
                    </a:ext>
                  </a:extLst>
                </a:gridCol>
                <a:gridCol w="1646092">
                  <a:extLst>
                    <a:ext uri="{9D8B030D-6E8A-4147-A177-3AD203B41FA5}">
                      <a16:colId xmlns:a16="http://schemas.microsoft.com/office/drawing/2014/main" val="3302850637"/>
                    </a:ext>
                  </a:extLst>
                </a:gridCol>
              </a:tblGrid>
              <a:tr h="380232">
                <a:tc gridSpan="5">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800"/>
                        </a:spcAft>
                      </a:pPr>
                      <a:r>
                        <a:rPr lang="en-US" sz="1600" dirty="0">
                          <a:effectLst/>
                        </a:rPr>
                        <a:t>ASOS and AWOS Systems in Operation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0968" marR="100968" marT="50484" marB="5048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2146387"/>
                  </a:ext>
                </a:extLst>
              </a:tr>
              <a:tr h="12804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07000"/>
                        </a:lnSpc>
                        <a:spcBef>
                          <a:spcPts val="0"/>
                        </a:spcBef>
                        <a:spcAft>
                          <a:spcPts val="0"/>
                        </a:spcAft>
                      </a:pPr>
                      <a:r>
                        <a:rPr lang="en-US" sz="1600" dirty="0">
                          <a:effectLst/>
                        </a:rPr>
                        <a:t>Systems in Operation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07000"/>
                        </a:lnSpc>
                        <a:spcBef>
                          <a:spcPts val="0"/>
                        </a:spcBef>
                        <a:spcAft>
                          <a:spcPts val="0"/>
                        </a:spcAft>
                      </a:pPr>
                      <a:r>
                        <a:rPr lang="en-US" sz="1600" dirty="0">
                          <a:effectLst/>
                        </a:rPr>
                        <a:t>Systems Augmented by Controllers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07000"/>
                        </a:lnSpc>
                        <a:spcBef>
                          <a:spcPts val="0"/>
                        </a:spcBef>
                        <a:spcAft>
                          <a:spcPts val="0"/>
                        </a:spcAft>
                      </a:pPr>
                      <a:r>
                        <a:rPr lang="en-US" sz="1600" dirty="0">
                          <a:effectLst/>
                        </a:rPr>
                        <a:t>Systems Augmented by Contract Weather Observers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07000"/>
                        </a:lnSpc>
                        <a:spcBef>
                          <a:spcPts val="0"/>
                        </a:spcBef>
                        <a:spcAft>
                          <a:spcPts val="0"/>
                        </a:spcAft>
                      </a:pPr>
                      <a:r>
                        <a:rPr lang="en-US" sz="1600" dirty="0">
                          <a:effectLst/>
                        </a:rPr>
                        <a:t>Standalone Systems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822420456"/>
                  </a:ext>
                </a:extLst>
              </a:tr>
              <a:tr h="69777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effectLst/>
                        </a:rPr>
                        <a:t>ASOS (FAA and NWS)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880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346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133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401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174398861"/>
                  </a:ext>
                </a:extLst>
              </a:tr>
              <a:tr h="4064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a:solidFill>
                            <a:schemeClr val="tx1"/>
                          </a:solidFill>
                          <a:effectLst/>
                        </a:rPr>
                        <a:t> </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dirty="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dirty="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65922747"/>
                  </a:ext>
                </a:extLst>
              </a:tr>
              <a:tr h="4064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a:effectLst/>
                        </a:rPr>
                        <a:t>Fed AWOS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237</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23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2</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214</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54824537"/>
                  </a:ext>
                </a:extLst>
              </a:tr>
              <a:tr h="4064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dirty="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dirty="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458990996"/>
                  </a:ext>
                </a:extLst>
              </a:tr>
              <a:tr h="69777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a:effectLst/>
                        </a:rPr>
                        <a:t>Non-Fed AWOS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1400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a:solidFill>
                            <a:schemeClr val="tx1"/>
                          </a:solidFill>
                          <a:effectLst/>
                        </a:rPr>
                        <a:t>24</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1376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785280399"/>
                  </a:ext>
                </a:extLst>
              </a:tr>
              <a:tr h="4064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pPr>
                      <a:endParaRPr lang="en-US" sz="1600" dirty="0">
                        <a:solidFill>
                          <a:schemeClr val="tx1"/>
                        </a:solidFill>
                        <a:effectLst/>
                        <a:latin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58412738"/>
                  </a:ext>
                </a:extLst>
              </a:tr>
              <a:tr h="4064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effectLst/>
                        </a:rPr>
                        <a:t>Total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2517</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393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135</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1991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684" marR="114684" marT="57342" marB="573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519595584"/>
                  </a:ext>
                </a:extLst>
              </a:tr>
            </a:tbl>
          </a:graphicData>
        </a:graphic>
      </p:graphicFrame>
      <p:sp>
        <p:nvSpPr>
          <p:cNvPr id="6" name="TextBox 5">
            <a:extLst>
              <a:ext uri="{FF2B5EF4-FFF2-40B4-BE49-F238E27FC236}">
                <a16:creationId xmlns:a16="http://schemas.microsoft.com/office/drawing/2014/main" id="{EE13552D-DABB-23E1-3A18-F9D96FA84F45}"/>
              </a:ext>
            </a:extLst>
          </p:cNvPr>
          <p:cNvSpPr txBox="1"/>
          <p:nvPr/>
        </p:nvSpPr>
        <p:spPr>
          <a:xfrm>
            <a:off x="2722880" y="6214914"/>
            <a:ext cx="6096000" cy="369332"/>
          </a:xfrm>
          <a:prstGeom prst="rect">
            <a:avLst/>
          </a:prstGeom>
          <a:noFill/>
        </p:spPr>
        <p:txBody>
          <a:bodyPr wrap="square">
            <a:spAutoFit/>
          </a:bodyPr>
          <a:lstStyle/>
          <a:p>
            <a:r>
              <a:rPr lang="en-US" dirty="0"/>
              <a:t>Note that the Navy and Army have an additional 75 ASOS</a:t>
            </a:r>
          </a:p>
        </p:txBody>
      </p:sp>
    </p:spTree>
    <p:extLst>
      <p:ext uri="{BB962C8B-B14F-4D97-AF65-F5344CB8AC3E}">
        <p14:creationId xmlns:p14="http://schemas.microsoft.com/office/powerpoint/2010/main" val="4070449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303489" y="171338"/>
            <a:ext cx="7585022" cy="984885"/>
          </a:xfrm>
          <a:prstGeom prst="rect">
            <a:avLst/>
          </a:prstGeom>
        </p:spPr>
        <p:txBody>
          <a:bodyPr vert="horz" wrap="square" lIns="0" tIns="0" rIns="0" bIns="0" numCol="1" rtlCol="0" anchor="ctr" anchorCtr="0" compatLnSpc="1">
            <a:prstTxWarp prst="textNoShape">
              <a:avLst/>
            </a:prstTxWarp>
            <a:spAutoFit/>
          </a:bodyPr>
          <a:lstStyle/>
          <a:p>
            <a:pPr marL="12700"/>
            <a:r>
              <a:rPr lang="en-US" sz="3200" spc="-15" dirty="0">
                <a:solidFill>
                  <a:schemeClr val="tx1"/>
                </a:solidFill>
              </a:rPr>
              <a:t>ASOS Accuracy Specifications for Rain, Snow, and Freezing Precipitation</a:t>
            </a:r>
            <a:endParaRPr sz="3200" dirty="0">
              <a:solidFill>
                <a:schemeClr val="tx1"/>
              </a:solidFill>
            </a:endParaRPr>
          </a:p>
        </p:txBody>
      </p:sp>
      <p:graphicFrame>
        <p:nvGraphicFramePr>
          <p:cNvPr id="10" name="Table 9">
            <a:extLst>
              <a:ext uri="{FF2B5EF4-FFF2-40B4-BE49-F238E27FC236}">
                <a16:creationId xmlns:a16="http://schemas.microsoft.com/office/drawing/2014/main" id="{C3300876-404E-4944-A42D-DC62F57CD1EC}"/>
              </a:ext>
            </a:extLst>
          </p:cNvPr>
          <p:cNvGraphicFramePr>
            <a:graphicFrameLocks noGrp="1"/>
          </p:cNvGraphicFramePr>
          <p:nvPr>
            <p:extLst>
              <p:ext uri="{D42A27DB-BD31-4B8C-83A1-F6EECF244321}">
                <p14:modId xmlns:p14="http://schemas.microsoft.com/office/powerpoint/2010/main" val="1240725246"/>
              </p:ext>
            </p:extLst>
          </p:nvPr>
        </p:nvGraphicFramePr>
        <p:xfrm>
          <a:off x="1381760" y="1534160"/>
          <a:ext cx="9499601" cy="4673597"/>
        </p:xfrm>
        <a:graphic>
          <a:graphicData uri="http://schemas.openxmlformats.org/drawingml/2006/table">
            <a:tbl>
              <a:tblPr/>
              <a:tblGrid>
                <a:gridCol w="1321772">
                  <a:extLst>
                    <a:ext uri="{9D8B030D-6E8A-4147-A177-3AD203B41FA5}">
                      <a16:colId xmlns:a16="http://schemas.microsoft.com/office/drawing/2014/main" val="1567834073"/>
                    </a:ext>
                  </a:extLst>
                </a:gridCol>
                <a:gridCol w="2377965">
                  <a:extLst>
                    <a:ext uri="{9D8B030D-6E8A-4147-A177-3AD203B41FA5}">
                      <a16:colId xmlns:a16="http://schemas.microsoft.com/office/drawing/2014/main" val="2687341834"/>
                    </a:ext>
                  </a:extLst>
                </a:gridCol>
                <a:gridCol w="4723243">
                  <a:extLst>
                    <a:ext uri="{9D8B030D-6E8A-4147-A177-3AD203B41FA5}">
                      <a16:colId xmlns:a16="http://schemas.microsoft.com/office/drawing/2014/main" val="82712785"/>
                    </a:ext>
                  </a:extLst>
                </a:gridCol>
                <a:gridCol w="1076621">
                  <a:extLst>
                    <a:ext uri="{9D8B030D-6E8A-4147-A177-3AD203B41FA5}">
                      <a16:colId xmlns:a16="http://schemas.microsoft.com/office/drawing/2014/main" val="2947044046"/>
                    </a:ext>
                  </a:extLst>
                </a:gridCol>
              </a:tblGrid>
              <a:tr h="310423">
                <a:tc>
                  <a:txBody>
                    <a:bodyPr/>
                    <a:lstStyle/>
                    <a:p>
                      <a:pPr marL="203835" marR="0" eaLnBrk="0" hangingPunct="0">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Sensor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537210" marR="548005" algn="ctr" eaLnBrk="0" hangingPunct="0">
                        <a:lnSpc>
                          <a:spcPct val="107000"/>
                        </a:lnSpc>
                        <a:spcBef>
                          <a:spcPts val="0"/>
                        </a:spcBef>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Limits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1184275" marR="1198245" algn="ctr" eaLnBrk="0" hangingPunct="0">
                        <a:lnSpc>
                          <a:spcPct val="107000"/>
                        </a:lnSpc>
                        <a:spcBef>
                          <a:spcPts val="0"/>
                        </a:spcBef>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Accuracy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40640" marR="0" eaLnBrk="0" hangingPunct="0">
                        <a:lnSpc>
                          <a:spcPct val="107000"/>
                        </a:lnSpc>
                        <a:spcBef>
                          <a:spcPts val="0"/>
                        </a:spcBef>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Resolution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923431380"/>
                  </a:ext>
                </a:extLst>
              </a:tr>
              <a:tr h="420675">
                <a:tc>
                  <a:txBody>
                    <a:bodyPr/>
                    <a:lstStyle/>
                    <a:p>
                      <a:pPr marL="16510" marR="57150" eaLnBrk="0" hangingPunct="0">
                        <a:lnSpc>
                          <a:spcPct val="101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Rain Accum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 marR="0" eaLnBrk="0" hangingPunct="0">
                        <a:lnSpc>
                          <a:spcPct val="107000"/>
                        </a:lnSpc>
                        <a:spcBef>
                          <a:spcPts val="135"/>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0 to 10.0"/</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hr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640" marR="0" eaLnBrk="0" hangingPunct="0">
                        <a:lnSpc>
                          <a:spcPct val="107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±0.02" or 4% of hourly total, whichever is greater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0" eaLnBrk="0" hangingPunct="0">
                        <a:lnSpc>
                          <a:spcPct val="107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0.01"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2912401"/>
                  </a:ext>
                </a:extLst>
              </a:tr>
              <a:tr h="605858">
                <a:tc>
                  <a:txBody>
                    <a:bodyPr/>
                    <a:lstStyle/>
                    <a:p>
                      <a:pPr marL="16510" marR="57150" eaLnBrk="0" hangingPunct="0">
                        <a:lnSpc>
                          <a:spcPct val="101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Snow Depth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 marR="0" eaLnBrk="0" hangingPunct="0">
                        <a:lnSpc>
                          <a:spcPct val="107000"/>
                        </a:lnSpc>
                        <a:spcBef>
                          <a:spcPts val="135"/>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0 to 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640" marR="0" eaLnBrk="0" hangingPunct="0">
                        <a:lnSpc>
                          <a:spcPct val="107000"/>
                        </a:lnSpc>
                        <a:spcBef>
                          <a:spcPts val="135"/>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0 - 5": ±½"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 marR="0" eaLnBrk="0" hangingPunct="0">
                        <a:lnSpc>
                          <a:spcPct val="107000"/>
                        </a:lnSpc>
                        <a:spcBef>
                          <a:spcPts val="135"/>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&gt;5 - 99":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0" eaLnBrk="0" hangingPunct="0">
                        <a:lnSpc>
                          <a:spcPct val="107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½"</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73025" marR="0" eaLnBrk="0" hangingPunct="0">
                        <a:lnSpc>
                          <a:spcPct val="107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089648"/>
                  </a:ext>
                </a:extLst>
              </a:tr>
              <a:tr h="605858">
                <a:tc>
                  <a:txBody>
                    <a:bodyPr/>
                    <a:lstStyle/>
                    <a:p>
                      <a:pPr marL="16510" marR="57150" eaLnBrk="0" hangingPunct="0">
                        <a:lnSpc>
                          <a:spcPct val="101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Frozen Precip Water Equiv</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 marR="0" eaLnBrk="0" hangingPunct="0">
                        <a:lnSpc>
                          <a:spcPct val="107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0 to 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640" marR="0" eaLnBrk="0" hangingPunct="0">
                        <a:lnSpc>
                          <a:spcPct val="107000"/>
                        </a:lnSpc>
                        <a:spcBef>
                          <a:spcPts val="135"/>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±0.04" or 1% of the total accumulation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0" eaLnBrk="0" hangingPunct="0">
                        <a:lnSpc>
                          <a:spcPct val="107000"/>
                        </a:lnSpc>
                        <a:spcBef>
                          <a:spcPts val="1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0.01"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059426"/>
                  </a:ext>
                </a:extLst>
              </a:tr>
              <a:tr h="565184">
                <a:tc>
                  <a:txBody>
                    <a:bodyPr/>
                    <a:lstStyle/>
                    <a:p>
                      <a:pPr marL="16510" marR="0" eaLnBrk="0" hangingPunct="0">
                        <a:lnSpc>
                          <a:spcPct val="101000"/>
                        </a:lnSpc>
                        <a:spcBef>
                          <a:spcPts val="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Freezing Rain Occurrence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5940" marR="548005" algn="ctr" eaLnBrk="0" hangingPunct="0">
                        <a:lnSpc>
                          <a:spcPct val="107000"/>
                        </a:lnSpc>
                        <a:spcBef>
                          <a:spcPts val="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640" marR="24765" eaLnBrk="0" hangingPunct="0">
                        <a:lnSpc>
                          <a:spcPct val="101000"/>
                        </a:lnSpc>
                        <a:spcBef>
                          <a:spcPts val="35"/>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Detection is reported whenever freezing rain accumulates to 0.01".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8130" marR="254000" algn="ctr" eaLnBrk="0" hangingPunct="0">
                        <a:lnSpc>
                          <a:spcPct val="107000"/>
                        </a:lnSpc>
                        <a:spcBef>
                          <a:spcPts val="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1746837"/>
                  </a:ext>
                </a:extLst>
              </a:tr>
              <a:tr h="274029">
                <a:tc>
                  <a:txBody>
                    <a:bodyPr/>
                    <a:lstStyle/>
                    <a:p>
                      <a:pPr marL="16510" marR="0" eaLnBrk="0" hangingPunct="0">
                        <a:lnSpc>
                          <a:spcPct val="107000"/>
                        </a:lnSpc>
                        <a:spcBef>
                          <a:spcPts val="35"/>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Present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 marR="0" eaLnBrk="0" hangingPunct="0">
                        <a:lnSpc>
                          <a:spcPct val="107000"/>
                        </a:lnSpc>
                        <a:spcBef>
                          <a:spcPts val="600"/>
                        </a:spcBef>
                        <a:spcAft>
                          <a:spcPts val="6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Occurrence 99% of time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40640" marR="0" eaLnBrk="0" hangingPunct="0">
                        <a:lnSpc>
                          <a:spcPct val="107000"/>
                        </a:lnSpc>
                        <a:spcBef>
                          <a:spcPts val="35"/>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0.01"/</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hr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or 10%, whichever is greater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6">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29274523"/>
                  </a:ext>
                </a:extLst>
              </a:tr>
              <a:tr h="378314">
                <a:tc>
                  <a:txBody>
                    <a:bodyPr/>
                    <a:lstStyle/>
                    <a:p>
                      <a:pPr marL="16510" marR="0" eaLnBrk="0" hangingPunct="0">
                        <a:lnSpc>
                          <a:spcPts val="114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Weather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07000"/>
                        </a:lnSpc>
                        <a:spcBef>
                          <a:spcPts val="600"/>
                        </a:spcBef>
                        <a:spcAft>
                          <a:spcPts val="6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Identification: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extLst>
                  <a:ext uri="{0D108BD9-81ED-4DB2-BD59-A6C34878D82A}">
                    <a16:rowId xmlns:a16="http://schemas.microsoft.com/office/drawing/2014/main" val="217963040"/>
                  </a:ext>
                </a:extLst>
              </a:tr>
              <a:tr h="378314">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22860" marR="0" eaLnBrk="0" hangingPunct="0">
                        <a:lnSpc>
                          <a:spcPts val="1140"/>
                        </a:lnSpc>
                        <a:spcBef>
                          <a:spcPts val="600"/>
                        </a:spcBef>
                        <a:spcAft>
                          <a:spcPts val="6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Rain 90% of time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extLst>
                  <a:ext uri="{0D108BD9-81ED-4DB2-BD59-A6C34878D82A}">
                    <a16:rowId xmlns:a16="http://schemas.microsoft.com/office/drawing/2014/main" val="1775929829"/>
                  </a:ext>
                </a:extLst>
              </a:tr>
              <a:tr h="378314">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22860" marR="0" eaLnBrk="0" hangingPunct="0">
                        <a:lnSpc>
                          <a:spcPts val="1140"/>
                        </a:lnSpc>
                        <a:spcBef>
                          <a:spcPts val="600"/>
                        </a:spcBef>
                        <a:spcAft>
                          <a:spcPts val="6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Snow 97% of time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extLst>
                  <a:ext uri="{0D108BD9-81ED-4DB2-BD59-A6C34878D82A}">
                    <a16:rowId xmlns:a16="http://schemas.microsoft.com/office/drawing/2014/main" val="3443891065"/>
                  </a:ext>
                </a:extLst>
              </a:tr>
              <a:tr h="378314">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22860" marR="0" eaLnBrk="0" hangingPunct="0">
                        <a:lnSpc>
                          <a:spcPts val="1140"/>
                        </a:lnSpc>
                        <a:spcBef>
                          <a:spcPts val="600"/>
                        </a:spcBef>
                        <a:spcAft>
                          <a:spcPts val="60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Precip</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99% of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extLst>
                  <a:ext uri="{0D108BD9-81ED-4DB2-BD59-A6C34878D82A}">
                    <a16:rowId xmlns:a16="http://schemas.microsoft.com/office/drawing/2014/main" val="2882767987"/>
                  </a:ext>
                </a:extLst>
              </a:tr>
              <a:tr h="378314">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c>
                  <a:txBody>
                    <a:bodyPr/>
                    <a:lstStyle/>
                    <a:p>
                      <a:pPr marL="22860" marR="0" eaLnBrk="0" hangingPunct="0">
                        <a:lnSpc>
                          <a:spcPts val="114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406710493"/>
                  </a:ext>
                </a:extLst>
              </a:tr>
            </a:tbl>
          </a:graphicData>
        </a:graphic>
      </p:graphicFrame>
    </p:spTree>
    <p:extLst>
      <p:ext uri="{BB962C8B-B14F-4D97-AF65-F5344CB8AC3E}">
        <p14:creationId xmlns:p14="http://schemas.microsoft.com/office/powerpoint/2010/main" val="911756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94F7-EAFA-4A6B-A35C-7E9BFED152E2}"/>
              </a:ext>
            </a:extLst>
          </p:cNvPr>
          <p:cNvSpPr>
            <a:spLocks noGrp="1"/>
          </p:cNvSpPr>
          <p:nvPr>
            <p:ph type="title"/>
          </p:nvPr>
        </p:nvSpPr>
        <p:spPr/>
        <p:txBody>
          <a:bodyPr/>
          <a:lstStyle/>
          <a:p>
            <a:r>
              <a:rPr lang="en-US" dirty="0">
                <a:solidFill>
                  <a:schemeClr val="tx1"/>
                </a:solidFill>
              </a:rPr>
              <a:t>Present Weather Sensor</a:t>
            </a:r>
          </a:p>
        </p:txBody>
      </p:sp>
      <p:sp>
        <p:nvSpPr>
          <p:cNvPr id="3" name="Content Placeholder 2">
            <a:extLst>
              <a:ext uri="{FF2B5EF4-FFF2-40B4-BE49-F238E27FC236}">
                <a16:creationId xmlns:a16="http://schemas.microsoft.com/office/drawing/2014/main" id="{91D5097B-6447-46CA-B01E-4969BBD63BE2}"/>
              </a:ext>
            </a:extLst>
          </p:cNvPr>
          <p:cNvSpPr>
            <a:spLocks noGrp="1"/>
          </p:cNvSpPr>
          <p:nvPr>
            <p:ph idx="1"/>
          </p:nvPr>
        </p:nvSpPr>
        <p:spPr>
          <a:xfrm>
            <a:off x="1981200" y="1600200"/>
            <a:ext cx="8229600" cy="4525566"/>
          </a:xfrm>
        </p:spPr>
        <p:txBody>
          <a:bodyPr/>
          <a:lstStyle/>
          <a:p>
            <a:pPr marL="284163" indent="-284163">
              <a:spcBef>
                <a:spcPts val="0"/>
              </a:spcBef>
              <a:buClrTx/>
            </a:pPr>
            <a:r>
              <a:rPr lang="en-US" sz="2400" dirty="0">
                <a:solidFill>
                  <a:schemeClr val="tx1"/>
                </a:solidFill>
                <a:latin typeface="+mn-lt"/>
              </a:rPr>
              <a:t>Potential Upgrades and Improvements</a:t>
            </a:r>
          </a:p>
          <a:p>
            <a:pPr marL="569913" lvl="1">
              <a:spcBef>
                <a:spcPts val="0"/>
              </a:spcBef>
            </a:pPr>
            <a:r>
              <a:rPr lang="en-US" sz="2000" dirty="0">
                <a:solidFill>
                  <a:schemeClr val="tx1"/>
                </a:solidFill>
                <a:latin typeface="+mn-lt"/>
              </a:rPr>
              <a:t>As stated earlier, the current precipitation identification sensor has no ability to detect and report ice pellets, snow grains, snow pellets or hail</a:t>
            </a:r>
          </a:p>
          <a:p>
            <a:pPr marL="569913" lvl="1">
              <a:spcBef>
                <a:spcPts val="0"/>
              </a:spcBef>
            </a:pPr>
            <a:r>
              <a:rPr lang="en-US" sz="2000" dirty="0">
                <a:solidFill>
                  <a:schemeClr val="tx1"/>
                </a:solidFill>
                <a:latin typeface="+mn-lt"/>
              </a:rPr>
              <a:t>Also only able to report one type of precipitation at a time</a:t>
            </a:r>
          </a:p>
          <a:p>
            <a:pPr marL="569913" lvl="1">
              <a:spcBef>
                <a:spcPts val="0"/>
              </a:spcBef>
            </a:pPr>
            <a:r>
              <a:rPr lang="en-US" sz="2000" dirty="0">
                <a:solidFill>
                  <a:schemeClr val="tx1"/>
                </a:solidFill>
                <a:latin typeface="+mn-lt"/>
              </a:rPr>
              <a:t>FAA’s Weather Observation Improvement (WOI) program evaluated a potential replacement called the Present Weather Sensor (PWS)</a:t>
            </a:r>
          </a:p>
          <a:p>
            <a:pPr marL="569913" lvl="1">
              <a:spcBef>
                <a:spcPts val="0"/>
              </a:spcBef>
            </a:pPr>
            <a:r>
              <a:rPr lang="en-US" sz="2000" dirty="0">
                <a:solidFill>
                  <a:schemeClr val="tx1"/>
                </a:solidFill>
                <a:latin typeface="+mn-lt"/>
              </a:rPr>
              <a:t>The PWS can identify and report freezing drizzle and rain as well as identify and distinguish between rain, drizzle, snow, ice pellets, and hail</a:t>
            </a:r>
          </a:p>
          <a:p>
            <a:pPr marL="569913" lvl="1">
              <a:spcBef>
                <a:spcPts val="0"/>
              </a:spcBef>
            </a:pPr>
            <a:r>
              <a:rPr lang="en-US" sz="2000" dirty="0">
                <a:solidFill>
                  <a:schemeClr val="tx1"/>
                </a:solidFill>
                <a:latin typeface="+mn-lt"/>
              </a:rPr>
              <a:t>Benefits of the new PWS include:</a:t>
            </a:r>
          </a:p>
          <a:p>
            <a:pPr marL="854075" lvl="2" indent="-285750">
              <a:spcBef>
                <a:spcPts val="0"/>
              </a:spcBef>
              <a:buFont typeface="Courier New" panose="02070309020205020404" pitchFamily="49" charset="0"/>
              <a:buChar char="o"/>
            </a:pPr>
            <a:r>
              <a:rPr lang="en-US" sz="1800" dirty="0">
                <a:solidFill>
                  <a:schemeClr val="tx1"/>
                </a:solidFill>
                <a:latin typeface="+mn-lt"/>
              </a:rPr>
              <a:t>Provides terminal area freezing precipitation information in supercooled large drop icing conditions</a:t>
            </a:r>
          </a:p>
          <a:p>
            <a:pPr marL="854075" lvl="2" indent="-285750">
              <a:spcBef>
                <a:spcPts val="0"/>
              </a:spcBef>
              <a:buFont typeface="Courier New" panose="02070309020205020404" pitchFamily="49" charset="0"/>
              <a:buChar char="o"/>
            </a:pPr>
            <a:r>
              <a:rPr lang="en-US" sz="1800" dirty="0">
                <a:solidFill>
                  <a:schemeClr val="tx1"/>
                </a:solidFill>
                <a:latin typeface="+mn-lt"/>
              </a:rPr>
              <a:t>Provides capability to identify categories of freezing precipitation to support use of Holdover Time tables</a:t>
            </a:r>
          </a:p>
          <a:p>
            <a:pPr marL="854075" lvl="2" indent="-285750">
              <a:spcBef>
                <a:spcPts val="0"/>
              </a:spcBef>
              <a:buFont typeface="Courier New" panose="02070309020205020404" pitchFamily="49" charset="0"/>
              <a:buChar char="o"/>
            </a:pPr>
            <a:r>
              <a:rPr lang="en-US" sz="1800" dirty="0">
                <a:solidFill>
                  <a:schemeClr val="tx1"/>
                </a:solidFill>
                <a:latin typeface="+mn-lt"/>
              </a:rPr>
              <a:t>Provides potential for incorporation into automated Holdover Time Determination Systems for FZDZ and FZRA</a:t>
            </a:r>
          </a:p>
        </p:txBody>
      </p:sp>
      <p:sp>
        <p:nvSpPr>
          <p:cNvPr id="4" name="Slide Number Placeholder 3">
            <a:extLst>
              <a:ext uri="{FF2B5EF4-FFF2-40B4-BE49-F238E27FC236}">
                <a16:creationId xmlns:a16="http://schemas.microsoft.com/office/drawing/2014/main" id="{C4ABD6B4-8FDE-4853-B90B-55FFCFD61068}"/>
              </a:ext>
            </a:extLst>
          </p:cNvPr>
          <p:cNvSpPr>
            <a:spLocks noGrp="1"/>
          </p:cNvSpPr>
          <p:nvPr>
            <p:ph type="sldNum" sz="quarter" idx="10"/>
          </p:nvPr>
        </p:nvSpPr>
        <p:spPr/>
        <p:txBody>
          <a:bodyPr/>
          <a:lstStyle/>
          <a:p>
            <a:pPr>
              <a:defRPr/>
            </a:pPr>
            <a:fld id="{9B75A673-7735-4CC9-B590-A7357C237BAA}" type="slidenum">
              <a:rPr lang="en-US" smtClean="0"/>
              <a:pPr>
                <a:defRPr/>
              </a:pPr>
              <a:t>32</a:t>
            </a:fld>
            <a:endParaRPr lang="en-US" dirty="0"/>
          </a:p>
        </p:txBody>
      </p:sp>
    </p:spTree>
    <p:extLst>
      <p:ext uri="{BB962C8B-B14F-4D97-AF65-F5344CB8AC3E}">
        <p14:creationId xmlns:p14="http://schemas.microsoft.com/office/powerpoint/2010/main" val="1354742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84F25-8816-0EB3-019E-E43FA1230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24848-021C-8FFA-7143-93430D36DA4F}"/>
              </a:ext>
            </a:extLst>
          </p:cNvPr>
          <p:cNvSpPr>
            <a:spLocks noGrp="1"/>
          </p:cNvSpPr>
          <p:nvPr>
            <p:ph type="title"/>
          </p:nvPr>
        </p:nvSpPr>
        <p:spPr/>
        <p:txBody>
          <a:bodyPr/>
          <a:lstStyle/>
          <a:p>
            <a:r>
              <a:rPr lang="en-US" dirty="0">
                <a:solidFill>
                  <a:schemeClr val="tx1"/>
                </a:solidFill>
              </a:rPr>
              <a:t>Temperature/Dew Point Calculation</a:t>
            </a:r>
          </a:p>
        </p:txBody>
      </p:sp>
      <p:sp>
        <p:nvSpPr>
          <p:cNvPr id="3" name="Content Placeholder 2">
            <a:extLst>
              <a:ext uri="{FF2B5EF4-FFF2-40B4-BE49-F238E27FC236}">
                <a16:creationId xmlns:a16="http://schemas.microsoft.com/office/drawing/2014/main" id="{6518802A-FF50-BB62-DED0-A102FE12406F}"/>
              </a:ext>
            </a:extLst>
          </p:cNvPr>
          <p:cNvSpPr>
            <a:spLocks noGrp="1"/>
          </p:cNvSpPr>
          <p:nvPr>
            <p:ph idx="1"/>
          </p:nvPr>
        </p:nvSpPr>
        <p:spPr>
          <a:xfrm>
            <a:off x="609600" y="1600201"/>
            <a:ext cx="7264400" cy="2382518"/>
          </a:xfrm>
        </p:spPr>
        <p:txBody>
          <a:bodyPr/>
          <a:lstStyle/>
          <a:p>
            <a:pPr marL="284163" indent="-284163">
              <a:spcBef>
                <a:spcPts val="0"/>
              </a:spcBef>
              <a:buClrTx/>
            </a:pPr>
            <a:r>
              <a:rPr lang="en-US" sz="2000" dirty="0">
                <a:solidFill>
                  <a:schemeClr val="tx1"/>
                </a:solidFill>
                <a:latin typeface="+mn-lt"/>
              </a:rPr>
              <a:t>The hygrothermometer continually measures the ambient temperature and dew point, and provides sample values approximately six times per minute</a:t>
            </a:r>
          </a:p>
          <a:p>
            <a:pPr marL="284163" indent="-284163">
              <a:spcBef>
                <a:spcPts val="0"/>
              </a:spcBef>
              <a:buClrTx/>
            </a:pPr>
            <a:r>
              <a:rPr lang="en-US" sz="2000" dirty="0">
                <a:solidFill>
                  <a:schemeClr val="tx1"/>
                </a:solidFill>
                <a:latin typeface="+mn-lt"/>
              </a:rPr>
              <a:t>Samples are averaged to determine a 1-minute average temperature/dew point at M+00</a:t>
            </a:r>
          </a:p>
          <a:p>
            <a:pPr marL="284163" indent="-284163">
              <a:spcBef>
                <a:spcPts val="0"/>
              </a:spcBef>
              <a:buClrTx/>
            </a:pPr>
            <a:r>
              <a:rPr lang="en-US" sz="2000" dirty="0">
                <a:solidFill>
                  <a:schemeClr val="tx1"/>
                </a:solidFill>
                <a:latin typeface="+mn-lt"/>
              </a:rPr>
              <a:t>Once each minute the algorithm calculates the 5-minute average  temperature and dew point from the 1-minute average observations </a:t>
            </a:r>
          </a:p>
          <a:p>
            <a:pPr marL="284163" indent="-284163">
              <a:spcBef>
                <a:spcPts val="0"/>
              </a:spcBef>
              <a:buClrTx/>
            </a:pPr>
            <a:endParaRPr lang="en-US" sz="2000" dirty="0">
              <a:solidFill>
                <a:schemeClr val="tx1"/>
              </a:solidFill>
              <a:latin typeface="+mn-lt"/>
            </a:endParaRPr>
          </a:p>
          <a:p>
            <a:pPr marL="284163" indent="-284163">
              <a:spcBef>
                <a:spcPts val="0"/>
              </a:spcBef>
              <a:buClrTx/>
            </a:pPr>
            <a:endParaRPr lang="en-US" sz="2000" dirty="0">
              <a:solidFill>
                <a:schemeClr val="tx1"/>
              </a:solidFill>
              <a:latin typeface="+mn-lt"/>
            </a:endParaRPr>
          </a:p>
        </p:txBody>
      </p:sp>
      <p:sp>
        <p:nvSpPr>
          <p:cNvPr id="4" name="Slide Number Placeholder 3">
            <a:extLst>
              <a:ext uri="{FF2B5EF4-FFF2-40B4-BE49-F238E27FC236}">
                <a16:creationId xmlns:a16="http://schemas.microsoft.com/office/drawing/2014/main" id="{7C6A0A19-2F3D-74B1-2F60-A6DF04A6D2D5}"/>
              </a:ext>
            </a:extLst>
          </p:cNvPr>
          <p:cNvSpPr>
            <a:spLocks noGrp="1"/>
          </p:cNvSpPr>
          <p:nvPr>
            <p:ph type="sldNum" sz="quarter" idx="10"/>
          </p:nvPr>
        </p:nvSpPr>
        <p:spPr/>
        <p:txBody>
          <a:bodyPr/>
          <a:lstStyle/>
          <a:p>
            <a:pPr>
              <a:defRPr/>
            </a:pPr>
            <a:fld id="{9B75A673-7735-4CC9-B590-A7357C237BAA}" type="slidenum">
              <a:rPr lang="en-US" smtClean="0"/>
              <a:pPr>
                <a:defRPr/>
              </a:pPr>
              <a:t>33</a:t>
            </a:fld>
            <a:endParaRPr lang="en-US" dirty="0"/>
          </a:p>
        </p:txBody>
      </p:sp>
      <p:pic>
        <p:nvPicPr>
          <p:cNvPr id="6" name="Picture 5">
            <a:extLst>
              <a:ext uri="{FF2B5EF4-FFF2-40B4-BE49-F238E27FC236}">
                <a16:creationId xmlns:a16="http://schemas.microsoft.com/office/drawing/2014/main" id="{F21700CB-EAD7-7059-D0D2-90BA19BA6701}"/>
              </a:ext>
            </a:extLst>
          </p:cNvPr>
          <p:cNvPicPr>
            <a:picLocks noChangeAspect="1"/>
          </p:cNvPicPr>
          <p:nvPr/>
        </p:nvPicPr>
        <p:blipFill>
          <a:blip r:embed="rId2"/>
          <a:stretch>
            <a:fillRect/>
          </a:stretch>
        </p:blipFill>
        <p:spPr>
          <a:xfrm>
            <a:off x="7987875" y="1478702"/>
            <a:ext cx="3756026" cy="2504017"/>
          </a:xfrm>
          <a:prstGeom prst="rect">
            <a:avLst/>
          </a:prstGeom>
        </p:spPr>
      </p:pic>
      <p:sp>
        <p:nvSpPr>
          <p:cNvPr id="8" name="TextBox 7">
            <a:extLst>
              <a:ext uri="{FF2B5EF4-FFF2-40B4-BE49-F238E27FC236}">
                <a16:creationId xmlns:a16="http://schemas.microsoft.com/office/drawing/2014/main" id="{EAA01F01-3954-E490-CBFB-AFB101666743}"/>
              </a:ext>
            </a:extLst>
          </p:cNvPr>
          <p:cNvSpPr txBox="1"/>
          <p:nvPr/>
        </p:nvSpPr>
        <p:spPr>
          <a:xfrm>
            <a:off x="609600" y="4033455"/>
            <a:ext cx="10972799" cy="246221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n-lt"/>
              </a:rPr>
              <a:t>These 5-minute averages are rounded to the nearest degree Fahrenheit, converted to the nearest 0.1 degree Celsius, and reported once each minute as the 5-minute average temperature and dew point</a:t>
            </a:r>
          </a:p>
          <a:p>
            <a:pPr marL="285750" indent="-285750">
              <a:buFont typeface="Arial" panose="020B0604020202020204" pitchFamily="34" charset="0"/>
              <a:buChar char="•"/>
            </a:pPr>
            <a:r>
              <a:rPr lang="en-US" sz="2000" dirty="0">
                <a:latin typeface="+mn-lt"/>
              </a:rPr>
              <a:t>All mid-point values are rounded up (e.g., +3.5°F rounds up to +4.0°F; -3.5°F rounds up to -3.0°F; -3.6 °F rounds to -4.0 °F)</a:t>
            </a:r>
          </a:p>
          <a:p>
            <a:pPr marL="285750" indent="-285750">
              <a:buFont typeface="Arial" panose="020B0604020202020204" pitchFamily="34" charset="0"/>
              <a:buChar char="•"/>
            </a:pPr>
            <a:r>
              <a:rPr lang="en-US" sz="2000" dirty="0">
                <a:latin typeface="+mn-lt"/>
              </a:rPr>
              <a:t>Limitations: </a:t>
            </a:r>
          </a:p>
          <a:p>
            <a:pPr marL="623888" lvl="1" indent="-342900">
              <a:buFont typeface="Courier New" panose="02070309020205020404" pitchFamily="49" charset="0"/>
              <a:buChar char="o"/>
            </a:pPr>
            <a:r>
              <a:rPr lang="en-US" dirty="0">
                <a:latin typeface="+mn-lt"/>
              </a:rPr>
              <a:t>Sensor can go out of tolerance if calibration maintenance is not done on schedule</a:t>
            </a:r>
          </a:p>
          <a:p>
            <a:pPr marL="623888" lvl="1" indent="-342900">
              <a:buFont typeface="Courier New" panose="02070309020205020404" pitchFamily="49" charset="0"/>
              <a:buChar char="o"/>
            </a:pPr>
            <a:r>
              <a:rPr lang="en-US" dirty="0">
                <a:latin typeface="+mn-lt"/>
              </a:rPr>
              <a:t>Loss of siting integrity (vegetation growth, construction near sensor, etc.)</a:t>
            </a:r>
          </a:p>
          <a:p>
            <a:pPr marL="623888" lvl="1" indent="-342900">
              <a:buFont typeface="Courier New" panose="02070309020205020404" pitchFamily="49" charset="0"/>
              <a:buChar char="o"/>
            </a:pPr>
            <a:r>
              <a:rPr lang="en-US" dirty="0">
                <a:latin typeface="+mn-lt"/>
              </a:rPr>
              <a:t>The dew point temperature may become stuck at around zero degrees Celsius</a:t>
            </a:r>
          </a:p>
        </p:txBody>
      </p:sp>
    </p:spTree>
    <p:extLst>
      <p:ext uri="{BB962C8B-B14F-4D97-AF65-F5344CB8AC3E}">
        <p14:creationId xmlns:p14="http://schemas.microsoft.com/office/powerpoint/2010/main" val="3737020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F13AE-4B50-4DEE-F559-49B4E694C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A7975-538C-7EDB-FF5B-62FB009BD5E8}"/>
              </a:ext>
            </a:extLst>
          </p:cNvPr>
          <p:cNvSpPr>
            <a:spLocks noGrp="1"/>
          </p:cNvSpPr>
          <p:nvPr>
            <p:ph type="title"/>
          </p:nvPr>
        </p:nvSpPr>
        <p:spPr>
          <a:xfrm>
            <a:off x="1981200" y="275035"/>
            <a:ext cx="8329961" cy="1143000"/>
          </a:xfrm>
        </p:spPr>
        <p:txBody>
          <a:bodyPr/>
          <a:lstStyle/>
          <a:p>
            <a:r>
              <a:rPr lang="en-US" dirty="0">
                <a:solidFill>
                  <a:schemeClr val="tx1"/>
                </a:solidFill>
              </a:rPr>
              <a:t>Wind Measurement Calculation</a:t>
            </a:r>
          </a:p>
        </p:txBody>
      </p:sp>
      <p:sp>
        <p:nvSpPr>
          <p:cNvPr id="3" name="Content Placeholder 2">
            <a:extLst>
              <a:ext uri="{FF2B5EF4-FFF2-40B4-BE49-F238E27FC236}">
                <a16:creationId xmlns:a16="http://schemas.microsoft.com/office/drawing/2014/main" id="{2C1BB415-3EDF-B567-4132-745E293F5218}"/>
              </a:ext>
            </a:extLst>
          </p:cNvPr>
          <p:cNvSpPr>
            <a:spLocks noGrp="1"/>
          </p:cNvSpPr>
          <p:nvPr>
            <p:ph idx="1"/>
          </p:nvPr>
        </p:nvSpPr>
        <p:spPr>
          <a:xfrm>
            <a:off x="609600" y="1600200"/>
            <a:ext cx="8595360" cy="3591560"/>
          </a:xfrm>
        </p:spPr>
        <p:txBody>
          <a:bodyPr/>
          <a:lstStyle/>
          <a:p>
            <a:pPr marL="284163" indent="-284163">
              <a:spcBef>
                <a:spcPts val="0"/>
              </a:spcBef>
              <a:buClrTx/>
            </a:pPr>
            <a:r>
              <a:rPr lang="en-US" sz="2000" dirty="0">
                <a:solidFill>
                  <a:schemeClr val="tx1"/>
                </a:solidFill>
                <a:latin typeface="+mn-lt"/>
              </a:rPr>
              <a:t>Wind Direction</a:t>
            </a:r>
          </a:p>
          <a:p>
            <a:pPr marL="569912" lvl="1">
              <a:spcBef>
                <a:spcPts val="0"/>
              </a:spcBef>
              <a:buClrTx/>
              <a:buSzPct val="100000"/>
              <a:buFont typeface="Courier New" panose="02070309020205020404" pitchFamily="49" charset="0"/>
              <a:buChar char="o"/>
            </a:pPr>
            <a:r>
              <a:rPr lang="en-US" sz="1800" dirty="0">
                <a:solidFill>
                  <a:schemeClr val="tx1"/>
                </a:solidFill>
                <a:latin typeface="+mn-lt"/>
              </a:rPr>
              <a:t>The system reports a 2-minute average of 5-second average wind directions once a minute (i.e., 24 samples each minute)</a:t>
            </a:r>
          </a:p>
          <a:p>
            <a:pPr marL="569912" lvl="1">
              <a:spcBef>
                <a:spcPts val="0"/>
              </a:spcBef>
              <a:buClrTx/>
              <a:buSzPct val="100000"/>
              <a:buFont typeface="Courier New" panose="02070309020205020404" pitchFamily="49" charset="0"/>
              <a:buChar char="o"/>
            </a:pPr>
            <a:r>
              <a:rPr lang="en-US" sz="1800" dirty="0">
                <a:solidFill>
                  <a:schemeClr val="tx1"/>
                </a:solidFill>
                <a:latin typeface="+mn-lt"/>
              </a:rPr>
              <a:t>The current 2- minute average wind direction is included in the transmitted METAR/SPECI messages</a:t>
            </a:r>
          </a:p>
          <a:p>
            <a:pPr marL="569912" lvl="1">
              <a:spcBef>
                <a:spcPts val="0"/>
              </a:spcBef>
              <a:buClrTx/>
              <a:buSzPct val="100000"/>
              <a:buFont typeface="Courier New" panose="02070309020205020404" pitchFamily="49" charset="0"/>
              <a:buChar char="o"/>
            </a:pPr>
            <a:r>
              <a:rPr lang="en-US" sz="1800" dirty="0">
                <a:solidFill>
                  <a:schemeClr val="tx1"/>
                </a:solidFill>
                <a:latin typeface="+mn-lt"/>
              </a:rPr>
              <a:t>The direction from which the wind is blowing is reported to the nearest 10 degree increment (e.g., 274 degrees is reported as 270 degrees)</a:t>
            </a:r>
          </a:p>
          <a:p>
            <a:pPr marL="569912" lvl="1">
              <a:spcBef>
                <a:spcPts val="0"/>
              </a:spcBef>
              <a:buClrTx/>
              <a:buSzPct val="100000"/>
              <a:buFont typeface="Courier New" panose="02070309020205020404" pitchFamily="49" charset="0"/>
              <a:buChar char="o"/>
            </a:pPr>
            <a:r>
              <a:rPr lang="en-US" sz="1800" dirty="0">
                <a:solidFill>
                  <a:schemeClr val="tx1"/>
                </a:solidFill>
                <a:latin typeface="+mn-lt"/>
              </a:rPr>
              <a:t>Wind direction is reported relative to true north in the METAR/SPECI message, in the daily/monthly summaries, and on all video displays</a:t>
            </a:r>
          </a:p>
          <a:p>
            <a:pPr marL="569912" lvl="1">
              <a:spcBef>
                <a:spcPts val="0"/>
              </a:spcBef>
              <a:buClrTx/>
              <a:buSzPct val="100000"/>
              <a:buFont typeface="Courier New" panose="02070309020205020404" pitchFamily="49" charset="0"/>
              <a:buChar char="o"/>
            </a:pPr>
            <a:r>
              <a:rPr lang="en-US" sz="1800" dirty="0">
                <a:solidFill>
                  <a:schemeClr val="tx1"/>
                </a:solidFill>
                <a:latin typeface="+mn-lt"/>
              </a:rPr>
              <a:t>Wind direction is reported relative to magnetic north in the computer-generated voice messages</a:t>
            </a:r>
          </a:p>
          <a:p>
            <a:pPr marL="0" indent="0">
              <a:spcBef>
                <a:spcPts val="0"/>
              </a:spcBef>
              <a:buClrTx/>
              <a:buNone/>
            </a:pPr>
            <a:endParaRPr lang="en-US" sz="2000" dirty="0">
              <a:solidFill>
                <a:schemeClr val="tx1"/>
              </a:solidFill>
              <a:latin typeface="+mn-lt"/>
            </a:endParaRPr>
          </a:p>
        </p:txBody>
      </p:sp>
      <p:sp>
        <p:nvSpPr>
          <p:cNvPr id="4" name="Slide Number Placeholder 3">
            <a:extLst>
              <a:ext uri="{FF2B5EF4-FFF2-40B4-BE49-F238E27FC236}">
                <a16:creationId xmlns:a16="http://schemas.microsoft.com/office/drawing/2014/main" id="{82D86172-FD7F-5838-FEB6-36B813EC37B2}"/>
              </a:ext>
            </a:extLst>
          </p:cNvPr>
          <p:cNvSpPr>
            <a:spLocks noGrp="1"/>
          </p:cNvSpPr>
          <p:nvPr>
            <p:ph type="sldNum" sz="quarter" idx="10"/>
          </p:nvPr>
        </p:nvSpPr>
        <p:spPr/>
        <p:txBody>
          <a:bodyPr/>
          <a:lstStyle/>
          <a:p>
            <a:pPr>
              <a:defRPr/>
            </a:pPr>
            <a:fld id="{9B75A673-7735-4CC9-B590-A7357C237BAA}" type="slidenum">
              <a:rPr lang="en-US" smtClean="0"/>
              <a:pPr>
                <a:defRPr/>
              </a:pPr>
              <a:t>34</a:t>
            </a:fld>
            <a:endParaRPr lang="en-US" dirty="0"/>
          </a:p>
        </p:txBody>
      </p:sp>
      <p:pic>
        <p:nvPicPr>
          <p:cNvPr id="6" name="Picture 5" descr="Long shot of several white and red objects&#10;&#10;Description automatically generated">
            <a:extLst>
              <a:ext uri="{FF2B5EF4-FFF2-40B4-BE49-F238E27FC236}">
                <a16:creationId xmlns:a16="http://schemas.microsoft.com/office/drawing/2014/main" id="{FAFEDBC9-8113-FC4B-5EB7-D125EA365C62}"/>
              </a:ext>
            </a:extLst>
          </p:cNvPr>
          <p:cNvPicPr>
            <a:picLocks noChangeAspect="1"/>
          </p:cNvPicPr>
          <p:nvPr/>
        </p:nvPicPr>
        <p:blipFill>
          <a:blip r:embed="rId2"/>
          <a:srcRect l="38881" t="-1" r="42355" b="40999"/>
          <a:stretch/>
        </p:blipFill>
        <p:spPr>
          <a:xfrm>
            <a:off x="9586678" y="1286484"/>
            <a:ext cx="2123342" cy="4961915"/>
          </a:xfrm>
          <a:prstGeom prst="rect">
            <a:avLst/>
          </a:prstGeom>
        </p:spPr>
      </p:pic>
    </p:spTree>
    <p:extLst>
      <p:ext uri="{BB962C8B-B14F-4D97-AF65-F5344CB8AC3E}">
        <p14:creationId xmlns:p14="http://schemas.microsoft.com/office/powerpoint/2010/main" val="62429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FE04D-74E3-8A56-F3D7-8DDD8230A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1ED97F-8D37-8DF2-E77F-2632726E2238}"/>
              </a:ext>
            </a:extLst>
          </p:cNvPr>
          <p:cNvSpPr>
            <a:spLocks noGrp="1"/>
          </p:cNvSpPr>
          <p:nvPr>
            <p:ph type="title"/>
          </p:nvPr>
        </p:nvSpPr>
        <p:spPr>
          <a:xfrm>
            <a:off x="1981200" y="275035"/>
            <a:ext cx="8329961" cy="1143000"/>
          </a:xfrm>
        </p:spPr>
        <p:txBody>
          <a:bodyPr/>
          <a:lstStyle/>
          <a:p>
            <a:r>
              <a:rPr lang="en-US" dirty="0">
                <a:solidFill>
                  <a:schemeClr val="tx1"/>
                </a:solidFill>
              </a:rPr>
              <a:t>Wind Measurement Calculation</a:t>
            </a:r>
          </a:p>
        </p:txBody>
      </p:sp>
      <p:sp>
        <p:nvSpPr>
          <p:cNvPr id="3" name="Content Placeholder 2">
            <a:extLst>
              <a:ext uri="{FF2B5EF4-FFF2-40B4-BE49-F238E27FC236}">
                <a16:creationId xmlns:a16="http://schemas.microsoft.com/office/drawing/2014/main" id="{62AF0618-C899-EA7C-5FFB-7EB1B2CA75CA}"/>
              </a:ext>
            </a:extLst>
          </p:cNvPr>
          <p:cNvSpPr>
            <a:spLocks noGrp="1"/>
          </p:cNvSpPr>
          <p:nvPr>
            <p:ph idx="1"/>
          </p:nvPr>
        </p:nvSpPr>
        <p:spPr>
          <a:xfrm>
            <a:off x="629920" y="1600200"/>
            <a:ext cx="10566400" cy="4525566"/>
          </a:xfrm>
        </p:spPr>
        <p:txBody>
          <a:bodyPr/>
          <a:lstStyle/>
          <a:p>
            <a:pPr marL="284163" indent="-284163">
              <a:spcBef>
                <a:spcPts val="0"/>
              </a:spcBef>
              <a:buClrTx/>
            </a:pPr>
            <a:r>
              <a:rPr lang="en-US" sz="2000" dirty="0">
                <a:solidFill>
                  <a:schemeClr val="tx1"/>
                </a:solidFill>
                <a:latin typeface="+mn-lt"/>
              </a:rPr>
              <a:t>Wind Speed</a:t>
            </a:r>
            <a:endParaRPr lang="en-US" sz="1800" dirty="0">
              <a:solidFill>
                <a:schemeClr val="tx1"/>
              </a:solidFill>
              <a:latin typeface="+mn-lt"/>
            </a:endParaRPr>
          </a:p>
          <a:p>
            <a:pPr marL="569912" lvl="1">
              <a:spcBef>
                <a:spcPts val="0"/>
              </a:spcBef>
              <a:buClrTx/>
              <a:buSzPct val="100000"/>
              <a:buFont typeface="Courier New" panose="02070309020205020404" pitchFamily="49" charset="0"/>
              <a:buChar char="o"/>
            </a:pPr>
            <a:r>
              <a:rPr lang="en-US" sz="1800" dirty="0">
                <a:solidFill>
                  <a:schemeClr val="tx1"/>
                </a:solidFill>
                <a:latin typeface="+mn-lt"/>
              </a:rPr>
              <a:t>Similar to wind direction, a 2-minute average is updated once every 5 seconds and is reported once every minute</a:t>
            </a:r>
          </a:p>
          <a:p>
            <a:pPr marL="569912" lvl="1">
              <a:spcBef>
                <a:spcPts val="0"/>
              </a:spcBef>
              <a:buClrTx/>
              <a:buSzPct val="100000"/>
              <a:buFont typeface="Courier New" panose="02070309020205020404" pitchFamily="49" charset="0"/>
              <a:buChar char="o"/>
            </a:pPr>
            <a:endParaRPr lang="en-US" sz="1800" dirty="0">
              <a:solidFill>
                <a:schemeClr val="tx1"/>
              </a:solidFill>
              <a:latin typeface="+mn-lt"/>
            </a:endParaRPr>
          </a:p>
          <a:p>
            <a:pPr>
              <a:spcBef>
                <a:spcPts val="0"/>
              </a:spcBef>
              <a:buClrTx/>
              <a:buSzPct val="100000"/>
            </a:pPr>
            <a:r>
              <a:rPr lang="en-US" sz="2000" dirty="0">
                <a:solidFill>
                  <a:schemeClr val="tx1"/>
                </a:solidFill>
                <a:latin typeface="+mn-lt"/>
              </a:rPr>
              <a:t>Wind Gust</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Once every 5 seconds, the algorithm computes the greatest 5-second average wind speed during the past minute, and once each minute stores this information in memory for 12 hours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Every 5 seconds the system computes the current 2-minute average wind speed and compares it with the greatest 5-second average wind speed during the past minute</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If the current 2-minute average wind speed is equal to or greater than 9 knots AND the greatest 5-second average wind speed during the past minute exceeds the current 2-minute average speed by 5 knots or more, then the greatest 5-second average speed observed during the past minute is stored in memory as a gust for 10 minutes</a:t>
            </a:r>
          </a:p>
          <a:p>
            <a:pPr marL="282575" lvl="1" indent="0">
              <a:spcBef>
                <a:spcPts val="0"/>
              </a:spcBef>
              <a:buClrTx/>
              <a:buSzPct val="100000"/>
              <a:buNone/>
            </a:pP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623C754E-722D-BF4F-86F4-58BE36F588E7}"/>
              </a:ext>
            </a:extLst>
          </p:cNvPr>
          <p:cNvSpPr>
            <a:spLocks noGrp="1"/>
          </p:cNvSpPr>
          <p:nvPr>
            <p:ph type="sldNum" sz="quarter" idx="10"/>
          </p:nvPr>
        </p:nvSpPr>
        <p:spPr/>
        <p:txBody>
          <a:bodyPr/>
          <a:lstStyle/>
          <a:p>
            <a:pPr>
              <a:defRPr/>
            </a:pPr>
            <a:fld id="{9B75A673-7735-4CC9-B590-A7357C237BAA}" type="slidenum">
              <a:rPr lang="en-US" smtClean="0"/>
              <a:pPr>
                <a:defRPr/>
              </a:pPr>
              <a:t>35</a:t>
            </a:fld>
            <a:endParaRPr lang="en-US" dirty="0"/>
          </a:p>
        </p:txBody>
      </p:sp>
    </p:spTree>
    <p:extLst>
      <p:ext uri="{BB962C8B-B14F-4D97-AF65-F5344CB8AC3E}">
        <p14:creationId xmlns:p14="http://schemas.microsoft.com/office/powerpoint/2010/main" val="325766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D2FCA-51CB-5FE4-BFBF-6C3B8F95D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F9893-9675-FA66-04BE-C085AFFBE554}"/>
              </a:ext>
            </a:extLst>
          </p:cNvPr>
          <p:cNvSpPr>
            <a:spLocks noGrp="1"/>
          </p:cNvSpPr>
          <p:nvPr>
            <p:ph type="title"/>
          </p:nvPr>
        </p:nvSpPr>
        <p:spPr>
          <a:xfrm>
            <a:off x="1981200" y="275035"/>
            <a:ext cx="8329961" cy="1143000"/>
          </a:xfrm>
        </p:spPr>
        <p:txBody>
          <a:bodyPr/>
          <a:lstStyle/>
          <a:p>
            <a:r>
              <a:rPr lang="en-US" dirty="0">
                <a:solidFill>
                  <a:schemeClr val="tx1"/>
                </a:solidFill>
              </a:rPr>
              <a:t>Wind Measurement Calculation</a:t>
            </a:r>
          </a:p>
        </p:txBody>
      </p:sp>
      <p:sp>
        <p:nvSpPr>
          <p:cNvPr id="3" name="Content Placeholder 2">
            <a:extLst>
              <a:ext uri="{FF2B5EF4-FFF2-40B4-BE49-F238E27FC236}">
                <a16:creationId xmlns:a16="http://schemas.microsoft.com/office/drawing/2014/main" id="{283148F4-D6F0-5CB6-B5A3-286DB3A045CA}"/>
              </a:ext>
            </a:extLst>
          </p:cNvPr>
          <p:cNvSpPr>
            <a:spLocks noGrp="1"/>
          </p:cNvSpPr>
          <p:nvPr>
            <p:ph idx="1"/>
          </p:nvPr>
        </p:nvSpPr>
        <p:spPr>
          <a:xfrm>
            <a:off x="599440" y="1600200"/>
            <a:ext cx="7945120" cy="4525566"/>
          </a:xfrm>
        </p:spPr>
        <p:txBody>
          <a:bodyPr/>
          <a:lstStyle/>
          <a:p>
            <a:pPr marL="568325" lvl="1">
              <a:spcBef>
                <a:spcPts val="0"/>
              </a:spcBef>
              <a:buClrTx/>
              <a:buSzPct val="100000"/>
              <a:buFont typeface="Courier New" panose="02070309020205020404" pitchFamily="49" charset="0"/>
              <a:buChar char="o"/>
            </a:pPr>
            <a:r>
              <a:rPr lang="en-US" sz="1800" dirty="0">
                <a:solidFill>
                  <a:schemeClr val="tx1"/>
                </a:solidFill>
                <a:latin typeface="+mn-lt"/>
              </a:rPr>
              <a:t>Once every 5 seconds, the system compares the highest gust stored in memory for the past 10 minutes with the current 2-minute average wind speed</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If the difference between the two is 3 knots or more, the current reported wind speed is greater than 2 knots, and the highest gust exceeds the minimum 5-second wind speed in the past 10 minutes by 10 knots or more, then the highest gust stored in memory is designated as the reportable gust</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This value is appended to the current wind direction and speed reported in METAR/SPECI  reports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The minimum gust speed reported by the system is 14 knots</a:t>
            </a:r>
          </a:p>
          <a:p>
            <a:pPr marL="168275">
              <a:spcBef>
                <a:spcPts val="0"/>
              </a:spcBef>
              <a:buClrTx/>
              <a:buSzPct val="100000"/>
            </a:pPr>
            <a:r>
              <a:rPr lang="en-US" sz="2000" dirty="0">
                <a:solidFill>
                  <a:schemeClr val="tx1"/>
                </a:solidFill>
                <a:latin typeface="+mn-lt"/>
              </a:rPr>
              <a:t>Limitations: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Lag in reporting wind shifts -- the wind shift algorithm cannot rely on external clues used by the observer for early collateral assurance of a wind shift - frontal passage occurrence</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Must wait the full 15-minutes required in the definition of wind shift before outputting a remark</a:t>
            </a:r>
          </a:p>
        </p:txBody>
      </p:sp>
      <p:sp>
        <p:nvSpPr>
          <p:cNvPr id="4" name="Slide Number Placeholder 3">
            <a:extLst>
              <a:ext uri="{FF2B5EF4-FFF2-40B4-BE49-F238E27FC236}">
                <a16:creationId xmlns:a16="http://schemas.microsoft.com/office/drawing/2014/main" id="{E96FE9EB-6A05-DE34-4914-CFD009CF0180}"/>
              </a:ext>
            </a:extLst>
          </p:cNvPr>
          <p:cNvSpPr>
            <a:spLocks noGrp="1"/>
          </p:cNvSpPr>
          <p:nvPr>
            <p:ph type="sldNum" sz="quarter" idx="10"/>
          </p:nvPr>
        </p:nvSpPr>
        <p:spPr/>
        <p:txBody>
          <a:bodyPr/>
          <a:lstStyle/>
          <a:p>
            <a:pPr>
              <a:defRPr/>
            </a:pPr>
            <a:fld id="{9B75A673-7735-4CC9-B590-A7357C237BAA}" type="slidenum">
              <a:rPr lang="en-US" smtClean="0"/>
              <a:pPr>
                <a:defRPr/>
              </a:pPr>
              <a:t>36</a:t>
            </a:fld>
            <a:endParaRPr lang="en-US" dirty="0"/>
          </a:p>
        </p:txBody>
      </p:sp>
      <p:pic>
        <p:nvPicPr>
          <p:cNvPr id="8" name="Picture 7" descr="A person with beard and mustache making a face with his hands&#10;&#10;AI-generated content may be incorrect.">
            <a:extLst>
              <a:ext uri="{FF2B5EF4-FFF2-40B4-BE49-F238E27FC236}">
                <a16:creationId xmlns:a16="http://schemas.microsoft.com/office/drawing/2014/main" id="{E386801E-71DA-5834-AEE7-9710AF82E371}"/>
              </a:ext>
            </a:extLst>
          </p:cNvPr>
          <p:cNvPicPr>
            <a:picLocks noChangeAspect="1"/>
          </p:cNvPicPr>
          <p:nvPr/>
        </p:nvPicPr>
        <p:blipFill>
          <a:blip r:embed="rId2"/>
          <a:stretch>
            <a:fillRect/>
          </a:stretch>
        </p:blipFill>
        <p:spPr>
          <a:xfrm>
            <a:off x="8544560" y="1600200"/>
            <a:ext cx="3362325" cy="4200525"/>
          </a:xfrm>
          <a:prstGeom prst="rect">
            <a:avLst/>
          </a:prstGeom>
        </p:spPr>
      </p:pic>
    </p:spTree>
    <p:extLst>
      <p:ext uri="{BB962C8B-B14F-4D97-AF65-F5344CB8AC3E}">
        <p14:creationId xmlns:p14="http://schemas.microsoft.com/office/powerpoint/2010/main" val="151519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0DAC75-CB22-328D-7FC9-E51FD94639D3}"/>
              </a:ext>
            </a:extLst>
          </p:cNvPr>
          <p:cNvSpPr>
            <a:spLocks noGrp="1"/>
          </p:cNvSpPr>
          <p:nvPr>
            <p:ph type="sldNum" sz="quarter" idx="10"/>
          </p:nvPr>
        </p:nvSpPr>
        <p:spPr/>
        <p:txBody>
          <a:bodyPr/>
          <a:lstStyle/>
          <a:p>
            <a:pPr>
              <a:defRPr/>
            </a:pPr>
            <a:fld id="{9B75A673-7735-4CC9-B590-A7357C237BAA}" type="slidenum">
              <a:rPr lang="en-US" smtClean="0"/>
              <a:pPr>
                <a:defRPr/>
              </a:pPr>
              <a:t>37</a:t>
            </a:fld>
            <a:endParaRPr lang="en-US" dirty="0"/>
          </a:p>
        </p:txBody>
      </p:sp>
      <p:grpSp>
        <p:nvGrpSpPr>
          <p:cNvPr id="99" name="Group 98">
            <a:extLst>
              <a:ext uri="{FF2B5EF4-FFF2-40B4-BE49-F238E27FC236}">
                <a16:creationId xmlns:a16="http://schemas.microsoft.com/office/drawing/2014/main" id="{6D737564-4DAD-982A-9454-479B72413D78}"/>
              </a:ext>
            </a:extLst>
          </p:cNvPr>
          <p:cNvGrpSpPr/>
          <p:nvPr/>
        </p:nvGrpSpPr>
        <p:grpSpPr>
          <a:xfrm>
            <a:off x="798032" y="522848"/>
            <a:ext cx="10688156" cy="5837127"/>
            <a:chOff x="798032" y="522848"/>
            <a:chExt cx="10688156" cy="5837127"/>
          </a:xfrm>
        </p:grpSpPr>
        <p:sp>
          <p:nvSpPr>
            <p:cNvPr id="100" name="TextBox 99">
              <a:extLst>
                <a:ext uri="{FF2B5EF4-FFF2-40B4-BE49-F238E27FC236}">
                  <a16:creationId xmlns:a16="http://schemas.microsoft.com/office/drawing/2014/main" id="{7981B43E-261A-3D3F-1DA7-E9CA5251F0F9}"/>
                </a:ext>
              </a:extLst>
            </p:cNvPr>
            <p:cNvSpPr txBox="1"/>
            <p:nvPr/>
          </p:nvSpPr>
          <p:spPr>
            <a:xfrm>
              <a:off x="798032" y="1130516"/>
              <a:ext cx="2904904" cy="1077218"/>
            </a:xfrm>
            <a:prstGeom prst="rect">
              <a:avLst/>
            </a:prstGeom>
            <a:solidFill>
              <a:schemeClr val="bg1"/>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Every 5 seconds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Compute greatest 5-second average wind speed during last minute</a:t>
              </a:r>
            </a:p>
          </p:txBody>
        </p:sp>
        <p:sp>
          <p:nvSpPr>
            <p:cNvPr id="101" name="TextBox 100">
              <a:extLst>
                <a:ext uri="{FF2B5EF4-FFF2-40B4-BE49-F238E27FC236}">
                  <a16:creationId xmlns:a16="http://schemas.microsoft.com/office/drawing/2014/main" id="{CF6D3CED-1C24-336C-1BC3-F66F27AFBFB6}"/>
                </a:ext>
              </a:extLst>
            </p:cNvPr>
            <p:cNvSpPr txBox="1"/>
            <p:nvPr/>
          </p:nvSpPr>
          <p:spPr>
            <a:xfrm>
              <a:off x="802189" y="2610181"/>
              <a:ext cx="2900746" cy="1323439"/>
            </a:xfrm>
            <a:prstGeom prst="rect">
              <a:avLst/>
            </a:prstGeom>
            <a:solidFill>
              <a:schemeClr val="bg1"/>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Every 5 seconds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Compute greatest 5-second average wind speed during past minute to current 2-minute average wind speed </a:t>
              </a:r>
            </a:p>
          </p:txBody>
        </p:sp>
        <p:sp>
          <p:nvSpPr>
            <p:cNvPr id="102" name="TextBox 101">
              <a:extLst>
                <a:ext uri="{FF2B5EF4-FFF2-40B4-BE49-F238E27FC236}">
                  <a16:creationId xmlns:a16="http://schemas.microsoft.com/office/drawing/2014/main" id="{606F67E2-D8AA-477A-03C8-53D074820CA7}"/>
                </a:ext>
              </a:extLst>
            </p:cNvPr>
            <p:cNvSpPr txBox="1"/>
            <p:nvPr/>
          </p:nvSpPr>
          <p:spPr>
            <a:xfrm>
              <a:off x="798032" y="4481574"/>
              <a:ext cx="2910842" cy="830997"/>
            </a:xfrm>
            <a:prstGeom prst="rect">
              <a:avLst/>
            </a:prstGeom>
            <a:solidFill>
              <a:srgbClr val="3E5AA8"/>
            </a:solid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ptos" panose="02110004020202020204"/>
                </a:rPr>
                <a:t>Is current 2-minute average wind speed greater than 9 knots?</a:t>
              </a:r>
            </a:p>
          </p:txBody>
        </p:sp>
        <p:sp>
          <p:nvSpPr>
            <p:cNvPr id="103" name="TextBox 102">
              <a:extLst>
                <a:ext uri="{FF2B5EF4-FFF2-40B4-BE49-F238E27FC236}">
                  <a16:creationId xmlns:a16="http://schemas.microsoft.com/office/drawing/2014/main" id="{FB7977B0-396F-EE75-4B6D-CCF3D4ABC5E4}"/>
                </a:ext>
              </a:extLst>
            </p:cNvPr>
            <p:cNvSpPr txBox="1"/>
            <p:nvPr/>
          </p:nvSpPr>
          <p:spPr>
            <a:xfrm>
              <a:off x="4291147" y="1160075"/>
              <a:ext cx="2910841" cy="1323439"/>
            </a:xfrm>
            <a:prstGeom prst="rect">
              <a:avLst/>
            </a:prstGeom>
            <a:solidFill>
              <a:srgbClr val="3E5AA8"/>
            </a:solidFill>
            <a:ln>
              <a:solidFill>
                <a:srgbClr val="C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ptos" panose="02110004020202020204"/>
                </a:rPr>
                <a:t>Does greatest average wind speed during the past minute exceed current 2-minute average speed by 5 knots or more?</a:t>
              </a:r>
            </a:p>
          </p:txBody>
        </p:sp>
        <p:sp>
          <p:nvSpPr>
            <p:cNvPr id="104" name="TextBox 103">
              <a:extLst>
                <a:ext uri="{FF2B5EF4-FFF2-40B4-BE49-F238E27FC236}">
                  <a16:creationId xmlns:a16="http://schemas.microsoft.com/office/drawing/2014/main" id="{769B4C45-9A0A-3164-3CCD-C37831A02613}"/>
                </a:ext>
              </a:extLst>
            </p:cNvPr>
            <p:cNvSpPr txBox="1"/>
            <p:nvPr/>
          </p:nvSpPr>
          <p:spPr>
            <a:xfrm>
              <a:off x="4291147" y="3120983"/>
              <a:ext cx="2910841" cy="1077218"/>
            </a:xfrm>
            <a:prstGeom prst="rect">
              <a:avLst/>
            </a:prstGeom>
            <a:solidFill>
              <a:schemeClr val="bg1"/>
            </a:solidFill>
            <a:ln>
              <a:solidFill>
                <a:sysClr val="windowText" lastClr="0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Greatest 5-second average wind speed observed during the past minute stored in memory as gust for 10 minutes</a:t>
              </a:r>
            </a:p>
          </p:txBody>
        </p:sp>
        <p:cxnSp>
          <p:nvCxnSpPr>
            <p:cNvPr id="105" name="Connector: Elbow 104">
              <a:extLst>
                <a:ext uri="{FF2B5EF4-FFF2-40B4-BE49-F238E27FC236}">
                  <a16:creationId xmlns:a16="http://schemas.microsoft.com/office/drawing/2014/main" id="{045B728A-1B62-E6EF-5A9F-B8C9E1933127}"/>
                </a:ext>
              </a:extLst>
            </p:cNvPr>
            <p:cNvCxnSpPr>
              <a:cxnSpLocks/>
              <a:stCxn id="102" idx="3"/>
            </p:cNvCxnSpPr>
            <p:nvPr/>
          </p:nvCxnSpPr>
          <p:spPr>
            <a:xfrm flipV="1">
              <a:off x="3708874" y="1823104"/>
              <a:ext cx="230863" cy="3073969"/>
            </a:xfrm>
            <a:prstGeom prst="bentConnector2">
              <a:avLst/>
            </a:prstGeom>
            <a:noFill/>
            <a:ln w="19050" cap="flat" cmpd="sng" algn="ctr">
              <a:solidFill>
                <a:srgbClr val="156082"/>
              </a:solidFill>
              <a:prstDash val="solid"/>
              <a:miter lim="800000"/>
            </a:ln>
            <a:effectLst/>
          </p:spPr>
        </p:cxnSp>
        <p:sp>
          <p:nvSpPr>
            <p:cNvPr id="106" name="TextBox 105">
              <a:extLst>
                <a:ext uri="{FF2B5EF4-FFF2-40B4-BE49-F238E27FC236}">
                  <a16:creationId xmlns:a16="http://schemas.microsoft.com/office/drawing/2014/main" id="{AD873642-30D2-4550-C82A-FC861D71FACA}"/>
                </a:ext>
              </a:extLst>
            </p:cNvPr>
            <p:cNvSpPr txBox="1"/>
            <p:nvPr/>
          </p:nvSpPr>
          <p:spPr>
            <a:xfrm>
              <a:off x="1388014" y="5898142"/>
              <a:ext cx="1729096" cy="338554"/>
            </a:xfrm>
            <a:prstGeom prst="rect">
              <a:avLst/>
            </a:prstGeom>
            <a:solidFill>
              <a:schemeClr val="tx1"/>
            </a:solidFill>
            <a:ln>
              <a:solidFill>
                <a:sysClr val="windowText" lastClr="0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ptos" panose="02110004020202020204"/>
                </a:rPr>
                <a:t>No gust reported</a:t>
              </a:r>
            </a:p>
          </p:txBody>
        </p:sp>
        <p:cxnSp>
          <p:nvCxnSpPr>
            <p:cNvPr id="107" name="Straight Connector 106">
              <a:extLst>
                <a:ext uri="{FF2B5EF4-FFF2-40B4-BE49-F238E27FC236}">
                  <a16:creationId xmlns:a16="http://schemas.microsoft.com/office/drawing/2014/main" id="{3ECE427F-8E49-D98D-056D-3CFC962F5B24}"/>
                </a:ext>
              </a:extLst>
            </p:cNvPr>
            <p:cNvCxnSpPr>
              <a:cxnSpLocks/>
              <a:stCxn id="101" idx="2"/>
              <a:endCxn id="102" idx="0"/>
            </p:cNvCxnSpPr>
            <p:nvPr/>
          </p:nvCxnSpPr>
          <p:spPr>
            <a:xfrm>
              <a:off x="2252562" y="3933620"/>
              <a:ext cx="891" cy="547954"/>
            </a:xfrm>
            <a:prstGeom prst="line">
              <a:avLst/>
            </a:prstGeom>
            <a:noFill/>
            <a:ln w="19050" cap="flat" cmpd="sng" algn="ctr">
              <a:solidFill>
                <a:srgbClr val="156082"/>
              </a:solidFill>
              <a:prstDash val="solid"/>
              <a:miter lim="800000"/>
            </a:ln>
            <a:effectLst/>
          </p:spPr>
        </p:cxnSp>
        <p:cxnSp>
          <p:nvCxnSpPr>
            <p:cNvPr id="108" name="Straight Connector 107">
              <a:extLst>
                <a:ext uri="{FF2B5EF4-FFF2-40B4-BE49-F238E27FC236}">
                  <a16:creationId xmlns:a16="http://schemas.microsoft.com/office/drawing/2014/main" id="{C22D6B4B-324F-F6CE-D57F-88B7089E6E27}"/>
                </a:ext>
              </a:extLst>
            </p:cNvPr>
            <p:cNvCxnSpPr>
              <a:cxnSpLocks/>
              <a:stCxn id="100" idx="2"/>
              <a:endCxn id="101" idx="0"/>
            </p:cNvCxnSpPr>
            <p:nvPr/>
          </p:nvCxnSpPr>
          <p:spPr>
            <a:xfrm>
              <a:off x="2250484" y="2207734"/>
              <a:ext cx="2078" cy="402447"/>
            </a:xfrm>
            <a:prstGeom prst="line">
              <a:avLst/>
            </a:prstGeom>
            <a:noFill/>
            <a:ln w="19050" cap="flat" cmpd="sng" algn="ctr">
              <a:solidFill>
                <a:srgbClr val="156082"/>
              </a:solidFill>
              <a:prstDash val="solid"/>
              <a:miter lim="800000"/>
            </a:ln>
            <a:effectLst/>
          </p:spPr>
        </p:cxnSp>
        <p:sp>
          <p:nvSpPr>
            <p:cNvPr id="109" name="TextBox 108">
              <a:extLst>
                <a:ext uri="{FF2B5EF4-FFF2-40B4-BE49-F238E27FC236}">
                  <a16:creationId xmlns:a16="http://schemas.microsoft.com/office/drawing/2014/main" id="{E9FD4E81-2447-D8E0-E7EE-9EC29C69BA75}"/>
                </a:ext>
              </a:extLst>
            </p:cNvPr>
            <p:cNvSpPr txBox="1"/>
            <p:nvPr/>
          </p:nvSpPr>
          <p:spPr>
            <a:xfrm>
              <a:off x="2253378" y="5435681"/>
              <a:ext cx="47481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No</a:t>
              </a:r>
            </a:p>
          </p:txBody>
        </p:sp>
        <p:sp>
          <p:nvSpPr>
            <p:cNvPr id="110" name="TextBox 109">
              <a:extLst>
                <a:ext uri="{FF2B5EF4-FFF2-40B4-BE49-F238E27FC236}">
                  <a16:creationId xmlns:a16="http://schemas.microsoft.com/office/drawing/2014/main" id="{33F1043E-FDC9-26A2-CC9A-60DD00CA8233}"/>
                </a:ext>
              </a:extLst>
            </p:cNvPr>
            <p:cNvSpPr txBox="1"/>
            <p:nvPr/>
          </p:nvSpPr>
          <p:spPr>
            <a:xfrm>
              <a:off x="3431982" y="4030014"/>
              <a:ext cx="57594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Yes</a:t>
              </a:r>
            </a:p>
          </p:txBody>
        </p:sp>
        <p:sp>
          <p:nvSpPr>
            <p:cNvPr id="111" name="TextBox 110">
              <a:extLst>
                <a:ext uri="{FF2B5EF4-FFF2-40B4-BE49-F238E27FC236}">
                  <a16:creationId xmlns:a16="http://schemas.microsoft.com/office/drawing/2014/main" id="{A8F08BEF-727F-D89D-D317-52DF44979512}"/>
                </a:ext>
              </a:extLst>
            </p:cNvPr>
            <p:cNvSpPr txBox="1"/>
            <p:nvPr/>
          </p:nvSpPr>
          <p:spPr>
            <a:xfrm>
              <a:off x="8935018" y="522848"/>
              <a:ext cx="986613" cy="584775"/>
            </a:xfrm>
            <a:prstGeom prst="rect">
              <a:avLst/>
            </a:prstGeom>
            <a:solidFill>
              <a:schemeClr val="tx1"/>
            </a:solidFill>
            <a:ln>
              <a:solidFill>
                <a:sysClr val="windowText" lastClr="0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ptos" panose="02110004020202020204"/>
                </a:rPr>
                <a:t>No gust reported</a:t>
              </a:r>
            </a:p>
          </p:txBody>
        </p:sp>
        <p:sp>
          <p:nvSpPr>
            <p:cNvPr id="112" name="TextBox 111">
              <a:extLst>
                <a:ext uri="{FF2B5EF4-FFF2-40B4-BE49-F238E27FC236}">
                  <a16:creationId xmlns:a16="http://schemas.microsoft.com/office/drawing/2014/main" id="{547A8B50-5A75-D034-67AC-4560BA9E058A}"/>
                </a:ext>
              </a:extLst>
            </p:cNvPr>
            <p:cNvSpPr txBox="1"/>
            <p:nvPr/>
          </p:nvSpPr>
          <p:spPr>
            <a:xfrm>
              <a:off x="9428325" y="1196612"/>
              <a:ext cx="47481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No</a:t>
              </a:r>
            </a:p>
          </p:txBody>
        </p:sp>
        <p:sp>
          <p:nvSpPr>
            <p:cNvPr id="113" name="TextBox 112">
              <a:extLst>
                <a:ext uri="{FF2B5EF4-FFF2-40B4-BE49-F238E27FC236}">
                  <a16:creationId xmlns:a16="http://schemas.microsoft.com/office/drawing/2014/main" id="{CD01F2DB-24B3-D555-A2DB-4E1639F7F5F4}"/>
                </a:ext>
              </a:extLst>
            </p:cNvPr>
            <p:cNvSpPr txBox="1"/>
            <p:nvPr/>
          </p:nvSpPr>
          <p:spPr>
            <a:xfrm>
              <a:off x="5746567" y="2700876"/>
              <a:ext cx="57594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Yes</a:t>
              </a:r>
            </a:p>
          </p:txBody>
        </p:sp>
        <p:sp>
          <p:nvSpPr>
            <p:cNvPr id="114" name="TextBox 113">
              <a:extLst>
                <a:ext uri="{FF2B5EF4-FFF2-40B4-BE49-F238E27FC236}">
                  <a16:creationId xmlns:a16="http://schemas.microsoft.com/office/drawing/2014/main" id="{70B8E418-3C01-7AE4-939F-0CC5A55CAF10}"/>
                </a:ext>
              </a:extLst>
            </p:cNvPr>
            <p:cNvSpPr txBox="1"/>
            <p:nvPr/>
          </p:nvSpPr>
          <p:spPr>
            <a:xfrm>
              <a:off x="4268980" y="4992211"/>
              <a:ext cx="2910841" cy="1323439"/>
            </a:xfrm>
            <a:prstGeom prst="rect">
              <a:avLst/>
            </a:prstGeom>
            <a:solidFill>
              <a:schemeClr val="bg1"/>
            </a:solidFill>
            <a:ln>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Every 5 seconds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Compare the highest gust in 10-minute memory with current 2-minute average wind speed </a:t>
              </a:r>
            </a:p>
          </p:txBody>
        </p:sp>
        <p:cxnSp>
          <p:nvCxnSpPr>
            <p:cNvPr id="115" name="Straight Connector 114">
              <a:extLst>
                <a:ext uri="{FF2B5EF4-FFF2-40B4-BE49-F238E27FC236}">
                  <a16:creationId xmlns:a16="http://schemas.microsoft.com/office/drawing/2014/main" id="{A815ADFD-9D7B-4714-801B-34A28821F957}"/>
                </a:ext>
              </a:extLst>
            </p:cNvPr>
            <p:cNvCxnSpPr>
              <a:cxnSpLocks/>
            </p:cNvCxnSpPr>
            <p:nvPr/>
          </p:nvCxnSpPr>
          <p:spPr>
            <a:xfrm>
              <a:off x="5713317" y="4207597"/>
              <a:ext cx="0" cy="771819"/>
            </a:xfrm>
            <a:prstGeom prst="line">
              <a:avLst/>
            </a:prstGeom>
            <a:noFill/>
            <a:ln w="19050" cap="flat" cmpd="sng" algn="ctr">
              <a:solidFill>
                <a:srgbClr val="156082"/>
              </a:solidFill>
              <a:prstDash val="solid"/>
              <a:miter lim="800000"/>
            </a:ln>
            <a:effectLst/>
          </p:spPr>
        </p:cxnSp>
        <p:cxnSp>
          <p:nvCxnSpPr>
            <p:cNvPr id="116" name="Straight Connector 115">
              <a:extLst>
                <a:ext uri="{FF2B5EF4-FFF2-40B4-BE49-F238E27FC236}">
                  <a16:creationId xmlns:a16="http://schemas.microsoft.com/office/drawing/2014/main" id="{CAC160B3-6883-D0A6-78F3-9EFE09614962}"/>
                </a:ext>
              </a:extLst>
            </p:cNvPr>
            <p:cNvCxnSpPr>
              <a:cxnSpLocks/>
            </p:cNvCxnSpPr>
            <p:nvPr/>
          </p:nvCxnSpPr>
          <p:spPr>
            <a:xfrm flipH="1">
              <a:off x="7590521" y="1832095"/>
              <a:ext cx="382385" cy="0"/>
            </a:xfrm>
            <a:prstGeom prst="line">
              <a:avLst/>
            </a:prstGeom>
            <a:noFill/>
            <a:ln w="19050" cap="flat" cmpd="sng" algn="ctr">
              <a:solidFill>
                <a:srgbClr val="156082"/>
              </a:solidFill>
              <a:prstDash val="solid"/>
              <a:miter lim="800000"/>
            </a:ln>
            <a:effectLst/>
          </p:spPr>
        </p:cxnSp>
        <p:sp>
          <p:nvSpPr>
            <p:cNvPr id="117" name="TextBox 116">
              <a:extLst>
                <a:ext uri="{FF2B5EF4-FFF2-40B4-BE49-F238E27FC236}">
                  <a16:creationId xmlns:a16="http://schemas.microsoft.com/office/drawing/2014/main" id="{FB5ED0D6-16F6-8D74-A1A4-6CD900901900}"/>
                </a:ext>
              </a:extLst>
            </p:cNvPr>
            <p:cNvSpPr txBox="1"/>
            <p:nvPr/>
          </p:nvSpPr>
          <p:spPr>
            <a:xfrm>
              <a:off x="7972906" y="1575243"/>
              <a:ext cx="2910841" cy="584775"/>
            </a:xfrm>
            <a:prstGeom prst="rect">
              <a:avLst/>
            </a:prstGeom>
            <a:solidFill>
              <a:srgbClr val="3A57A8"/>
            </a:solidFill>
            <a:ln>
              <a:solidFill>
                <a:srgbClr val="C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ptos" panose="02110004020202020204"/>
                </a:rPr>
                <a:t>Difference between the two 3 knots or more?</a:t>
              </a:r>
            </a:p>
          </p:txBody>
        </p:sp>
        <p:cxnSp>
          <p:nvCxnSpPr>
            <p:cNvPr id="118" name="Straight Arrow Connector 117">
              <a:extLst>
                <a:ext uri="{FF2B5EF4-FFF2-40B4-BE49-F238E27FC236}">
                  <a16:creationId xmlns:a16="http://schemas.microsoft.com/office/drawing/2014/main" id="{FDACA46C-52EF-9A7D-793D-841C3B10A10A}"/>
                </a:ext>
              </a:extLst>
            </p:cNvPr>
            <p:cNvCxnSpPr>
              <a:cxnSpLocks/>
              <a:stCxn id="117" idx="2"/>
              <a:endCxn id="119" idx="0"/>
            </p:cNvCxnSpPr>
            <p:nvPr/>
          </p:nvCxnSpPr>
          <p:spPr>
            <a:xfrm>
              <a:off x="9428327" y="2160018"/>
              <a:ext cx="0" cy="519693"/>
            </a:xfrm>
            <a:prstGeom prst="straightConnector1">
              <a:avLst/>
            </a:prstGeom>
            <a:noFill/>
            <a:ln w="19050" cap="flat" cmpd="sng" algn="ctr">
              <a:solidFill>
                <a:srgbClr val="156082"/>
              </a:solidFill>
              <a:prstDash val="solid"/>
              <a:miter lim="800000"/>
              <a:tailEnd type="triangle"/>
            </a:ln>
            <a:effectLst/>
          </p:spPr>
        </p:cxnSp>
        <p:sp>
          <p:nvSpPr>
            <p:cNvPr id="119" name="TextBox 118">
              <a:extLst>
                <a:ext uri="{FF2B5EF4-FFF2-40B4-BE49-F238E27FC236}">
                  <a16:creationId xmlns:a16="http://schemas.microsoft.com/office/drawing/2014/main" id="{895FF9E6-79B7-C15E-5CCA-18CDA17BAE83}"/>
                </a:ext>
              </a:extLst>
            </p:cNvPr>
            <p:cNvSpPr txBox="1"/>
            <p:nvPr/>
          </p:nvSpPr>
          <p:spPr>
            <a:xfrm>
              <a:off x="7972906" y="2679711"/>
              <a:ext cx="2910841" cy="584775"/>
            </a:xfrm>
            <a:prstGeom prst="rect">
              <a:avLst/>
            </a:prstGeom>
            <a:solidFill>
              <a:srgbClr val="3E5AA8"/>
            </a:solidFill>
            <a:ln>
              <a:solidFill>
                <a:srgbClr val="C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ptos" panose="02110004020202020204"/>
                </a:rPr>
                <a:t>Current reported wind speed greater than 2 knots?</a:t>
              </a:r>
            </a:p>
          </p:txBody>
        </p:sp>
        <p:cxnSp>
          <p:nvCxnSpPr>
            <p:cNvPr id="120" name="Straight Arrow Connector 119">
              <a:extLst>
                <a:ext uri="{FF2B5EF4-FFF2-40B4-BE49-F238E27FC236}">
                  <a16:creationId xmlns:a16="http://schemas.microsoft.com/office/drawing/2014/main" id="{18F04CA4-1A9F-AD2F-BE10-EE61648F6DFE}"/>
                </a:ext>
              </a:extLst>
            </p:cNvPr>
            <p:cNvCxnSpPr>
              <a:cxnSpLocks/>
              <a:stCxn id="119" idx="2"/>
            </p:cNvCxnSpPr>
            <p:nvPr/>
          </p:nvCxnSpPr>
          <p:spPr>
            <a:xfrm>
              <a:off x="9428327" y="3264486"/>
              <a:ext cx="0" cy="399013"/>
            </a:xfrm>
            <a:prstGeom prst="straightConnector1">
              <a:avLst/>
            </a:prstGeom>
            <a:noFill/>
            <a:ln w="19050" cap="flat" cmpd="sng" algn="ctr">
              <a:solidFill>
                <a:srgbClr val="156082"/>
              </a:solidFill>
              <a:prstDash val="solid"/>
              <a:miter lim="800000"/>
              <a:tailEnd type="triangle"/>
            </a:ln>
            <a:effectLst/>
          </p:spPr>
        </p:cxnSp>
        <p:sp>
          <p:nvSpPr>
            <p:cNvPr id="121" name="TextBox 120">
              <a:extLst>
                <a:ext uri="{FF2B5EF4-FFF2-40B4-BE49-F238E27FC236}">
                  <a16:creationId xmlns:a16="http://schemas.microsoft.com/office/drawing/2014/main" id="{84E32B9E-E296-D14E-AC17-4A034C7A1E82}"/>
                </a:ext>
              </a:extLst>
            </p:cNvPr>
            <p:cNvSpPr txBox="1"/>
            <p:nvPr/>
          </p:nvSpPr>
          <p:spPr>
            <a:xfrm>
              <a:off x="7972905" y="3652416"/>
              <a:ext cx="2910841" cy="1077218"/>
            </a:xfrm>
            <a:prstGeom prst="rect">
              <a:avLst/>
            </a:prstGeom>
            <a:solidFill>
              <a:srgbClr val="3E5AA8"/>
            </a:solidFill>
            <a:ln>
              <a:solidFill>
                <a:srgbClr val="C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ptos" panose="02110004020202020204"/>
                </a:rPr>
                <a:t>Highest gust exceeds minimum 5-second wind speed in the last 10 minutes by 10 knots or more?</a:t>
              </a:r>
            </a:p>
          </p:txBody>
        </p:sp>
        <p:sp>
          <p:nvSpPr>
            <p:cNvPr id="122" name="TextBox 121">
              <a:extLst>
                <a:ext uri="{FF2B5EF4-FFF2-40B4-BE49-F238E27FC236}">
                  <a16:creationId xmlns:a16="http://schemas.microsoft.com/office/drawing/2014/main" id="{F30EA1D2-C72D-A142-7763-458D056F5A3A}"/>
                </a:ext>
              </a:extLst>
            </p:cNvPr>
            <p:cNvSpPr txBox="1"/>
            <p:nvPr/>
          </p:nvSpPr>
          <p:spPr>
            <a:xfrm>
              <a:off x="7972905" y="5282757"/>
              <a:ext cx="2910841" cy="1077218"/>
            </a:xfrm>
            <a:prstGeom prst="rect">
              <a:avLst/>
            </a:prstGeom>
            <a:solidFill>
              <a:schemeClr val="tx1"/>
            </a:solidFill>
            <a:ln>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ptos" panose="02110004020202020204"/>
                </a:rPr>
                <a:t>Highest gust stored in memory is designated as the reportable gust and appended METAR/SPECI reports</a:t>
              </a:r>
            </a:p>
          </p:txBody>
        </p:sp>
        <p:cxnSp>
          <p:nvCxnSpPr>
            <p:cNvPr id="123" name="Straight Arrow Connector 122">
              <a:extLst>
                <a:ext uri="{FF2B5EF4-FFF2-40B4-BE49-F238E27FC236}">
                  <a16:creationId xmlns:a16="http://schemas.microsoft.com/office/drawing/2014/main" id="{3AD4B595-C694-911F-114D-D345611F4A5F}"/>
                </a:ext>
              </a:extLst>
            </p:cNvPr>
            <p:cNvCxnSpPr>
              <a:cxnSpLocks/>
            </p:cNvCxnSpPr>
            <p:nvPr/>
          </p:nvCxnSpPr>
          <p:spPr>
            <a:xfrm flipH="1">
              <a:off x="2220707" y="5312571"/>
              <a:ext cx="1" cy="585571"/>
            </a:xfrm>
            <a:prstGeom prst="straightConnector1">
              <a:avLst/>
            </a:prstGeom>
            <a:noFill/>
            <a:ln w="19050" cap="flat" cmpd="sng" algn="ctr">
              <a:solidFill>
                <a:srgbClr val="156082"/>
              </a:solidFill>
              <a:prstDash val="solid"/>
              <a:miter lim="800000"/>
              <a:tailEnd type="triangle"/>
            </a:ln>
            <a:effectLst/>
          </p:spPr>
        </p:cxnSp>
        <p:cxnSp>
          <p:nvCxnSpPr>
            <p:cNvPr id="124" name="Straight Arrow Connector 123">
              <a:extLst>
                <a:ext uri="{FF2B5EF4-FFF2-40B4-BE49-F238E27FC236}">
                  <a16:creationId xmlns:a16="http://schemas.microsoft.com/office/drawing/2014/main" id="{6A653963-8AC0-D545-7A59-888364D134EB}"/>
                </a:ext>
              </a:extLst>
            </p:cNvPr>
            <p:cNvCxnSpPr/>
            <p:nvPr/>
          </p:nvCxnSpPr>
          <p:spPr>
            <a:xfrm>
              <a:off x="3935580" y="1823104"/>
              <a:ext cx="355567" cy="0"/>
            </a:xfrm>
            <a:prstGeom prst="straightConnector1">
              <a:avLst/>
            </a:prstGeom>
            <a:noFill/>
            <a:ln w="19050" cap="flat" cmpd="sng" algn="ctr">
              <a:solidFill>
                <a:srgbClr val="156082"/>
              </a:solidFill>
              <a:prstDash val="solid"/>
              <a:miter lim="800000"/>
              <a:tailEnd type="triangle"/>
            </a:ln>
            <a:effectLst/>
          </p:spPr>
        </p:cxnSp>
        <p:cxnSp>
          <p:nvCxnSpPr>
            <p:cNvPr id="125" name="Straight Arrow Connector 124">
              <a:extLst>
                <a:ext uri="{FF2B5EF4-FFF2-40B4-BE49-F238E27FC236}">
                  <a16:creationId xmlns:a16="http://schemas.microsoft.com/office/drawing/2014/main" id="{CE125DCF-1D8F-E6DC-1C40-CDCF5A802F13}"/>
                </a:ext>
              </a:extLst>
            </p:cNvPr>
            <p:cNvCxnSpPr>
              <a:cxnSpLocks/>
              <a:stCxn id="103" idx="2"/>
              <a:endCxn id="104" idx="0"/>
            </p:cNvCxnSpPr>
            <p:nvPr/>
          </p:nvCxnSpPr>
          <p:spPr>
            <a:xfrm>
              <a:off x="5746568" y="2483514"/>
              <a:ext cx="0" cy="637469"/>
            </a:xfrm>
            <a:prstGeom prst="straightConnector1">
              <a:avLst/>
            </a:prstGeom>
            <a:noFill/>
            <a:ln w="19050" cap="flat" cmpd="sng" algn="ctr">
              <a:solidFill>
                <a:srgbClr val="156082"/>
              </a:solidFill>
              <a:prstDash val="solid"/>
              <a:miter lim="800000"/>
              <a:tailEnd type="triangle"/>
            </a:ln>
            <a:effectLst/>
          </p:spPr>
        </p:cxnSp>
        <p:cxnSp>
          <p:nvCxnSpPr>
            <p:cNvPr id="126" name="Straight Arrow Connector 125">
              <a:extLst>
                <a:ext uri="{FF2B5EF4-FFF2-40B4-BE49-F238E27FC236}">
                  <a16:creationId xmlns:a16="http://schemas.microsoft.com/office/drawing/2014/main" id="{5938C0FF-CE20-1A29-E27A-C1ED323B6C7B}"/>
                </a:ext>
              </a:extLst>
            </p:cNvPr>
            <p:cNvCxnSpPr>
              <a:cxnSpLocks/>
              <a:endCxn id="122" idx="0"/>
            </p:cNvCxnSpPr>
            <p:nvPr/>
          </p:nvCxnSpPr>
          <p:spPr>
            <a:xfrm>
              <a:off x="9428326" y="4729634"/>
              <a:ext cx="0" cy="553123"/>
            </a:xfrm>
            <a:prstGeom prst="straightConnector1">
              <a:avLst/>
            </a:prstGeom>
            <a:noFill/>
            <a:ln w="19050" cap="flat" cmpd="sng" algn="ctr">
              <a:solidFill>
                <a:srgbClr val="156082"/>
              </a:solidFill>
              <a:prstDash val="solid"/>
              <a:miter lim="800000"/>
              <a:tailEnd type="triangle"/>
            </a:ln>
            <a:effectLst/>
          </p:spPr>
        </p:cxnSp>
        <p:cxnSp>
          <p:nvCxnSpPr>
            <p:cNvPr id="127" name="Connector: Elbow 126">
              <a:extLst>
                <a:ext uri="{FF2B5EF4-FFF2-40B4-BE49-F238E27FC236}">
                  <a16:creationId xmlns:a16="http://schemas.microsoft.com/office/drawing/2014/main" id="{B6326F9A-DB13-6F5F-FCDA-F3F5B33F0575}"/>
                </a:ext>
              </a:extLst>
            </p:cNvPr>
            <p:cNvCxnSpPr>
              <a:stCxn id="114" idx="3"/>
            </p:cNvCxnSpPr>
            <p:nvPr/>
          </p:nvCxnSpPr>
          <p:spPr>
            <a:xfrm flipV="1">
              <a:off x="7179821" y="1821935"/>
              <a:ext cx="410700" cy="3831996"/>
            </a:xfrm>
            <a:prstGeom prst="bentConnector2">
              <a:avLst/>
            </a:prstGeom>
            <a:noFill/>
            <a:ln w="19050" cap="flat" cmpd="sng" algn="ctr">
              <a:solidFill>
                <a:srgbClr val="156082"/>
              </a:solidFill>
              <a:prstDash val="solid"/>
              <a:miter lim="800000"/>
            </a:ln>
            <a:effectLst/>
          </p:spPr>
        </p:cxnSp>
        <p:cxnSp>
          <p:nvCxnSpPr>
            <p:cNvPr id="128" name="Straight Arrow Connector 127">
              <a:extLst>
                <a:ext uri="{FF2B5EF4-FFF2-40B4-BE49-F238E27FC236}">
                  <a16:creationId xmlns:a16="http://schemas.microsoft.com/office/drawing/2014/main" id="{A1065414-8446-5B49-F297-6F997D252FF4}"/>
                </a:ext>
              </a:extLst>
            </p:cNvPr>
            <p:cNvCxnSpPr>
              <a:cxnSpLocks/>
              <a:stCxn id="117" idx="0"/>
              <a:endCxn id="111" idx="2"/>
            </p:cNvCxnSpPr>
            <p:nvPr/>
          </p:nvCxnSpPr>
          <p:spPr>
            <a:xfrm flipH="1" flipV="1">
              <a:off x="9428325" y="1107624"/>
              <a:ext cx="2" cy="467619"/>
            </a:xfrm>
            <a:prstGeom prst="straightConnector1">
              <a:avLst/>
            </a:prstGeom>
            <a:noFill/>
            <a:ln w="19050" cap="flat" cmpd="sng" algn="ctr">
              <a:solidFill>
                <a:srgbClr val="156082"/>
              </a:solidFill>
              <a:prstDash val="solid"/>
              <a:miter lim="800000"/>
              <a:tailEnd type="triangle"/>
            </a:ln>
            <a:effectLst/>
          </p:spPr>
        </p:cxnSp>
        <p:cxnSp>
          <p:nvCxnSpPr>
            <p:cNvPr id="129" name="Connector: Elbow 128">
              <a:extLst>
                <a:ext uri="{FF2B5EF4-FFF2-40B4-BE49-F238E27FC236}">
                  <a16:creationId xmlns:a16="http://schemas.microsoft.com/office/drawing/2014/main" id="{F4AAA909-9CEE-3B64-C0CF-6877B1EC4551}"/>
                </a:ext>
              </a:extLst>
            </p:cNvPr>
            <p:cNvCxnSpPr>
              <a:cxnSpLocks/>
              <a:stCxn id="103" idx="3"/>
            </p:cNvCxnSpPr>
            <p:nvPr/>
          </p:nvCxnSpPr>
          <p:spPr>
            <a:xfrm flipV="1">
              <a:off x="7201988" y="822769"/>
              <a:ext cx="183183" cy="999026"/>
            </a:xfrm>
            <a:prstGeom prst="bentConnector2">
              <a:avLst/>
            </a:prstGeom>
            <a:noFill/>
            <a:ln w="19050" cap="flat" cmpd="sng" algn="ctr">
              <a:solidFill>
                <a:srgbClr val="156082"/>
              </a:solidFill>
              <a:prstDash val="solid"/>
              <a:miter lim="800000"/>
            </a:ln>
            <a:effectLst/>
          </p:spPr>
        </p:cxnSp>
        <p:cxnSp>
          <p:nvCxnSpPr>
            <p:cNvPr id="130" name="Straight Arrow Connector 129">
              <a:extLst>
                <a:ext uri="{FF2B5EF4-FFF2-40B4-BE49-F238E27FC236}">
                  <a16:creationId xmlns:a16="http://schemas.microsoft.com/office/drawing/2014/main" id="{6DD5B91A-3B83-9EF5-B806-35A7210A09CD}"/>
                </a:ext>
              </a:extLst>
            </p:cNvPr>
            <p:cNvCxnSpPr>
              <a:cxnSpLocks/>
            </p:cNvCxnSpPr>
            <p:nvPr/>
          </p:nvCxnSpPr>
          <p:spPr>
            <a:xfrm>
              <a:off x="7377858" y="822770"/>
              <a:ext cx="1549847" cy="0"/>
            </a:xfrm>
            <a:prstGeom prst="straightConnector1">
              <a:avLst/>
            </a:prstGeom>
            <a:noFill/>
            <a:ln w="19050" cap="flat" cmpd="sng" algn="ctr">
              <a:solidFill>
                <a:srgbClr val="156082"/>
              </a:solidFill>
              <a:prstDash val="solid"/>
              <a:miter lim="800000"/>
              <a:tailEnd type="triangle"/>
            </a:ln>
            <a:effectLst/>
          </p:spPr>
        </p:cxnSp>
        <p:sp>
          <p:nvSpPr>
            <p:cNvPr id="131" name="TextBox 130">
              <a:extLst>
                <a:ext uri="{FF2B5EF4-FFF2-40B4-BE49-F238E27FC236}">
                  <a16:creationId xmlns:a16="http://schemas.microsoft.com/office/drawing/2014/main" id="{5BD5845A-82A1-8740-AA67-ADB472B5A79D}"/>
                </a:ext>
              </a:extLst>
            </p:cNvPr>
            <p:cNvSpPr txBox="1"/>
            <p:nvPr/>
          </p:nvSpPr>
          <p:spPr>
            <a:xfrm>
              <a:off x="9428325" y="2237384"/>
              <a:ext cx="57594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Yes</a:t>
              </a:r>
            </a:p>
          </p:txBody>
        </p:sp>
        <p:sp>
          <p:nvSpPr>
            <p:cNvPr id="132" name="TextBox 131">
              <a:extLst>
                <a:ext uri="{FF2B5EF4-FFF2-40B4-BE49-F238E27FC236}">
                  <a16:creationId xmlns:a16="http://schemas.microsoft.com/office/drawing/2014/main" id="{B2AB5A19-4AC1-4033-BB49-881F77E252CC}"/>
                </a:ext>
              </a:extLst>
            </p:cNvPr>
            <p:cNvSpPr txBox="1"/>
            <p:nvPr/>
          </p:nvSpPr>
          <p:spPr>
            <a:xfrm>
              <a:off x="9428325" y="3270808"/>
              <a:ext cx="57594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Yes</a:t>
              </a:r>
            </a:p>
          </p:txBody>
        </p:sp>
        <p:sp>
          <p:nvSpPr>
            <p:cNvPr id="133" name="TextBox 132">
              <a:extLst>
                <a:ext uri="{FF2B5EF4-FFF2-40B4-BE49-F238E27FC236}">
                  <a16:creationId xmlns:a16="http://schemas.microsoft.com/office/drawing/2014/main" id="{283C4565-E477-5816-A6EA-53F51BC3C8DE}"/>
                </a:ext>
              </a:extLst>
            </p:cNvPr>
            <p:cNvSpPr txBox="1"/>
            <p:nvPr/>
          </p:nvSpPr>
          <p:spPr>
            <a:xfrm>
              <a:off x="9428325" y="4801259"/>
              <a:ext cx="57594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Yes</a:t>
              </a:r>
            </a:p>
          </p:txBody>
        </p:sp>
        <p:cxnSp>
          <p:nvCxnSpPr>
            <p:cNvPr id="134" name="Connector: Elbow 133">
              <a:extLst>
                <a:ext uri="{FF2B5EF4-FFF2-40B4-BE49-F238E27FC236}">
                  <a16:creationId xmlns:a16="http://schemas.microsoft.com/office/drawing/2014/main" id="{C4900FC9-DA67-D3DC-3DC4-3878D6796CC2}"/>
                </a:ext>
              </a:extLst>
            </p:cNvPr>
            <p:cNvCxnSpPr>
              <a:cxnSpLocks/>
              <a:stCxn id="117" idx="3"/>
            </p:cNvCxnSpPr>
            <p:nvPr/>
          </p:nvCxnSpPr>
          <p:spPr>
            <a:xfrm flipV="1">
              <a:off x="10883747" y="1012721"/>
              <a:ext cx="177721" cy="854910"/>
            </a:xfrm>
            <a:prstGeom prst="bentConnector2">
              <a:avLst/>
            </a:prstGeom>
            <a:noFill/>
            <a:ln w="19050" cap="flat" cmpd="sng" algn="ctr">
              <a:solidFill>
                <a:srgbClr val="156082"/>
              </a:solidFill>
              <a:prstDash val="solid"/>
              <a:miter lim="800000"/>
            </a:ln>
            <a:effectLst/>
          </p:spPr>
        </p:cxnSp>
        <p:cxnSp>
          <p:nvCxnSpPr>
            <p:cNvPr id="135" name="Straight Arrow Connector 134">
              <a:extLst>
                <a:ext uri="{FF2B5EF4-FFF2-40B4-BE49-F238E27FC236}">
                  <a16:creationId xmlns:a16="http://schemas.microsoft.com/office/drawing/2014/main" id="{D00C2ACA-4121-8285-45F9-63A92614EE1B}"/>
                </a:ext>
              </a:extLst>
            </p:cNvPr>
            <p:cNvCxnSpPr/>
            <p:nvPr/>
          </p:nvCxnSpPr>
          <p:spPr>
            <a:xfrm flipH="1">
              <a:off x="9928944" y="1022120"/>
              <a:ext cx="1132524" cy="0"/>
            </a:xfrm>
            <a:prstGeom prst="straightConnector1">
              <a:avLst/>
            </a:prstGeom>
            <a:noFill/>
            <a:ln w="19050" cap="flat" cmpd="sng" algn="ctr">
              <a:solidFill>
                <a:srgbClr val="156082"/>
              </a:solidFill>
              <a:prstDash val="solid"/>
              <a:miter lim="800000"/>
              <a:tailEnd type="triangle"/>
            </a:ln>
            <a:effectLst/>
          </p:spPr>
        </p:cxnSp>
        <p:cxnSp>
          <p:nvCxnSpPr>
            <p:cNvPr id="136" name="Connector: Elbow 135">
              <a:extLst>
                <a:ext uri="{FF2B5EF4-FFF2-40B4-BE49-F238E27FC236}">
                  <a16:creationId xmlns:a16="http://schemas.microsoft.com/office/drawing/2014/main" id="{117D68ED-E566-B7EC-F313-8C192B803601}"/>
                </a:ext>
              </a:extLst>
            </p:cNvPr>
            <p:cNvCxnSpPr>
              <a:cxnSpLocks/>
              <a:stCxn id="119" idx="3"/>
            </p:cNvCxnSpPr>
            <p:nvPr/>
          </p:nvCxnSpPr>
          <p:spPr>
            <a:xfrm flipV="1">
              <a:off x="10883747" y="822769"/>
              <a:ext cx="320153" cy="2149330"/>
            </a:xfrm>
            <a:prstGeom prst="bentConnector2">
              <a:avLst/>
            </a:prstGeom>
            <a:noFill/>
            <a:ln w="19050" cap="flat" cmpd="sng" algn="ctr">
              <a:solidFill>
                <a:srgbClr val="156082"/>
              </a:solidFill>
              <a:prstDash val="solid"/>
              <a:miter lim="800000"/>
            </a:ln>
            <a:effectLst/>
          </p:spPr>
        </p:cxnSp>
        <p:cxnSp>
          <p:nvCxnSpPr>
            <p:cNvPr id="137" name="Connector: Elbow 136">
              <a:extLst>
                <a:ext uri="{FF2B5EF4-FFF2-40B4-BE49-F238E27FC236}">
                  <a16:creationId xmlns:a16="http://schemas.microsoft.com/office/drawing/2014/main" id="{6A979662-6871-1E02-E1B3-0A31E151ED36}"/>
                </a:ext>
              </a:extLst>
            </p:cNvPr>
            <p:cNvCxnSpPr>
              <a:cxnSpLocks/>
              <a:stCxn id="121" idx="3"/>
            </p:cNvCxnSpPr>
            <p:nvPr/>
          </p:nvCxnSpPr>
          <p:spPr>
            <a:xfrm flipV="1">
              <a:off x="10883746" y="644310"/>
              <a:ext cx="587732" cy="3546715"/>
            </a:xfrm>
            <a:prstGeom prst="bentConnector2">
              <a:avLst/>
            </a:prstGeom>
            <a:noFill/>
            <a:ln w="19050" cap="flat" cmpd="sng" algn="ctr">
              <a:solidFill>
                <a:srgbClr val="156082"/>
              </a:solidFill>
              <a:prstDash val="solid"/>
              <a:miter lim="800000"/>
            </a:ln>
            <a:effectLst/>
          </p:spPr>
        </p:cxnSp>
        <p:cxnSp>
          <p:nvCxnSpPr>
            <p:cNvPr id="138" name="Straight Arrow Connector 137">
              <a:extLst>
                <a:ext uri="{FF2B5EF4-FFF2-40B4-BE49-F238E27FC236}">
                  <a16:creationId xmlns:a16="http://schemas.microsoft.com/office/drawing/2014/main" id="{DD5DAA74-3FC6-DFE3-F1A0-EE81FAA781EA}"/>
                </a:ext>
              </a:extLst>
            </p:cNvPr>
            <p:cNvCxnSpPr>
              <a:cxnSpLocks/>
              <a:endCxn id="111" idx="3"/>
            </p:cNvCxnSpPr>
            <p:nvPr/>
          </p:nvCxnSpPr>
          <p:spPr>
            <a:xfrm flipH="1" flipV="1">
              <a:off x="9921631" y="802825"/>
              <a:ext cx="1282269" cy="12410"/>
            </a:xfrm>
            <a:prstGeom prst="straightConnector1">
              <a:avLst/>
            </a:prstGeom>
            <a:noFill/>
            <a:ln w="19050" cap="flat" cmpd="sng" algn="ctr">
              <a:solidFill>
                <a:srgbClr val="156082"/>
              </a:solidFill>
              <a:prstDash val="solid"/>
              <a:miter lim="800000"/>
              <a:tailEnd type="triangle"/>
            </a:ln>
            <a:effectLst/>
          </p:spPr>
        </p:cxnSp>
        <p:cxnSp>
          <p:nvCxnSpPr>
            <p:cNvPr id="139" name="Straight Arrow Connector 138">
              <a:extLst>
                <a:ext uri="{FF2B5EF4-FFF2-40B4-BE49-F238E27FC236}">
                  <a16:creationId xmlns:a16="http://schemas.microsoft.com/office/drawing/2014/main" id="{CAB00E86-1AAE-811D-86E5-9869ABFB4DD9}"/>
                </a:ext>
              </a:extLst>
            </p:cNvPr>
            <p:cNvCxnSpPr>
              <a:cxnSpLocks/>
            </p:cNvCxnSpPr>
            <p:nvPr/>
          </p:nvCxnSpPr>
          <p:spPr>
            <a:xfrm flipH="1">
              <a:off x="9928944" y="644438"/>
              <a:ext cx="1542534" cy="0"/>
            </a:xfrm>
            <a:prstGeom prst="straightConnector1">
              <a:avLst/>
            </a:prstGeom>
            <a:noFill/>
            <a:ln w="19050" cap="flat" cmpd="sng" algn="ctr">
              <a:solidFill>
                <a:srgbClr val="156082"/>
              </a:solidFill>
              <a:prstDash val="solid"/>
              <a:miter lim="800000"/>
              <a:tailEnd type="triangle"/>
            </a:ln>
            <a:effectLst/>
          </p:spPr>
        </p:cxnSp>
        <p:sp>
          <p:nvSpPr>
            <p:cNvPr id="140" name="TextBox 139">
              <a:extLst>
                <a:ext uri="{FF2B5EF4-FFF2-40B4-BE49-F238E27FC236}">
                  <a16:creationId xmlns:a16="http://schemas.microsoft.com/office/drawing/2014/main" id="{0DA14281-E304-3B0A-0F1B-F5DAFF92662A}"/>
                </a:ext>
              </a:extLst>
            </p:cNvPr>
            <p:cNvSpPr txBox="1"/>
            <p:nvPr/>
          </p:nvSpPr>
          <p:spPr>
            <a:xfrm>
              <a:off x="10616169" y="1069236"/>
              <a:ext cx="47481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No</a:t>
              </a:r>
            </a:p>
          </p:txBody>
        </p:sp>
        <p:sp>
          <p:nvSpPr>
            <p:cNvPr id="141" name="TextBox 140">
              <a:extLst>
                <a:ext uri="{FF2B5EF4-FFF2-40B4-BE49-F238E27FC236}">
                  <a16:creationId xmlns:a16="http://schemas.microsoft.com/office/drawing/2014/main" id="{D286493D-1BA7-754D-4EF2-FED95A413354}"/>
                </a:ext>
              </a:extLst>
            </p:cNvPr>
            <p:cNvSpPr txBox="1"/>
            <p:nvPr/>
          </p:nvSpPr>
          <p:spPr>
            <a:xfrm>
              <a:off x="10709148" y="2229005"/>
              <a:ext cx="47481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No</a:t>
              </a:r>
            </a:p>
          </p:txBody>
        </p:sp>
        <p:sp>
          <p:nvSpPr>
            <p:cNvPr id="142" name="TextBox 141">
              <a:extLst>
                <a:ext uri="{FF2B5EF4-FFF2-40B4-BE49-F238E27FC236}">
                  <a16:creationId xmlns:a16="http://schemas.microsoft.com/office/drawing/2014/main" id="{FA64E12E-C193-5799-3E40-384E89F0210E}"/>
                </a:ext>
              </a:extLst>
            </p:cNvPr>
            <p:cNvSpPr txBox="1"/>
            <p:nvPr/>
          </p:nvSpPr>
          <p:spPr>
            <a:xfrm>
              <a:off x="11011378" y="3512217"/>
              <a:ext cx="47481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No</a:t>
              </a:r>
            </a:p>
          </p:txBody>
        </p:sp>
      </p:grpSp>
      <p:sp>
        <p:nvSpPr>
          <p:cNvPr id="143" name="Title 1">
            <a:extLst>
              <a:ext uri="{FF2B5EF4-FFF2-40B4-BE49-F238E27FC236}">
                <a16:creationId xmlns:a16="http://schemas.microsoft.com/office/drawing/2014/main" id="{F43DD5B9-469E-DCD6-6AA6-FDD5E3784C1D}"/>
              </a:ext>
            </a:extLst>
          </p:cNvPr>
          <p:cNvSpPr>
            <a:spLocks noGrp="1"/>
          </p:cNvSpPr>
          <p:nvPr>
            <p:ph type="title"/>
          </p:nvPr>
        </p:nvSpPr>
        <p:spPr>
          <a:xfrm>
            <a:off x="143562" y="51626"/>
            <a:ext cx="7241609" cy="1143000"/>
          </a:xfrm>
        </p:spPr>
        <p:txBody>
          <a:bodyPr/>
          <a:lstStyle/>
          <a:p>
            <a:r>
              <a:rPr lang="en-US" dirty="0">
                <a:solidFill>
                  <a:schemeClr val="tx1"/>
                </a:solidFill>
              </a:rPr>
              <a:t>Wind Gust Schematic</a:t>
            </a:r>
          </a:p>
        </p:txBody>
      </p:sp>
      <p:sp>
        <p:nvSpPr>
          <p:cNvPr id="2" name="TextBox 1">
            <a:extLst>
              <a:ext uri="{FF2B5EF4-FFF2-40B4-BE49-F238E27FC236}">
                <a16:creationId xmlns:a16="http://schemas.microsoft.com/office/drawing/2014/main" id="{26425395-9C0F-E963-5B95-E5321B87C10E}"/>
              </a:ext>
            </a:extLst>
          </p:cNvPr>
          <p:cNvSpPr txBox="1"/>
          <p:nvPr/>
        </p:nvSpPr>
        <p:spPr>
          <a:xfrm>
            <a:off x="7350042" y="1054402"/>
            <a:ext cx="47481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rPr>
              <a:t>No</a:t>
            </a:r>
          </a:p>
        </p:txBody>
      </p:sp>
    </p:spTree>
    <p:extLst>
      <p:ext uri="{BB962C8B-B14F-4D97-AF65-F5344CB8AC3E}">
        <p14:creationId xmlns:p14="http://schemas.microsoft.com/office/powerpoint/2010/main" val="853989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730AA-DA73-B8B1-F34E-3FDE40891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0DF8E-844A-9D97-0CDA-05D47B207ABA}"/>
              </a:ext>
            </a:extLst>
          </p:cNvPr>
          <p:cNvSpPr>
            <a:spLocks noGrp="1"/>
          </p:cNvSpPr>
          <p:nvPr>
            <p:ph type="title"/>
          </p:nvPr>
        </p:nvSpPr>
        <p:spPr/>
        <p:txBody>
          <a:bodyPr/>
          <a:lstStyle/>
          <a:p>
            <a:r>
              <a:rPr lang="en-US" dirty="0">
                <a:solidFill>
                  <a:schemeClr val="tx1"/>
                </a:solidFill>
              </a:rPr>
              <a:t>Visibility Sensor and Calculation</a:t>
            </a:r>
          </a:p>
        </p:txBody>
      </p:sp>
      <p:sp>
        <p:nvSpPr>
          <p:cNvPr id="3" name="Content Placeholder 2">
            <a:extLst>
              <a:ext uri="{FF2B5EF4-FFF2-40B4-BE49-F238E27FC236}">
                <a16:creationId xmlns:a16="http://schemas.microsoft.com/office/drawing/2014/main" id="{59604C43-499B-4ED2-6888-C0F573670ECA}"/>
              </a:ext>
            </a:extLst>
          </p:cNvPr>
          <p:cNvSpPr>
            <a:spLocks noGrp="1"/>
          </p:cNvSpPr>
          <p:nvPr>
            <p:ph idx="1"/>
          </p:nvPr>
        </p:nvSpPr>
        <p:spPr>
          <a:xfrm>
            <a:off x="609599" y="2209801"/>
            <a:ext cx="8412481" cy="2431436"/>
          </a:xfrm>
        </p:spPr>
        <p:txBody>
          <a:bodyPr/>
          <a:lstStyle/>
          <a:p>
            <a:pPr marL="285750" lvl="1">
              <a:spcBef>
                <a:spcPts val="0"/>
              </a:spcBef>
              <a:buClr>
                <a:srgbClr val="17375E"/>
              </a:buClr>
              <a:buSzPct val="100000"/>
              <a:buFont typeface="Arial" panose="020B0604020202020204" pitchFamily="34" charset="0"/>
              <a:buChar char="•"/>
            </a:pPr>
            <a:r>
              <a:rPr lang="en-US" sz="2000" dirty="0">
                <a:solidFill>
                  <a:schemeClr val="tx1"/>
                </a:solidFill>
                <a:latin typeface="+mn-lt"/>
              </a:rPr>
              <a:t>The algorithm samples sensor data every minute, obtaining a 1-minute average extinction coefficient and day/night indication</a:t>
            </a:r>
          </a:p>
          <a:p>
            <a:pPr marL="285750" lvl="1">
              <a:spcBef>
                <a:spcPts val="0"/>
              </a:spcBef>
              <a:buClr>
                <a:srgbClr val="17375E"/>
              </a:buClr>
              <a:buSzPct val="100000"/>
              <a:buFont typeface="Arial" panose="020B0604020202020204" pitchFamily="34" charset="0"/>
              <a:buChar char="•"/>
            </a:pPr>
            <a:r>
              <a:rPr lang="en-US" sz="2000" dirty="0">
                <a:solidFill>
                  <a:schemeClr val="tx1"/>
                </a:solidFill>
                <a:latin typeface="+mn-lt"/>
              </a:rPr>
              <a:t>The algorithm calculates a 1-minute average visibility every minute and stores the value for 10 minutes</a:t>
            </a:r>
          </a:p>
          <a:p>
            <a:pPr marL="285750" lvl="1">
              <a:spcBef>
                <a:spcPts val="0"/>
              </a:spcBef>
              <a:buClr>
                <a:srgbClr val="17375E"/>
              </a:buClr>
              <a:buSzPct val="100000"/>
              <a:buFont typeface="Arial" panose="020B0604020202020204" pitchFamily="34" charset="0"/>
              <a:buChar char="•"/>
            </a:pPr>
            <a:r>
              <a:rPr lang="en-US" sz="2000" dirty="0">
                <a:solidFill>
                  <a:schemeClr val="tx1"/>
                </a:solidFill>
                <a:latin typeface="+mn-lt"/>
              </a:rPr>
              <a:t>Finally, it computes a running 10-minute harmonic mean once per minute from the stored data to provide the latest visibility</a:t>
            </a:r>
          </a:p>
          <a:p>
            <a:pPr marL="285750" lvl="1">
              <a:spcBef>
                <a:spcPts val="0"/>
              </a:spcBef>
              <a:buClr>
                <a:srgbClr val="17375E"/>
              </a:buClr>
              <a:buSzPct val="100000"/>
              <a:buFont typeface="Arial" panose="020B0604020202020204" pitchFamily="34" charset="0"/>
              <a:buChar char="•"/>
            </a:pPr>
            <a:r>
              <a:rPr lang="en-US" sz="2000" dirty="0">
                <a:solidFill>
                  <a:schemeClr val="tx1"/>
                </a:solidFill>
                <a:latin typeface="+mn-lt"/>
              </a:rPr>
              <a:t>A harmonic mean is used in the final computation rather than an arithmetic mean because it is more responsive to rapidly decreasing visibility conditions</a:t>
            </a:r>
          </a:p>
        </p:txBody>
      </p:sp>
      <p:sp>
        <p:nvSpPr>
          <p:cNvPr id="4" name="Slide Number Placeholder 3">
            <a:extLst>
              <a:ext uri="{FF2B5EF4-FFF2-40B4-BE49-F238E27FC236}">
                <a16:creationId xmlns:a16="http://schemas.microsoft.com/office/drawing/2014/main" id="{6A1B66C1-76B4-2D38-C4CB-B56727B64290}"/>
              </a:ext>
            </a:extLst>
          </p:cNvPr>
          <p:cNvSpPr>
            <a:spLocks noGrp="1"/>
          </p:cNvSpPr>
          <p:nvPr>
            <p:ph type="sldNum" sz="quarter" idx="10"/>
          </p:nvPr>
        </p:nvSpPr>
        <p:spPr/>
        <p:txBody>
          <a:bodyPr/>
          <a:lstStyle/>
          <a:p>
            <a:pPr>
              <a:defRPr/>
            </a:pPr>
            <a:fld id="{9B75A673-7735-4CC9-B590-A7357C237BAA}" type="slidenum">
              <a:rPr lang="en-US" smtClean="0"/>
              <a:pPr>
                <a:defRPr/>
              </a:pPr>
              <a:t>38</a:t>
            </a:fld>
            <a:endParaRPr lang="en-US" dirty="0"/>
          </a:p>
        </p:txBody>
      </p:sp>
      <p:pic>
        <p:nvPicPr>
          <p:cNvPr id="6" name="Picture 5">
            <a:extLst>
              <a:ext uri="{FF2B5EF4-FFF2-40B4-BE49-F238E27FC236}">
                <a16:creationId xmlns:a16="http://schemas.microsoft.com/office/drawing/2014/main" id="{ECA2CA4A-E50B-9C7F-BDFA-9DF7BAD6D63B}"/>
              </a:ext>
            </a:extLst>
          </p:cNvPr>
          <p:cNvPicPr>
            <a:picLocks noChangeAspect="1"/>
          </p:cNvPicPr>
          <p:nvPr/>
        </p:nvPicPr>
        <p:blipFill>
          <a:blip r:embed="rId2"/>
          <a:srcRect b="6540"/>
          <a:stretch/>
        </p:blipFill>
        <p:spPr>
          <a:xfrm>
            <a:off x="9225280" y="2003929"/>
            <a:ext cx="2813375" cy="2873988"/>
          </a:xfrm>
          <a:prstGeom prst="rect">
            <a:avLst/>
          </a:prstGeom>
        </p:spPr>
      </p:pic>
      <p:sp>
        <p:nvSpPr>
          <p:cNvPr id="9" name="TextBox 8">
            <a:extLst>
              <a:ext uri="{FF2B5EF4-FFF2-40B4-BE49-F238E27FC236}">
                <a16:creationId xmlns:a16="http://schemas.microsoft.com/office/drawing/2014/main" id="{E9B9F97F-B68E-0FC8-CC88-904B6B065916}"/>
              </a:ext>
            </a:extLst>
          </p:cNvPr>
          <p:cNvSpPr txBox="1"/>
          <p:nvPr/>
        </p:nvSpPr>
        <p:spPr>
          <a:xfrm>
            <a:off x="609601" y="4613757"/>
            <a:ext cx="11125199" cy="1846659"/>
          </a:xfrm>
          <a:prstGeom prst="rect">
            <a:avLst/>
          </a:prstGeom>
          <a:noFill/>
        </p:spPr>
        <p:txBody>
          <a:bodyPr wrap="square">
            <a:spAutoFit/>
          </a:bodyPr>
          <a:lstStyle/>
          <a:p>
            <a:pPr marL="0" lvl="1">
              <a:spcBef>
                <a:spcPts val="0"/>
              </a:spcBef>
              <a:buClr>
                <a:srgbClr val="17375E"/>
              </a:buClr>
              <a:buSzPct val="100000"/>
            </a:pPr>
            <a:r>
              <a:rPr lang="en-US" sz="2000" dirty="0">
                <a:solidFill>
                  <a:schemeClr val="tx1"/>
                </a:solidFill>
                <a:latin typeface="+mn-lt"/>
              </a:rPr>
              <a:t>     and will generally yield a lower value than the arithmetic mean</a:t>
            </a:r>
          </a:p>
          <a:p>
            <a:pPr marL="285750" lvl="1" indent="-285750">
              <a:spcBef>
                <a:spcPts val="0"/>
              </a:spcBef>
              <a:buClr>
                <a:srgbClr val="17375E"/>
              </a:buClr>
              <a:buSzPct val="100000"/>
              <a:buFont typeface="Arial" panose="020B0604020202020204" pitchFamily="34" charset="0"/>
              <a:buChar char="•"/>
            </a:pPr>
            <a:r>
              <a:rPr lang="en-US" sz="2000" dirty="0">
                <a:solidFill>
                  <a:schemeClr val="tx1"/>
                </a:solidFill>
                <a:latin typeface="+mn-lt"/>
              </a:rPr>
              <a:t>Result provides an earlier warning of deteriorating conditions and is best for aviation use</a:t>
            </a:r>
          </a:p>
          <a:p>
            <a:pPr marL="285750" lvl="1" indent="-285750">
              <a:spcBef>
                <a:spcPts val="0"/>
              </a:spcBef>
              <a:buClr>
                <a:srgbClr val="17375E"/>
              </a:buClr>
              <a:buSzPct val="100000"/>
              <a:buFont typeface="Arial" panose="020B0604020202020204" pitchFamily="34" charset="0"/>
              <a:buChar char="•"/>
            </a:pPr>
            <a:r>
              <a:rPr lang="en-US" sz="2000" dirty="0">
                <a:solidFill>
                  <a:schemeClr val="tx1"/>
                </a:solidFill>
                <a:latin typeface="+mn-lt"/>
              </a:rPr>
              <a:t>Limitations:</a:t>
            </a:r>
          </a:p>
          <a:p>
            <a:pPr marL="568325" lvl="2" indent="-285750">
              <a:spcBef>
                <a:spcPts val="0"/>
              </a:spcBef>
              <a:buClr>
                <a:srgbClr val="17375E"/>
              </a:buClr>
              <a:buSzPct val="100000"/>
              <a:buFont typeface="Courier New" panose="02070309020205020404" pitchFamily="49" charset="0"/>
              <a:buChar char="o"/>
            </a:pPr>
            <a:r>
              <a:rPr lang="en-US" sz="1800" dirty="0">
                <a:solidFill>
                  <a:schemeClr val="tx1"/>
                </a:solidFill>
                <a:latin typeface="+mn-lt"/>
              </a:rPr>
              <a:t>The small sampling volume (0.75 cubic feet) can give undue weight to small scale differences in the atmosphere</a:t>
            </a:r>
          </a:p>
          <a:p>
            <a:pPr marL="568325" lvl="2" indent="-285750">
              <a:spcBef>
                <a:spcPts val="0"/>
              </a:spcBef>
              <a:buClr>
                <a:srgbClr val="17375E"/>
              </a:buClr>
              <a:buSzPct val="100000"/>
              <a:buFont typeface="Courier New" panose="02070309020205020404" pitchFamily="49" charset="0"/>
              <a:buChar char="o"/>
            </a:pPr>
            <a:r>
              <a:rPr lang="en-US" sz="1800" dirty="0">
                <a:solidFill>
                  <a:schemeClr val="tx1"/>
                </a:solidFill>
                <a:latin typeface="+mn-lt"/>
              </a:rPr>
              <a:t>The value is valid at the sensor and may not represent the entire airport area, especially during rapidly changing conditions such as fog banks or precipitation</a:t>
            </a:r>
          </a:p>
        </p:txBody>
      </p:sp>
      <p:sp>
        <p:nvSpPr>
          <p:cNvPr id="7" name="TextBox 6">
            <a:extLst>
              <a:ext uri="{FF2B5EF4-FFF2-40B4-BE49-F238E27FC236}">
                <a16:creationId xmlns:a16="http://schemas.microsoft.com/office/drawing/2014/main" id="{4EA371E2-A895-D8EA-3798-070230F7F0D8}"/>
              </a:ext>
            </a:extLst>
          </p:cNvPr>
          <p:cNvSpPr txBox="1"/>
          <p:nvPr/>
        </p:nvSpPr>
        <p:spPr>
          <a:xfrm>
            <a:off x="609598" y="1609635"/>
            <a:ext cx="11043921" cy="707886"/>
          </a:xfrm>
          <a:prstGeom prst="rect">
            <a:avLst/>
          </a:prstGeom>
          <a:noFill/>
        </p:spPr>
        <p:txBody>
          <a:bodyPr wrap="square">
            <a:spAutoFit/>
          </a:bodyPr>
          <a:lstStyle/>
          <a:p>
            <a:pPr marL="285750" indent="-285750">
              <a:spcBef>
                <a:spcPts val="0"/>
              </a:spcBef>
              <a:buClrTx/>
              <a:buFont typeface="Arial" panose="020B0604020202020204" pitchFamily="34" charset="0"/>
              <a:buChar char="•"/>
            </a:pPr>
            <a:r>
              <a:rPr lang="en-US" sz="2000" dirty="0">
                <a:solidFill>
                  <a:schemeClr val="tx1"/>
                </a:solidFill>
                <a:latin typeface="+mn-lt"/>
              </a:rPr>
              <a:t>The Sensor Equivalent Visibility (SEV) is derived by frequently measuring the forward scatter characteristics of a small atmospheric sample (0.75 cubic feet) near the sensor</a:t>
            </a:r>
          </a:p>
        </p:txBody>
      </p:sp>
    </p:spTree>
    <p:extLst>
      <p:ext uri="{BB962C8B-B14F-4D97-AF65-F5344CB8AC3E}">
        <p14:creationId xmlns:p14="http://schemas.microsoft.com/office/powerpoint/2010/main" val="2722282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3C92C-7921-CB59-7812-0C4DC0DB7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4E1EA-27A0-1F89-177F-A0C4365FFD23}"/>
              </a:ext>
            </a:extLst>
          </p:cNvPr>
          <p:cNvSpPr>
            <a:spLocks noGrp="1"/>
          </p:cNvSpPr>
          <p:nvPr>
            <p:ph type="title"/>
          </p:nvPr>
        </p:nvSpPr>
        <p:spPr/>
        <p:txBody>
          <a:bodyPr/>
          <a:lstStyle/>
          <a:p>
            <a:r>
              <a:rPr lang="en-US" dirty="0">
                <a:solidFill>
                  <a:schemeClr val="tx1"/>
                </a:solidFill>
              </a:rPr>
              <a:t>Visibility Sensor and Calculation</a:t>
            </a:r>
          </a:p>
        </p:txBody>
      </p:sp>
      <p:sp>
        <p:nvSpPr>
          <p:cNvPr id="3" name="Content Placeholder 2">
            <a:extLst>
              <a:ext uri="{FF2B5EF4-FFF2-40B4-BE49-F238E27FC236}">
                <a16:creationId xmlns:a16="http://schemas.microsoft.com/office/drawing/2014/main" id="{8B43CD2A-16FF-9B23-3053-5C78243BD1F7}"/>
              </a:ext>
            </a:extLst>
          </p:cNvPr>
          <p:cNvSpPr>
            <a:spLocks noGrp="1"/>
          </p:cNvSpPr>
          <p:nvPr>
            <p:ph idx="1"/>
          </p:nvPr>
        </p:nvSpPr>
        <p:spPr>
          <a:xfrm>
            <a:off x="609600" y="1600200"/>
            <a:ext cx="8524240" cy="4525566"/>
          </a:xfrm>
        </p:spPr>
        <p:txBody>
          <a:bodyPr/>
          <a:lstStyle/>
          <a:p>
            <a:pPr marL="285750" lvl="1">
              <a:spcBef>
                <a:spcPts val="0"/>
              </a:spcBef>
              <a:buClr>
                <a:srgbClr val="17375E"/>
              </a:buClr>
              <a:buSzPct val="100000"/>
              <a:buFont typeface="Arial" panose="020B0604020202020204" pitchFamily="34" charset="0"/>
              <a:buChar char="•"/>
            </a:pPr>
            <a:r>
              <a:rPr lang="en-US" sz="2000" dirty="0">
                <a:solidFill>
                  <a:schemeClr val="tx1"/>
                </a:solidFill>
                <a:latin typeface="+mn-lt"/>
              </a:rPr>
              <a:t>The harmonic mean is computed from the formula:</a:t>
            </a:r>
          </a:p>
          <a:p>
            <a:pPr marL="0" lvl="1" indent="0">
              <a:spcBef>
                <a:spcPts val="0"/>
              </a:spcBef>
              <a:buClr>
                <a:srgbClr val="17375E"/>
              </a:buClr>
              <a:buSzPct val="100000"/>
              <a:buNone/>
            </a:pPr>
            <a:r>
              <a:rPr lang="en-US" sz="1100" dirty="0">
                <a:solidFill>
                  <a:schemeClr val="tx1"/>
                </a:solidFill>
                <a:latin typeface="+mn-lt"/>
              </a:rPr>
              <a:t>      </a:t>
            </a:r>
          </a:p>
          <a:p>
            <a:pPr marL="0" lvl="1" indent="0">
              <a:spcBef>
                <a:spcPts val="0"/>
              </a:spcBef>
              <a:buClr>
                <a:srgbClr val="17375E"/>
              </a:buClr>
              <a:buSzPct val="100000"/>
              <a:buNone/>
            </a:pPr>
            <a:r>
              <a:rPr lang="en-US" sz="2000" dirty="0">
                <a:solidFill>
                  <a:schemeClr val="tx1"/>
                </a:solidFill>
                <a:latin typeface="+mn-lt"/>
              </a:rPr>
              <a:t>      V = n / (1/V1 + 1/V2 + ...+ 1/</a:t>
            </a:r>
            <a:r>
              <a:rPr lang="en-US" sz="2000" dirty="0" err="1">
                <a:solidFill>
                  <a:schemeClr val="tx1"/>
                </a:solidFill>
                <a:latin typeface="+mn-lt"/>
              </a:rPr>
              <a:t>Vn</a:t>
            </a:r>
            <a:r>
              <a:rPr lang="en-US" sz="2000" dirty="0">
                <a:solidFill>
                  <a:schemeClr val="tx1"/>
                </a:solidFill>
                <a:latin typeface="+mn-lt"/>
              </a:rPr>
              <a:t>)</a:t>
            </a:r>
          </a:p>
          <a:p>
            <a:pPr marL="0" lvl="1" indent="0">
              <a:spcBef>
                <a:spcPts val="0"/>
              </a:spcBef>
              <a:buClr>
                <a:srgbClr val="17375E"/>
              </a:buClr>
              <a:buSzPct val="100000"/>
              <a:buNone/>
            </a:pPr>
            <a:endParaRPr lang="en-US" sz="1100" dirty="0">
              <a:solidFill>
                <a:schemeClr val="tx1"/>
              </a:solidFill>
              <a:latin typeface="+mn-lt"/>
            </a:endParaRPr>
          </a:p>
          <a:p>
            <a:pPr marL="290513" lvl="1" indent="-290513">
              <a:spcBef>
                <a:spcPts val="0"/>
              </a:spcBef>
              <a:buClr>
                <a:srgbClr val="17375E"/>
              </a:buClr>
              <a:buSzPct val="100000"/>
              <a:buNone/>
            </a:pPr>
            <a:r>
              <a:rPr lang="en-US" sz="2000" dirty="0">
                <a:solidFill>
                  <a:schemeClr val="tx1"/>
                </a:solidFill>
                <a:latin typeface="+mn-lt"/>
              </a:rPr>
              <a:t>      Where V is the harmonic mean, n = 10, and V1 , V2,... </a:t>
            </a:r>
            <a:r>
              <a:rPr lang="en-US" sz="2000" dirty="0" err="1">
                <a:solidFill>
                  <a:schemeClr val="tx1"/>
                </a:solidFill>
                <a:latin typeface="+mn-lt"/>
              </a:rPr>
              <a:t>Vn</a:t>
            </a:r>
            <a:r>
              <a:rPr lang="en-US" sz="2000" dirty="0">
                <a:solidFill>
                  <a:schemeClr val="tx1"/>
                </a:solidFill>
                <a:latin typeface="+mn-lt"/>
              </a:rPr>
              <a:t> , are the individual 1-minute values</a:t>
            </a:r>
          </a:p>
          <a:p>
            <a:pPr marL="0" lvl="1" indent="0">
              <a:spcBef>
                <a:spcPts val="0"/>
              </a:spcBef>
              <a:buClr>
                <a:srgbClr val="17375E"/>
              </a:buClr>
              <a:buSzPct val="100000"/>
              <a:buNone/>
            </a:pPr>
            <a:endParaRPr lang="en-US" sz="1100" dirty="0">
              <a:solidFill>
                <a:schemeClr val="tx1"/>
              </a:solidFill>
              <a:latin typeface="+mn-lt"/>
            </a:endParaRPr>
          </a:p>
          <a:p>
            <a:pPr marL="342900" lvl="1" indent="-342900">
              <a:spcBef>
                <a:spcPts val="0"/>
              </a:spcBef>
              <a:buClr>
                <a:srgbClr val="17375E"/>
              </a:buClr>
              <a:buSzPct val="100000"/>
              <a:buFont typeface="Arial" panose="020B0604020202020204" pitchFamily="34" charset="0"/>
              <a:buChar char="•"/>
            </a:pPr>
            <a:r>
              <a:rPr lang="en-US" sz="2000" dirty="0">
                <a:solidFill>
                  <a:schemeClr val="tx1"/>
                </a:solidFill>
                <a:latin typeface="+mn-lt"/>
              </a:rPr>
              <a:t>The difference between the harmonic mean and the arithmetic mean can be seen when a fog bank moves in and suddenly drops the visibility from 10 miles to 1/4 mile</a:t>
            </a:r>
          </a:p>
          <a:p>
            <a:pPr marL="568325" lvl="2" indent="-285750">
              <a:spcBef>
                <a:spcPts val="0"/>
              </a:spcBef>
              <a:buClr>
                <a:srgbClr val="17375E"/>
              </a:buClr>
              <a:buSzPct val="100000"/>
              <a:buFont typeface="Courier New" panose="02070309020205020404" pitchFamily="49" charset="0"/>
              <a:buChar char="o"/>
            </a:pPr>
            <a:r>
              <a:rPr lang="en-US" sz="1800" dirty="0">
                <a:solidFill>
                  <a:schemeClr val="tx1"/>
                </a:solidFill>
                <a:latin typeface="+mn-lt"/>
              </a:rPr>
              <a:t>Initially there are 10, 1-minute values of visibility equal to 10 miles and both the arithmetic and harmonic mean are reporting 10 mile visibility</a:t>
            </a:r>
          </a:p>
          <a:p>
            <a:pPr marL="568325" lvl="2" indent="-285750">
              <a:spcBef>
                <a:spcPts val="0"/>
              </a:spcBef>
              <a:buClr>
                <a:srgbClr val="17375E"/>
              </a:buClr>
              <a:buSzPct val="100000"/>
              <a:buFont typeface="Courier New" panose="02070309020205020404" pitchFamily="49" charset="0"/>
              <a:buChar char="o"/>
            </a:pPr>
            <a:r>
              <a:rPr lang="en-US" sz="1800" dirty="0">
                <a:solidFill>
                  <a:schemeClr val="tx1"/>
                </a:solidFill>
                <a:latin typeface="+mn-lt"/>
              </a:rPr>
              <a:t>In the first minute, there are nine values of 10 miles and one value of 1/4 mile used to compute the current visibility -- the arithmetic mean yields 9.025 miles while the harmonic mean yields 2.041 miles</a:t>
            </a:r>
          </a:p>
          <a:p>
            <a:pPr marL="568325" lvl="2" indent="-285750">
              <a:spcBef>
                <a:spcPts val="0"/>
              </a:spcBef>
              <a:buClr>
                <a:srgbClr val="17375E"/>
              </a:buClr>
              <a:buSzPct val="100000"/>
              <a:buFont typeface="Courier New" panose="02070309020205020404" pitchFamily="49" charset="0"/>
              <a:buChar char="o"/>
            </a:pPr>
            <a:r>
              <a:rPr lang="en-US" sz="1800" dirty="0">
                <a:solidFill>
                  <a:schemeClr val="tx1"/>
                </a:solidFill>
                <a:latin typeface="+mn-lt"/>
              </a:rPr>
              <a:t>In the second minute, there are now eight values of 10 miles and two values of 1/4 mile used to compute current visibility --  the arithmetic mean is 8.050 miles and the harmonic mean is 1.136 miles</a:t>
            </a:r>
          </a:p>
          <a:p>
            <a:pPr marL="285750" lvl="1">
              <a:spcBef>
                <a:spcPts val="0"/>
              </a:spcBef>
              <a:buClr>
                <a:srgbClr val="17375E"/>
              </a:buClr>
              <a:buSzPct val="100000"/>
              <a:buFont typeface="Arial" panose="020B0604020202020204" pitchFamily="34" charset="0"/>
              <a:buChar char="•"/>
            </a:pP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C9EF3C98-ED56-165D-0EAC-6B4F676A93D2}"/>
              </a:ext>
            </a:extLst>
          </p:cNvPr>
          <p:cNvSpPr>
            <a:spLocks noGrp="1"/>
          </p:cNvSpPr>
          <p:nvPr>
            <p:ph type="sldNum" sz="quarter" idx="10"/>
          </p:nvPr>
        </p:nvSpPr>
        <p:spPr/>
        <p:txBody>
          <a:bodyPr/>
          <a:lstStyle/>
          <a:p>
            <a:pPr>
              <a:defRPr/>
            </a:pPr>
            <a:fld id="{9B75A673-7735-4CC9-B590-A7357C237BAA}" type="slidenum">
              <a:rPr lang="en-US" smtClean="0"/>
              <a:pPr>
                <a:defRPr/>
              </a:pPr>
              <a:t>39</a:t>
            </a:fld>
            <a:endParaRPr lang="en-US" dirty="0"/>
          </a:p>
        </p:txBody>
      </p:sp>
      <p:pic>
        <p:nvPicPr>
          <p:cNvPr id="1026" name="Picture 2" descr="How To Avoid Unexpected Fog This Fall | Boldmethod">
            <a:extLst>
              <a:ext uri="{FF2B5EF4-FFF2-40B4-BE49-F238E27FC236}">
                <a16:creationId xmlns:a16="http://schemas.microsoft.com/office/drawing/2014/main" id="{605E9A10-E63B-DF3A-9348-93B2FE1559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88" t="6666" r="25289" b="5067"/>
          <a:stretch/>
        </p:blipFill>
        <p:spPr bwMode="auto">
          <a:xfrm>
            <a:off x="9227828" y="2275840"/>
            <a:ext cx="2771132" cy="300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284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1D30-134B-4F92-99F7-2C74F16073EE}"/>
              </a:ext>
            </a:extLst>
          </p:cNvPr>
          <p:cNvSpPr>
            <a:spLocks noGrp="1"/>
          </p:cNvSpPr>
          <p:nvPr>
            <p:ph type="title"/>
          </p:nvPr>
        </p:nvSpPr>
        <p:spPr/>
        <p:txBody>
          <a:bodyPr/>
          <a:lstStyle/>
          <a:p>
            <a:r>
              <a:rPr lang="en-US" sz="3200" dirty="0">
                <a:solidFill>
                  <a:schemeClr val="tx1"/>
                </a:solidFill>
              </a:rPr>
              <a:t>ASOS</a:t>
            </a:r>
          </a:p>
        </p:txBody>
      </p:sp>
      <p:sp>
        <p:nvSpPr>
          <p:cNvPr id="3" name="Content Placeholder 2">
            <a:extLst>
              <a:ext uri="{FF2B5EF4-FFF2-40B4-BE49-F238E27FC236}">
                <a16:creationId xmlns:a16="http://schemas.microsoft.com/office/drawing/2014/main" id="{6A68C2D2-6011-408D-A745-354CAED1108D}"/>
              </a:ext>
            </a:extLst>
          </p:cNvPr>
          <p:cNvSpPr>
            <a:spLocks noGrp="1"/>
          </p:cNvSpPr>
          <p:nvPr>
            <p:ph idx="1"/>
          </p:nvPr>
        </p:nvSpPr>
        <p:spPr>
          <a:xfrm>
            <a:off x="609600" y="1579881"/>
            <a:ext cx="10972800" cy="4982764"/>
          </a:xfrm>
        </p:spPr>
        <p:txBody>
          <a:bodyPr/>
          <a:lstStyle/>
          <a:p>
            <a:pPr marL="284163" indent="-284163">
              <a:spcBef>
                <a:spcPts val="200"/>
              </a:spcBef>
              <a:buClrTx/>
            </a:pPr>
            <a:r>
              <a:rPr lang="en-US" sz="2400" dirty="0">
                <a:solidFill>
                  <a:schemeClr val="tx1"/>
                </a:solidFill>
                <a:latin typeface="+mn-lt"/>
              </a:rPr>
              <a:t>Joint effort between the National Weather Service, the Federal Aviation Administration, and the Department of Defense</a:t>
            </a:r>
          </a:p>
          <a:p>
            <a:pPr marL="284163" indent="-284163">
              <a:spcBef>
                <a:spcPts val="200"/>
              </a:spcBef>
              <a:buClrTx/>
            </a:pPr>
            <a:r>
              <a:rPr lang="en-US" sz="2400" dirty="0">
                <a:solidFill>
                  <a:schemeClr val="tx1"/>
                </a:solidFill>
                <a:latin typeface="+mn-lt"/>
              </a:rPr>
              <a:t>The ASOS serves as the United States’ primary surface weather observing network</a:t>
            </a:r>
          </a:p>
          <a:p>
            <a:pPr marL="284163" indent="-284163">
              <a:spcBef>
                <a:spcPts val="200"/>
              </a:spcBef>
              <a:buClrTx/>
            </a:pPr>
            <a:r>
              <a:rPr lang="en-US" sz="2400" dirty="0">
                <a:solidFill>
                  <a:schemeClr val="tx1"/>
                </a:solidFill>
                <a:latin typeface="+mn-lt"/>
              </a:rPr>
              <a:t>Designed to support weather forecast activities and aviation operations</a:t>
            </a:r>
          </a:p>
          <a:p>
            <a:pPr marL="568325" lvl="1" indent="-280988">
              <a:spcBef>
                <a:spcPts val="200"/>
              </a:spcBef>
              <a:buClrTx/>
              <a:buSzPct val="100000"/>
              <a:buFont typeface="Courier New" panose="02070309020205020404" pitchFamily="49" charset="0"/>
              <a:buChar char="o"/>
            </a:pPr>
            <a:r>
              <a:rPr lang="en-US" sz="2000" dirty="0">
                <a:solidFill>
                  <a:schemeClr val="tx1"/>
                </a:solidFill>
                <a:latin typeface="+mn-lt"/>
              </a:rPr>
              <a:t>Usually installed near airport runway touchdown zones</a:t>
            </a:r>
          </a:p>
          <a:p>
            <a:pPr marL="627062" lvl="1" indent="-342900">
              <a:spcBef>
                <a:spcPts val="200"/>
              </a:spcBef>
              <a:buClrTx/>
              <a:buSzPct val="100000"/>
              <a:buFont typeface="Courier New" panose="02070309020205020404" pitchFamily="49" charset="0"/>
              <a:buChar char="o"/>
            </a:pPr>
            <a:r>
              <a:rPr lang="en-US" sz="2000" dirty="0">
                <a:solidFill>
                  <a:schemeClr val="tx1"/>
                </a:solidFill>
                <a:latin typeface="+mn-lt"/>
              </a:rPr>
              <a:t>Also supports the needs of the meteorological, hydrological, and climatological research communities</a:t>
            </a:r>
          </a:p>
          <a:p>
            <a:pPr marL="627062" lvl="1" indent="-342900">
              <a:spcBef>
                <a:spcPts val="200"/>
              </a:spcBef>
              <a:buClrTx/>
              <a:buSzPct val="100000"/>
              <a:buFont typeface="Courier New" panose="02070309020205020404" pitchFamily="49" charset="0"/>
              <a:buChar char="o"/>
            </a:pPr>
            <a:r>
              <a:rPr lang="en-US" sz="2000" dirty="0">
                <a:solidFill>
                  <a:schemeClr val="tx1"/>
                </a:solidFill>
                <a:latin typeface="+mn-lt"/>
              </a:rPr>
              <a:t>Provides the necessary information to generate weather forecasts (Terminal Aerodrome Forecasts or TAFs)</a:t>
            </a:r>
          </a:p>
          <a:p>
            <a:pPr marL="284163" indent="-284163">
              <a:spcBef>
                <a:spcPts val="200"/>
              </a:spcBef>
              <a:buClrTx/>
            </a:pPr>
            <a:r>
              <a:rPr lang="en-US" sz="2400" dirty="0">
                <a:solidFill>
                  <a:schemeClr val="tx1"/>
                </a:solidFill>
                <a:latin typeface="+mn-lt"/>
              </a:rPr>
              <a:t>Not just one sensor or one piece of equipment – contains a complement of weather sensors measuring atmospheric phenomena important to the aviation community</a:t>
            </a:r>
          </a:p>
          <a:p>
            <a:pPr marL="284163" indent="-284163">
              <a:spcBef>
                <a:spcPts val="200"/>
              </a:spcBef>
              <a:buClrTx/>
            </a:pPr>
            <a:r>
              <a:rPr lang="en-US" sz="2400" dirty="0">
                <a:solidFill>
                  <a:schemeClr val="tx1"/>
                </a:solidFill>
                <a:latin typeface="+mn-lt"/>
              </a:rPr>
              <a:t>Observations are updated every minute, but most data are not publicly reported except for hourly reports (METARs) and “specials” (SPECI) which occur when conditions exceed preselected weather element thresholds</a:t>
            </a:r>
          </a:p>
          <a:p>
            <a:pPr marL="0" indent="0">
              <a:buClrTx/>
              <a:buNone/>
            </a:pPr>
            <a:endParaRPr lang="en-US" sz="2400" dirty="0">
              <a:solidFill>
                <a:schemeClr val="tx1"/>
              </a:solidFill>
              <a:latin typeface="+mn-lt"/>
            </a:endParaRPr>
          </a:p>
        </p:txBody>
      </p:sp>
      <p:sp>
        <p:nvSpPr>
          <p:cNvPr id="4" name="Slide Number Placeholder 3">
            <a:extLst>
              <a:ext uri="{FF2B5EF4-FFF2-40B4-BE49-F238E27FC236}">
                <a16:creationId xmlns:a16="http://schemas.microsoft.com/office/drawing/2014/main" id="{3B142CB8-DA26-4305-A179-94BE200B719B}"/>
              </a:ext>
            </a:extLst>
          </p:cNvPr>
          <p:cNvSpPr>
            <a:spLocks noGrp="1"/>
          </p:cNvSpPr>
          <p:nvPr>
            <p:ph type="sldNum" sz="quarter" idx="10"/>
          </p:nvPr>
        </p:nvSpPr>
        <p:spPr/>
        <p:txBody>
          <a:bodyPr/>
          <a:lstStyle/>
          <a:p>
            <a:pPr>
              <a:defRPr/>
            </a:pPr>
            <a:fld id="{9B75A673-7735-4CC9-B590-A7357C237BAA}" type="slidenum">
              <a:rPr lang="en-US" smtClean="0"/>
              <a:pPr>
                <a:defRPr/>
              </a:pPr>
              <a:t>4</a:t>
            </a:fld>
            <a:endParaRPr lang="en-US" dirty="0"/>
          </a:p>
        </p:txBody>
      </p:sp>
    </p:spTree>
    <p:extLst>
      <p:ext uri="{BB962C8B-B14F-4D97-AF65-F5344CB8AC3E}">
        <p14:creationId xmlns:p14="http://schemas.microsoft.com/office/powerpoint/2010/main" val="2597882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D69C3-3B1A-D399-6F33-CBD4F25BD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09CE2-F5B0-500B-AACC-BD6DFD83E636}"/>
              </a:ext>
            </a:extLst>
          </p:cNvPr>
          <p:cNvSpPr>
            <a:spLocks noGrp="1"/>
          </p:cNvSpPr>
          <p:nvPr>
            <p:ph type="title"/>
          </p:nvPr>
        </p:nvSpPr>
        <p:spPr>
          <a:xfrm>
            <a:off x="1981200" y="275035"/>
            <a:ext cx="8329961" cy="1143000"/>
          </a:xfrm>
        </p:spPr>
        <p:txBody>
          <a:bodyPr/>
          <a:lstStyle/>
          <a:p>
            <a:r>
              <a:rPr lang="en-US" dirty="0">
                <a:solidFill>
                  <a:schemeClr val="tx1"/>
                </a:solidFill>
              </a:rPr>
              <a:t>Cloud Height Sensor and Calculation</a:t>
            </a:r>
          </a:p>
        </p:txBody>
      </p:sp>
      <p:sp>
        <p:nvSpPr>
          <p:cNvPr id="3" name="Content Placeholder 2">
            <a:extLst>
              <a:ext uri="{FF2B5EF4-FFF2-40B4-BE49-F238E27FC236}">
                <a16:creationId xmlns:a16="http://schemas.microsoft.com/office/drawing/2014/main" id="{ED950762-7557-9637-3C5A-228FA4DEB79B}"/>
              </a:ext>
            </a:extLst>
          </p:cNvPr>
          <p:cNvSpPr>
            <a:spLocks noGrp="1"/>
          </p:cNvSpPr>
          <p:nvPr>
            <p:ph idx="1"/>
          </p:nvPr>
        </p:nvSpPr>
        <p:spPr>
          <a:xfrm>
            <a:off x="609600" y="1600200"/>
            <a:ext cx="7762240" cy="4525566"/>
          </a:xfrm>
        </p:spPr>
        <p:txBody>
          <a:bodyPr/>
          <a:lstStyle/>
          <a:p>
            <a:pPr marL="284163" indent="-284163">
              <a:spcBef>
                <a:spcPts val="0"/>
              </a:spcBef>
              <a:buClrTx/>
            </a:pPr>
            <a:r>
              <a:rPr lang="en-US" sz="2000" dirty="0">
                <a:solidFill>
                  <a:schemeClr val="tx1"/>
                </a:solidFill>
                <a:latin typeface="+mn-lt"/>
              </a:rPr>
              <a:t>Laser beam ceilometer with a vertical measuring range of 12,600 feet and reporting range of 12,000 feet</a:t>
            </a:r>
          </a:p>
          <a:p>
            <a:pPr marL="284163" indent="-284163">
              <a:spcBef>
                <a:spcPts val="0"/>
              </a:spcBef>
              <a:buClrTx/>
            </a:pPr>
            <a:r>
              <a:rPr lang="en-US" sz="2000" dirty="0">
                <a:solidFill>
                  <a:schemeClr val="tx1"/>
                </a:solidFill>
                <a:latin typeface="+mn-lt"/>
              </a:rPr>
              <a:t>Cloud sensor is a vertically pointed laser transmitter and receiver</a:t>
            </a:r>
          </a:p>
          <a:p>
            <a:pPr marL="285750" indent="-285750">
              <a:spcBef>
                <a:spcPts val="0"/>
              </a:spcBef>
              <a:buClrTx/>
              <a:buSzPct val="100000"/>
            </a:pPr>
            <a:r>
              <a:rPr lang="en-US" sz="2000" dirty="0">
                <a:solidFill>
                  <a:schemeClr val="tx1"/>
                </a:solidFill>
                <a:latin typeface="+mn-lt"/>
              </a:rPr>
              <a:t>Every 30 seconds a sample is compiled from the sensor’s back scatter returns taken from the most recent two or three 12-second processing intervals completed within the 30 second period</a:t>
            </a:r>
          </a:p>
          <a:p>
            <a:pPr marL="285750" indent="-285750">
              <a:spcBef>
                <a:spcPts val="0"/>
              </a:spcBef>
              <a:buClrTx/>
              <a:buSzPct val="100000"/>
            </a:pPr>
            <a:r>
              <a:rPr lang="en-US" sz="2000" dirty="0">
                <a:solidFill>
                  <a:schemeClr val="tx1"/>
                </a:solidFill>
                <a:latin typeface="+mn-lt"/>
              </a:rPr>
              <a:t>These data are processed to determine the height of the returns and whether the sample compiled from these returns is a “cloud hit” or an “unknown hit” </a:t>
            </a:r>
          </a:p>
          <a:p>
            <a:pPr marL="285750" indent="-285750">
              <a:spcBef>
                <a:spcPts val="0"/>
              </a:spcBef>
              <a:buClrTx/>
              <a:buSzPct val="100000"/>
            </a:pPr>
            <a:r>
              <a:rPr lang="en-US" sz="2000" dirty="0">
                <a:solidFill>
                  <a:schemeClr val="tx1"/>
                </a:solidFill>
                <a:latin typeface="+mn-lt"/>
              </a:rPr>
              <a:t>Every minute, the system processes the most recent 30 minutes of 30-second sample data; the last 10 minutes of data are processed twice (double weighted) to be more responsive to the latest changes in sky condition</a:t>
            </a:r>
          </a:p>
          <a:p>
            <a:pPr marL="285750" indent="-285750">
              <a:spcBef>
                <a:spcPts val="0"/>
              </a:spcBef>
              <a:buClrTx/>
              <a:buSzPct val="100000"/>
            </a:pPr>
            <a:r>
              <a:rPr lang="en-US" sz="2000" dirty="0">
                <a:solidFill>
                  <a:schemeClr val="tx1"/>
                </a:solidFill>
                <a:latin typeface="+mn-lt"/>
              </a:rPr>
              <a:t>This technique provides a total of 80 samples; 40 in the first 20 minutes and 40 in the last 10 minutes</a:t>
            </a:r>
          </a:p>
          <a:p>
            <a:pPr marL="0" indent="0">
              <a:spcBef>
                <a:spcPts val="0"/>
              </a:spcBef>
              <a:buClrTx/>
              <a:buSzPct val="100000"/>
              <a:buNone/>
            </a:pPr>
            <a:endParaRPr lang="en-US" sz="2000" dirty="0">
              <a:solidFill>
                <a:schemeClr val="tx1"/>
              </a:solidFill>
              <a:latin typeface="+mn-lt"/>
            </a:endParaRPr>
          </a:p>
        </p:txBody>
      </p:sp>
      <p:sp>
        <p:nvSpPr>
          <p:cNvPr id="4" name="Slide Number Placeholder 3">
            <a:extLst>
              <a:ext uri="{FF2B5EF4-FFF2-40B4-BE49-F238E27FC236}">
                <a16:creationId xmlns:a16="http://schemas.microsoft.com/office/drawing/2014/main" id="{0AC50474-4B92-95E0-AE29-7B03F187D296}"/>
              </a:ext>
            </a:extLst>
          </p:cNvPr>
          <p:cNvSpPr>
            <a:spLocks noGrp="1"/>
          </p:cNvSpPr>
          <p:nvPr>
            <p:ph type="sldNum" sz="quarter" idx="10"/>
          </p:nvPr>
        </p:nvSpPr>
        <p:spPr/>
        <p:txBody>
          <a:bodyPr/>
          <a:lstStyle/>
          <a:p>
            <a:pPr>
              <a:defRPr/>
            </a:pPr>
            <a:fld id="{9B75A673-7735-4CC9-B590-A7357C237BAA}" type="slidenum">
              <a:rPr lang="en-US" smtClean="0"/>
              <a:pPr>
                <a:defRPr/>
              </a:pPr>
              <a:t>40</a:t>
            </a:fld>
            <a:endParaRPr lang="en-US" dirty="0"/>
          </a:p>
        </p:txBody>
      </p:sp>
      <p:pic>
        <p:nvPicPr>
          <p:cNvPr id="5" name="Picture 4">
            <a:extLst>
              <a:ext uri="{FF2B5EF4-FFF2-40B4-BE49-F238E27FC236}">
                <a16:creationId xmlns:a16="http://schemas.microsoft.com/office/drawing/2014/main" id="{5D603983-DCCC-766A-4BAB-7C93B11321BF}"/>
              </a:ext>
            </a:extLst>
          </p:cNvPr>
          <p:cNvPicPr>
            <a:picLocks noChangeAspect="1"/>
          </p:cNvPicPr>
          <p:nvPr/>
        </p:nvPicPr>
        <p:blipFill>
          <a:blip r:embed="rId2"/>
          <a:stretch>
            <a:fillRect/>
          </a:stretch>
        </p:blipFill>
        <p:spPr>
          <a:xfrm flipH="1">
            <a:off x="8794781" y="1600200"/>
            <a:ext cx="3032760" cy="4043680"/>
          </a:xfrm>
          <a:prstGeom prst="rect">
            <a:avLst/>
          </a:prstGeom>
        </p:spPr>
      </p:pic>
    </p:spTree>
    <p:extLst>
      <p:ext uri="{BB962C8B-B14F-4D97-AF65-F5344CB8AC3E}">
        <p14:creationId xmlns:p14="http://schemas.microsoft.com/office/powerpoint/2010/main" val="3231033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7EC34-EFF4-E537-ACFC-A85191B04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EDA89-3D30-6ADF-69AE-FCC06BF103F4}"/>
              </a:ext>
            </a:extLst>
          </p:cNvPr>
          <p:cNvSpPr>
            <a:spLocks noGrp="1"/>
          </p:cNvSpPr>
          <p:nvPr>
            <p:ph type="title"/>
          </p:nvPr>
        </p:nvSpPr>
        <p:spPr>
          <a:xfrm>
            <a:off x="1981200" y="275035"/>
            <a:ext cx="8329961" cy="1143000"/>
          </a:xfrm>
        </p:spPr>
        <p:txBody>
          <a:bodyPr/>
          <a:lstStyle/>
          <a:p>
            <a:r>
              <a:rPr lang="en-US" dirty="0">
                <a:solidFill>
                  <a:schemeClr val="tx1"/>
                </a:solidFill>
              </a:rPr>
              <a:t>Cloud Height Sensor and Calculation</a:t>
            </a:r>
          </a:p>
        </p:txBody>
      </p:sp>
      <p:sp>
        <p:nvSpPr>
          <p:cNvPr id="3" name="Content Placeholder 2">
            <a:extLst>
              <a:ext uri="{FF2B5EF4-FFF2-40B4-BE49-F238E27FC236}">
                <a16:creationId xmlns:a16="http://schemas.microsoft.com/office/drawing/2014/main" id="{5C064791-F306-B6A1-E21C-0B631280F30B}"/>
              </a:ext>
            </a:extLst>
          </p:cNvPr>
          <p:cNvSpPr>
            <a:spLocks noGrp="1"/>
          </p:cNvSpPr>
          <p:nvPr>
            <p:ph idx="1"/>
          </p:nvPr>
        </p:nvSpPr>
        <p:spPr/>
        <p:txBody>
          <a:bodyPr/>
          <a:lstStyle/>
          <a:p>
            <a:pPr marL="284163" indent="-284163">
              <a:spcBef>
                <a:spcPts val="0"/>
              </a:spcBef>
              <a:buClrTx/>
            </a:pPr>
            <a:r>
              <a:rPr lang="en-US" sz="2000" dirty="0">
                <a:solidFill>
                  <a:schemeClr val="tx1"/>
                </a:solidFill>
                <a:latin typeface="+mn-lt"/>
              </a:rPr>
              <a:t>The cloud signal hits for the latest 30 minutes are then rounded or “binned” to the nearest 100 feet for cloud heights between the surface and 5,000 feet; to the nearest 200 feet for heights between 5,000 and 10,000 feet; and to the nearest 500 feet for heights above 10,000 feet</a:t>
            </a:r>
          </a:p>
          <a:p>
            <a:pPr marL="284163" indent="-284163">
              <a:spcBef>
                <a:spcPts val="0"/>
              </a:spcBef>
              <a:buClrTx/>
            </a:pPr>
            <a:r>
              <a:rPr lang="en-US" sz="2000" dirty="0">
                <a:solidFill>
                  <a:schemeClr val="tx1"/>
                </a:solidFill>
                <a:latin typeface="+mn-lt"/>
              </a:rPr>
              <a:t>Accuracy: ±100 ft or 5%, whichever is greater</a:t>
            </a:r>
          </a:p>
          <a:p>
            <a:pPr marL="284163" indent="-284163">
              <a:spcBef>
                <a:spcPts val="0"/>
              </a:spcBef>
              <a:buClrTx/>
            </a:pPr>
            <a:r>
              <a:rPr lang="en-US" sz="2000" dirty="0">
                <a:solidFill>
                  <a:schemeClr val="tx1"/>
                </a:solidFill>
                <a:latin typeface="+mn-lt"/>
              </a:rPr>
              <a:t>Reports will contain only opaque clouds -- moisture layers or thin clouds detected and considered too thin to be a cloud are reported as a restriction to vertical visibility or simply not reported</a:t>
            </a:r>
          </a:p>
          <a:p>
            <a:pPr marL="284163" indent="-284163">
              <a:spcBef>
                <a:spcPts val="0"/>
              </a:spcBef>
              <a:buClrTx/>
            </a:pPr>
            <a:r>
              <a:rPr lang="en-US" sz="2000" dirty="0">
                <a:solidFill>
                  <a:schemeClr val="tx1"/>
                </a:solidFill>
                <a:latin typeface="+mn-lt"/>
              </a:rPr>
              <a:t>Limitations: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The sensor does not measure or know what is happening along the horizon</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The algorithm does not respond immediately to changes in sky condition – if a </a:t>
            </a:r>
          </a:p>
          <a:p>
            <a:pPr marL="282575" lvl="1" indent="0">
              <a:spcBef>
                <a:spcPts val="0"/>
              </a:spcBef>
              <a:buClrTx/>
              <a:buSzPct val="100000"/>
              <a:buNone/>
            </a:pPr>
            <a:r>
              <a:rPr lang="en-US" sz="1800" dirty="0">
                <a:solidFill>
                  <a:schemeClr val="tx1"/>
                </a:solidFill>
                <a:latin typeface="+mn-lt"/>
              </a:rPr>
              <a:t>      solid cloud deck suddenly appears, the algorithm will report a “FEW” layer within</a:t>
            </a:r>
          </a:p>
          <a:p>
            <a:pPr marL="282575" lvl="1" indent="0">
              <a:spcBef>
                <a:spcPts val="0"/>
              </a:spcBef>
              <a:buClrTx/>
              <a:buSzPct val="100000"/>
              <a:buNone/>
            </a:pPr>
            <a:r>
              <a:rPr lang="en-US" sz="1800" dirty="0">
                <a:solidFill>
                  <a:schemeClr val="tx1"/>
                </a:solidFill>
                <a:latin typeface="+mn-lt"/>
              </a:rPr>
              <a:t>      2 minutes and a “BKN” ceiling layer within 10 minutes</a:t>
            </a:r>
          </a:p>
          <a:p>
            <a:pPr marL="284163" indent="-284163">
              <a:spcBef>
                <a:spcPts val="0"/>
              </a:spcBef>
              <a:buClrTx/>
            </a:pPr>
            <a:endParaRPr lang="en-US" sz="2000" dirty="0">
              <a:solidFill>
                <a:schemeClr val="tx1"/>
              </a:solidFill>
              <a:latin typeface="+mn-lt"/>
            </a:endParaRPr>
          </a:p>
        </p:txBody>
      </p:sp>
      <p:sp>
        <p:nvSpPr>
          <p:cNvPr id="4" name="Slide Number Placeholder 3">
            <a:extLst>
              <a:ext uri="{FF2B5EF4-FFF2-40B4-BE49-F238E27FC236}">
                <a16:creationId xmlns:a16="http://schemas.microsoft.com/office/drawing/2014/main" id="{56F7DEC4-6B2A-CC41-B5F5-8F9F4D073259}"/>
              </a:ext>
            </a:extLst>
          </p:cNvPr>
          <p:cNvSpPr>
            <a:spLocks noGrp="1"/>
          </p:cNvSpPr>
          <p:nvPr>
            <p:ph type="sldNum" sz="quarter" idx="10"/>
          </p:nvPr>
        </p:nvSpPr>
        <p:spPr/>
        <p:txBody>
          <a:bodyPr/>
          <a:lstStyle/>
          <a:p>
            <a:pPr>
              <a:defRPr/>
            </a:pPr>
            <a:fld id="{9B75A673-7735-4CC9-B590-A7357C237BAA}" type="slidenum">
              <a:rPr lang="en-US" smtClean="0"/>
              <a:pPr>
                <a:defRPr/>
              </a:pPr>
              <a:t>41</a:t>
            </a:fld>
            <a:endParaRPr lang="en-US" dirty="0"/>
          </a:p>
        </p:txBody>
      </p:sp>
      <p:pic>
        <p:nvPicPr>
          <p:cNvPr id="5" name="Picture 4">
            <a:extLst>
              <a:ext uri="{FF2B5EF4-FFF2-40B4-BE49-F238E27FC236}">
                <a16:creationId xmlns:a16="http://schemas.microsoft.com/office/drawing/2014/main" id="{4C7DFE15-8F26-BB92-1A7D-E75B72A6DF48}"/>
              </a:ext>
            </a:extLst>
          </p:cNvPr>
          <p:cNvPicPr>
            <a:picLocks noChangeAspect="1"/>
          </p:cNvPicPr>
          <p:nvPr/>
        </p:nvPicPr>
        <p:blipFill>
          <a:blip r:embed="rId2"/>
          <a:srcRect l="14221" r="22518" b="10067"/>
          <a:stretch/>
        </p:blipFill>
        <p:spPr>
          <a:xfrm>
            <a:off x="9106590" y="4020146"/>
            <a:ext cx="2646795" cy="2286000"/>
          </a:xfrm>
          <a:prstGeom prst="rect">
            <a:avLst/>
          </a:prstGeom>
        </p:spPr>
      </p:pic>
    </p:spTree>
    <p:extLst>
      <p:ext uri="{BB962C8B-B14F-4D97-AF65-F5344CB8AC3E}">
        <p14:creationId xmlns:p14="http://schemas.microsoft.com/office/powerpoint/2010/main" val="718076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B6CC-E3CB-2AA5-75F9-25B2B37D2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D5A9B-3D38-7203-58FE-31BA405F1CD2}"/>
              </a:ext>
            </a:extLst>
          </p:cNvPr>
          <p:cNvSpPr>
            <a:spLocks noGrp="1"/>
          </p:cNvSpPr>
          <p:nvPr>
            <p:ph type="title"/>
          </p:nvPr>
        </p:nvSpPr>
        <p:spPr/>
        <p:txBody>
          <a:bodyPr/>
          <a:lstStyle/>
          <a:p>
            <a:r>
              <a:rPr lang="en-US" dirty="0">
                <a:solidFill>
                  <a:schemeClr val="tx1"/>
                </a:solidFill>
              </a:rPr>
              <a:t>Dew Point Determination</a:t>
            </a:r>
          </a:p>
        </p:txBody>
      </p:sp>
      <p:sp>
        <p:nvSpPr>
          <p:cNvPr id="3" name="Content Placeholder 2">
            <a:extLst>
              <a:ext uri="{FF2B5EF4-FFF2-40B4-BE49-F238E27FC236}">
                <a16:creationId xmlns:a16="http://schemas.microsoft.com/office/drawing/2014/main" id="{C72C11AF-F515-27BB-44DF-7A1D5CD11FA8}"/>
              </a:ext>
            </a:extLst>
          </p:cNvPr>
          <p:cNvSpPr>
            <a:spLocks noGrp="1"/>
          </p:cNvSpPr>
          <p:nvPr>
            <p:ph idx="1"/>
          </p:nvPr>
        </p:nvSpPr>
        <p:spPr>
          <a:xfrm>
            <a:off x="1981200" y="1600200"/>
            <a:ext cx="8229600" cy="5120879"/>
          </a:xfrm>
        </p:spPr>
        <p:txBody>
          <a:bodyPr/>
          <a:lstStyle/>
          <a:p>
            <a:pPr marL="284163" indent="-284163">
              <a:spcBef>
                <a:spcPts val="0"/>
              </a:spcBef>
              <a:buClrTx/>
            </a:pPr>
            <a:r>
              <a:rPr lang="en-US" sz="2000" dirty="0">
                <a:solidFill>
                  <a:schemeClr val="tx1"/>
                </a:solidFill>
                <a:latin typeface="+mn-lt"/>
              </a:rPr>
              <a:t>To determine dew point temperature, a mirror is cooled by a thermoelectric cooler until dew or frost begins to condense on the mirror surface</a:t>
            </a:r>
          </a:p>
          <a:p>
            <a:pPr marL="284163" indent="-284163">
              <a:spcBef>
                <a:spcPts val="0"/>
              </a:spcBef>
              <a:buClrTx/>
            </a:pPr>
            <a:r>
              <a:rPr lang="en-US" sz="2000" dirty="0">
                <a:solidFill>
                  <a:schemeClr val="tx1"/>
                </a:solidFill>
                <a:latin typeface="+mn-lt"/>
              </a:rPr>
              <a:t>Once dew or frost occurs, the mirror’s surface is in vapor pressure equilibrium with the surrounding air (i.e., has reached the saturation vapor pressure)</a:t>
            </a:r>
          </a:p>
          <a:p>
            <a:pPr marL="284163" indent="-284163">
              <a:spcBef>
                <a:spcPts val="0"/>
              </a:spcBef>
              <a:buClrTx/>
            </a:pPr>
            <a:r>
              <a:rPr lang="en-US" sz="2000" dirty="0">
                <a:solidFill>
                  <a:schemeClr val="tx1"/>
                </a:solidFill>
                <a:latin typeface="+mn-lt"/>
              </a:rPr>
              <a:t>The temperature required to maintain this equilibrium is, by definition, the dew point temperature</a:t>
            </a:r>
          </a:p>
          <a:p>
            <a:pPr marL="284163" indent="-284163">
              <a:spcBef>
                <a:spcPts val="0"/>
              </a:spcBef>
              <a:buClrTx/>
            </a:pPr>
            <a:r>
              <a:rPr lang="en-US" sz="2000" dirty="0">
                <a:solidFill>
                  <a:schemeClr val="tx1"/>
                </a:solidFill>
                <a:latin typeface="+mn-lt"/>
              </a:rPr>
              <a:t>Optical techniques using the hygrothermometer are used to detect the presence of surface condensation</a:t>
            </a:r>
          </a:p>
          <a:p>
            <a:pPr marL="284163" indent="-284163">
              <a:spcBef>
                <a:spcPts val="0"/>
              </a:spcBef>
              <a:buClrTx/>
            </a:pPr>
            <a:r>
              <a:rPr lang="en-US" sz="2000" dirty="0">
                <a:solidFill>
                  <a:schemeClr val="tx1"/>
                </a:solidFill>
                <a:latin typeface="+mn-lt"/>
              </a:rPr>
              <a:t>The dew point calculation uses the same process and method as the temperature calculation to determine the reported value</a:t>
            </a:r>
          </a:p>
          <a:p>
            <a:pPr marL="284163" indent="-284163">
              <a:spcBef>
                <a:spcPts val="0"/>
              </a:spcBef>
              <a:buClrTx/>
            </a:pPr>
            <a:r>
              <a:rPr lang="en-US" sz="2000" dirty="0">
                <a:solidFill>
                  <a:schemeClr val="tx1"/>
                </a:solidFill>
                <a:latin typeface="+mn-lt"/>
              </a:rPr>
              <a:t>Limitations: </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The dew point temperature may become stuck at around zero degrees Celsius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Excessive mirror contamination due to dust or other atmospheric aerosols may cause unrepresentative values</a:t>
            </a:r>
          </a:p>
        </p:txBody>
      </p:sp>
      <p:sp>
        <p:nvSpPr>
          <p:cNvPr id="4" name="Slide Number Placeholder 3">
            <a:extLst>
              <a:ext uri="{FF2B5EF4-FFF2-40B4-BE49-F238E27FC236}">
                <a16:creationId xmlns:a16="http://schemas.microsoft.com/office/drawing/2014/main" id="{61758376-FD2D-3F32-C7C0-FA16E1005780}"/>
              </a:ext>
            </a:extLst>
          </p:cNvPr>
          <p:cNvSpPr>
            <a:spLocks noGrp="1"/>
          </p:cNvSpPr>
          <p:nvPr>
            <p:ph type="sldNum" sz="quarter" idx="10"/>
          </p:nvPr>
        </p:nvSpPr>
        <p:spPr/>
        <p:txBody>
          <a:bodyPr/>
          <a:lstStyle/>
          <a:p>
            <a:pPr>
              <a:defRPr/>
            </a:pPr>
            <a:fld id="{9B75A673-7735-4CC9-B590-A7357C237BAA}" type="slidenum">
              <a:rPr lang="en-US" smtClean="0"/>
              <a:pPr>
                <a:defRPr/>
              </a:pPr>
              <a:t>42</a:t>
            </a:fld>
            <a:endParaRPr lang="en-US" dirty="0"/>
          </a:p>
        </p:txBody>
      </p:sp>
    </p:spTree>
    <p:extLst>
      <p:ext uri="{BB962C8B-B14F-4D97-AF65-F5344CB8AC3E}">
        <p14:creationId xmlns:p14="http://schemas.microsoft.com/office/powerpoint/2010/main" val="2961427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0F66-111C-F03C-086B-C93DF7CB0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546610-097F-781A-52EC-33C6BC828798}"/>
              </a:ext>
            </a:extLst>
          </p:cNvPr>
          <p:cNvSpPr>
            <a:spLocks noGrp="1"/>
          </p:cNvSpPr>
          <p:nvPr>
            <p:ph type="title"/>
          </p:nvPr>
        </p:nvSpPr>
        <p:spPr/>
        <p:txBody>
          <a:bodyPr/>
          <a:lstStyle/>
          <a:p>
            <a:r>
              <a:rPr lang="en-US" dirty="0">
                <a:solidFill>
                  <a:schemeClr val="tx1"/>
                </a:solidFill>
              </a:rPr>
              <a:t>Siting Guidelines for Specific Sensors</a:t>
            </a:r>
          </a:p>
        </p:txBody>
      </p:sp>
      <p:sp>
        <p:nvSpPr>
          <p:cNvPr id="3" name="Content Placeholder 2">
            <a:extLst>
              <a:ext uri="{FF2B5EF4-FFF2-40B4-BE49-F238E27FC236}">
                <a16:creationId xmlns:a16="http://schemas.microsoft.com/office/drawing/2014/main" id="{40C70DE8-A90D-3A55-2289-C6D87B16237E}"/>
              </a:ext>
            </a:extLst>
          </p:cNvPr>
          <p:cNvSpPr>
            <a:spLocks noGrp="1"/>
          </p:cNvSpPr>
          <p:nvPr>
            <p:ph idx="1"/>
          </p:nvPr>
        </p:nvSpPr>
        <p:spPr>
          <a:xfrm>
            <a:off x="609600" y="1600200"/>
            <a:ext cx="9761033" cy="4525566"/>
          </a:xfrm>
        </p:spPr>
        <p:txBody>
          <a:bodyPr/>
          <a:lstStyle/>
          <a:p>
            <a:pPr marL="284163" indent="-284163">
              <a:spcBef>
                <a:spcPts val="0"/>
              </a:spcBef>
              <a:buClrTx/>
            </a:pPr>
            <a:endParaRPr lang="en-US" sz="2000" dirty="0">
              <a:solidFill>
                <a:schemeClr val="tx1"/>
              </a:solidFill>
              <a:latin typeface="+mn-lt"/>
            </a:endParaRPr>
          </a:p>
          <a:p>
            <a:pPr marL="568325" lvl="1">
              <a:spcBef>
                <a:spcPts val="0"/>
              </a:spcBef>
              <a:buClrTx/>
              <a:buSzPct val="100000"/>
              <a:buFont typeface="Courier New" panose="02070309020205020404" pitchFamily="49" charset="0"/>
              <a:buChar char="o"/>
            </a:pP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7DC67E0B-9041-445C-C77C-E6DFEB651EDA}"/>
              </a:ext>
            </a:extLst>
          </p:cNvPr>
          <p:cNvSpPr>
            <a:spLocks noGrp="1"/>
          </p:cNvSpPr>
          <p:nvPr>
            <p:ph type="sldNum" sz="quarter" idx="10"/>
          </p:nvPr>
        </p:nvSpPr>
        <p:spPr/>
        <p:txBody>
          <a:bodyPr/>
          <a:lstStyle/>
          <a:p>
            <a:pPr>
              <a:defRPr/>
            </a:pPr>
            <a:fld id="{9B75A673-7735-4CC9-B590-A7357C237BAA}" type="slidenum">
              <a:rPr lang="en-US" smtClean="0"/>
              <a:pPr>
                <a:defRPr/>
              </a:pPr>
              <a:t>43</a:t>
            </a:fld>
            <a:endParaRPr lang="en-US" dirty="0"/>
          </a:p>
        </p:txBody>
      </p:sp>
      <p:sp>
        <p:nvSpPr>
          <p:cNvPr id="5" name="Content Placeholder 2">
            <a:extLst>
              <a:ext uri="{FF2B5EF4-FFF2-40B4-BE49-F238E27FC236}">
                <a16:creationId xmlns:a16="http://schemas.microsoft.com/office/drawing/2014/main" id="{CD7A900D-064F-00DA-E55E-F7257EF3C476}"/>
              </a:ext>
            </a:extLst>
          </p:cNvPr>
          <p:cNvSpPr txBox="1">
            <a:spLocks/>
          </p:cNvSpPr>
          <p:nvPr/>
        </p:nvSpPr>
        <p:spPr bwMode="auto">
          <a:xfrm>
            <a:off x="762000" y="1752600"/>
            <a:ext cx="9761033" cy="45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9BBB59"/>
              </a:buClr>
              <a:buFont typeface="Arial" pitchFamily="34" charset="0"/>
              <a:buChar char="•"/>
              <a:defRPr sz="2800" kern="1200">
                <a:solidFill>
                  <a:srgbClr val="7F7F7F"/>
                </a:solidFill>
                <a:latin typeface="Arial"/>
                <a:ea typeface="+mn-ea"/>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mn-ea"/>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2000" kern="1200">
                <a:solidFill>
                  <a:srgbClr val="7F7F7F"/>
                </a:solidFill>
                <a:latin typeface="Arial"/>
                <a:ea typeface="+mn-ea"/>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mn-ea"/>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indent="-284163">
              <a:spcBef>
                <a:spcPts val="0"/>
              </a:spcBef>
              <a:buClrTx/>
            </a:pPr>
            <a:r>
              <a:rPr lang="en-US" sz="2000" dirty="0">
                <a:solidFill>
                  <a:schemeClr val="tx1"/>
                </a:solidFill>
                <a:latin typeface="+mn-lt"/>
              </a:rPr>
              <a:t>Pressure Sensors - The distance between the elevation of the pressure sensors and the field elevation must not exceed 100 feet (30 meters)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Exceptions to this distance are  allowed for offshore platforms that are used for aviation operations, but do not have published instrument approaches direct to the landing area</a:t>
            </a:r>
          </a:p>
          <a:p>
            <a:pPr marL="284163" indent="-284163">
              <a:spcBef>
                <a:spcPts val="0"/>
              </a:spcBef>
              <a:buClrTx/>
            </a:pPr>
            <a:r>
              <a:rPr lang="en-US" sz="2000" dirty="0">
                <a:solidFill>
                  <a:schemeClr val="tx1"/>
                </a:solidFill>
                <a:latin typeface="+mn-lt"/>
              </a:rPr>
              <a:t>Visibility Sensors - The area within 6 feet (2 meters) of the sensor must be kept free of all vegetation and well drained</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Grass or vegetation within 100 feet (30 meters) of the sensor must be clipped to a height of about 10 inches (25 centimeters) or less to reduce the probability of carbon- based aerosols and insects from interfering with sensor performance</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Forward and backscatter-type sensors must have no obstructions within a horizontal distance of 50 feet (15 meters) that would cause the surrounding air mass to be non-uniform in nature (e.g., buildings)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The visibility sensor must not be located in known areas of concentrated local ground fog</a:t>
            </a:r>
          </a:p>
          <a:p>
            <a:pPr marL="858838" lvl="2" indent="-285750">
              <a:spcBef>
                <a:spcPts val="0"/>
              </a:spcBef>
              <a:buClrTx/>
              <a:buFont typeface="Wingdings" panose="05000000000000000000" pitchFamily="2" charset="2"/>
              <a:buChar char="Ø"/>
            </a:pPr>
            <a:r>
              <a:rPr lang="en-US" sz="1600" dirty="0">
                <a:solidFill>
                  <a:schemeClr val="tx1"/>
                </a:solidFill>
                <a:latin typeface="+mn-lt"/>
              </a:rPr>
              <a:t>Includes river banks, lake shores, and other locations where at certain times of the year, a small, very localized fog pocket appears that is not an indicator of the overall weather in the area, and does not obscure the runway</a:t>
            </a:r>
          </a:p>
          <a:p>
            <a:pPr marL="568325" lvl="1">
              <a:spcBef>
                <a:spcPts val="0"/>
              </a:spcBef>
              <a:buClrTx/>
              <a:buSzPct val="100000"/>
              <a:buFont typeface="Courier New" panose="02070309020205020404" pitchFamily="49" charset="0"/>
              <a:buChar char="o"/>
            </a:pPr>
            <a:endParaRPr lang="en-US" sz="1800" dirty="0">
              <a:solidFill>
                <a:schemeClr val="tx1"/>
              </a:solidFill>
              <a:latin typeface="+mn-lt"/>
            </a:endParaRPr>
          </a:p>
        </p:txBody>
      </p:sp>
    </p:spTree>
    <p:extLst>
      <p:ext uri="{BB962C8B-B14F-4D97-AF65-F5344CB8AC3E}">
        <p14:creationId xmlns:p14="http://schemas.microsoft.com/office/powerpoint/2010/main" val="603568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C9B56-010E-5EFA-70B0-EEFC09EC9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1F9CE-6128-A584-B3FA-1AA7BC36EBE6}"/>
              </a:ext>
            </a:extLst>
          </p:cNvPr>
          <p:cNvSpPr>
            <a:spLocks noGrp="1"/>
          </p:cNvSpPr>
          <p:nvPr>
            <p:ph type="title"/>
          </p:nvPr>
        </p:nvSpPr>
        <p:spPr/>
        <p:txBody>
          <a:bodyPr/>
          <a:lstStyle/>
          <a:p>
            <a:r>
              <a:rPr lang="en-US" dirty="0">
                <a:solidFill>
                  <a:schemeClr val="tx1"/>
                </a:solidFill>
              </a:rPr>
              <a:t>Siting Guidelines for Specific Sensors</a:t>
            </a:r>
          </a:p>
        </p:txBody>
      </p:sp>
      <p:sp>
        <p:nvSpPr>
          <p:cNvPr id="3" name="Content Placeholder 2">
            <a:extLst>
              <a:ext uri="{FF2B5EF4-FFF2-40B4-BE49-F238E27FC236}">
                <a16:creationId xmlns:a16="http://schemas.microsoft.com/office/drawing/2014/main" id="{2B7F6B37-F353-DDC2-913E-314C0318B433}"/>
              </a:ext>
            </a:extLst>
          </p:cNvPr>
          <p:cNvSpPr>
            <a:spLocks noGrp="1"/>
          </p:cNvSpPr>
          <p:nvPr>
            <p:ph idx="1"/>
          </p:nvPr>
        </p:nvSpPr>
        <p:spPr>
          <a:xfrm>
            <a:off x="609600" y="1600200"/>
            <a:ext cx="9761033" cy="4525566"/>
          </a:xfrm>
        </p:spPr>
        <p:txBody>
          <a:bodyPr/>
          <a:lstStyle/>
          <a:p>
            <a:pPr marL="284163" indent="-284163">
              <a:spcBef>
                <a:spcPts val="0"/>
              </a:spcBef>
              <a:buClrTx/>
            </a:pPr>
            <a:endParaRPr lang="en-US" sz="2000" dirty="0">
              <a:solidFill>
                <a:schemeClr val="tx1"/>
              </a:solidFill>
              <a:latin typeface="+mn-lt"/>
            </a:endParaRPr>
          </a:p>
          <a:p>
            <a:pPr marL="568325" lvl="1">
              <a:spcBef>
                <a:spcPts val="0"/>
              </a:spcBef>
              <a:buClrTx/>
              <a:buSzPct val="100000"/>
              <a:buFont typeface="Courier New" panose="02070309020205020404" pitchFamily="49" charset="0"/>
              <a:buChar char="o"/>
            </a:pP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D7C8A86C-58CE-29CF-816C-BD6D9BC58EB0}"/>
              </a:ext>
            </a:extLst>
          </p:cNvPr>
          <p:cNvSpPr>
            <a:spLocks noGrp="1"/>
          </p:cNvSpPr>
          <p:nvPr>
            <p:ph type="sldNum" sz="quarter" idx="10"/>
          </p:nvPr>
        </p:nvSpPr>
        <p:spPr/>
        <p:txBody>
          <a:bodyPr/>
          <a:lstStyle/>
          <a:p>
            <a:pPr>
              <a:defRPr/>
            </a:pPr>
            <a:fld id="{9B75A673-7735-4CC9-B590-A7357C237BAA}" type="slidenum">
              <a:rPr lang="en-US" smtClean="0"/>
              <a:pPr>
                <a:defRPr/>
              </a:pPr>
              <a:t>44</a:t>
            </a:fld>
            <a:endParaRPr lang="en-US" dirty="0"/>
          </a:p>
        </p:txBody>
      </p:sp>
      <p:sp>
        <p:nvSpPr>
          <p:cNvPr id="5" name="Content Placeholder 2">
            <a:extLst>
              <a:ext uri="{FF2B5EF4-FFF2-40B4-BE49-F238E27FC236}">
                <a16:creationId xmlns:a16="http://schemas.microsoft.com/office/drawing/2014/main" id="{9378D4C2-6B30-CA71-0CCF-FCF214FE968A}"/>
              </a:ext>
            </a:extLst>
          </p:cNvPr>
          <p:cNvSpPr txBox="1">
            <a:spLocks/>
          </p:cNvSpPr>
          <p:nvPr/>
        </p:nvSpPr>
        <p:spPr bwMode="auto">
          <a:xfrm>
            <a:off x="762000" y="1752600"/>
            <a:ext cx="6307873" cy="45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9BBB59"/>
              </a:buClr>
              <a:buFont typeface="Arial" pitchFamily="34" charset="0"/>
              <a:buChar char="•"/>
              <a:defRPr sz="2800" kern="1200">
                <a:solidFill>
                  <a:srgbClr val="7F7F7F"/>
                </a:solidFill>
                <a:latin typeface="Arial"/>
                <a:ea typeface="+mn-ea"/>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mn-ea"/>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2000" kern="1200">
                <a:solidFill>
                  <a:srgbClr val="7F7F7F"/>
                </a:solidFill>
                <a:latin typeface="Arial"/>
                <a:ea typeface="+mn-ea"/>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mn-ea"/>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indent="-284163">
              <a:spcBef>
                <a:spcPts val="0"/>
              </a:spcBef>
              <a:buClrTx/>
            </a:pPr>
            <a:r>
              <a:rPr lang="en-US" sz="2000" dirty="0">
                <a:solidFill>
                  <a:schemeClr val="tx1"/>
                </a:solidFill>
                <a:latin typeface="+mn-lt"/>
              </a:rPr>
              <a:t>Wind Sensor - The sensor must be mounted at 30 to 33 feet (9 to 10 meters) above the average ground height within a radius of 500 feet (150 meters)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All obstructions (e.g., vegetation, buildings, etc.) must be at least 15 feet lower than the height of the sensor within the 500 foot radius and be at least 10 feet lower than the height of the sensor from 500 to 1000 feet</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An object will become a sheltering obstruction if the distance between the sensor and the object is less than ten times the height of the object and the lateral angle from the sensor to the ends of the object exceeds 10 degrees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The sensor must also be located such that it is not subject to jet blast from aircraft during engine run-up or taxiing</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It must be located such that it is not susceptible to wake vortices from departing or landing aircraft</a:t>
            </a:r>
          </a:p>
          <a:p>
            <a:pPr marL="568325" lvl="1">
              <a:spcBef>
                <a:spcPts val="0"/>
              </a:spcBef>
              <a:buClrTx/>
              <a:buSzPct val="100000"/>
              <a:buFont typeface="Courier New" panose="02070309020205020404" pitchFamily="49" charset="0"/>
              <a:buChar char="o"/>
            </a:pPr>
            <a:endParaRPr lang="en-US" sz="1800" dirty="0">
              <a:solidFill>
                <a:schemeClr val="tx1"/>
              </a:solidFill>
              <a:latin typeface="+mn-lt"/>
            </a:endParaRPr>
          </a:p>
        </p:txBody>
      </p:sp>
      <p:pic>
        <p:nvPicPr>
          <p:cNvPr id="6" name="Picture 5" descr="Aerial view of a building with directions&#10;&#10;AI-generated content may be incorrect.">
            <a:extLst>
              <a:ext uri="{FF2B5EF4-FFF2-40B4-BE49-F238E27FC236}">
                <a16:creationId xmlns:a16="http://schemas.microsoft.com/office/drawing/2014/main" id="{E913EA7E-ED25-FFC0-D930-C6BBD5FF33C1}"/>
              </a:ext>
            </a:extLst>
          </p:cNvPr>
          <p:cNvPicPr>
            <a:picLocks noChangeAspect="1"/>
          </p:cNvPicPr>
          <p:nvPr/>
        </p:nvPicPr>
        <p:blipFill>
          <a:blip r:embed="rId2"/>
          <a:stretch>
            <a:fillRect/>
          </a:stretch>
        </p:blipFill>
        <p:spPr>
          <a:xfrm>
            <a:off x="7222273" y="1942170"/>
            <a:ext cx="4671573" cy="4133317"/>
          </a:xfrm>
          <a:prstGeom prst="rect">
            <a:avLst/>
          </a:prstGeom>
        </p:spPr>
      </p:pic>
    </p:spTree>
    <p:extLst>
      <p:ext uri="{BB962C8B-B14F-4D97-AF65-F5344CB8AC3E}">
        <p14:creationId xmlns:p14="http://schemas.microsoft.com/office/powerpoint/2010/main" val="641478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3C9F-234D-B62D-653F-D767FF531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319947-1C4C-7E29-0E84-D05F93C6E990}"/>
              </a:ext>
            </a:extLst>
          </p:cNvPr>
          <p:cNvSpPr>
            <a:spLocks noGrp="1"/>
          </p:cNvSpPr>
          <p:nvPr>
            <p:ph type="title"/>
          </p:nvPr>
        </p:nvSpPr>
        <p:spPr/>
        <p:txBody>
          <a:bodyPr/>
          <a:lstStyle/>
          <a:p>
            <a:r>
              <a:rPr lang="en-US" dirty="0">
                <a:solidFill>
                  <a:schemeClr val="tx1"/>
                </a:solidFill>
              </a:rPr>
              <a:t>Siting Guidelines for Specific Sensors</a:t>
            </a:r>
          </a:p>
        </p:txBody>
      </p:sp>
      <p:sp>
        <p:nvSpPr>
          <p:cNvPr id="3" name="Content Placeholder 2">
            <a:extLst>
              <a:ext uri="{FF2B5EF4-FFF2-40B4-BE49-F238E27FC236}">
                <a16:creationId xmlns:a16="http://schemas.microsoft.com/office/drawing/2014/main" id="{CD0B6059-C21F-6A30-08D1-5392C8888431}"/>
              </a:ext>
            </a:extLst>
          </p:cNvPr>
          <p:cNvSpPr>
            <a:spLocks noGrp="1"/>
          </p:cNvSpPr>
          <p:nvPr>
            <p:ph idx="1"/>
          </p:nvPr>
        </p:nvSpPr>
        <p:spPr>
          <a:xfrm>
            <a:off x="609601" y="1600200"/>
            <a:ext cx="6538332" cy="4525566"/>
          </a:xfrm>
        </p:spPr>
        <p:txBody>
          <a:bodyPr/>
          <a:lstStyle/>
          <a:p>
            <a:pPr marL="284163" indent="-284163">
              <a:spcBef>
                <a:spcPts val="0"/>
              </a:spcBef>
              <a:buClrTx/>
            </a:pPr>
            <a:endParaRPr lang="en-US" sz="2000" dirty="0">
              <a:solidFill>
                <a:schemeClr val="tx1"/>
              </a:solidFill>
              <a:latin typeface="+mn-lt"/>
            </a:endParaRPr>
          </a:p>
          <a:p>
            <a:pPr marL="568325" lvl="1">
              <a:spcBef>
                <a:spcPts val="0"/>
              </a:spcBef>
              <a:buClrTx/>
              <a:buSzPct val="100000"/>
              <a:buFont typeface="Courier New" panose="02070309020205020404" pitchFamily="49" charset="0"/>
              <a:buChar char="o"/>
            </a:pP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964C2271-4CD1-5CBF-9043-3A55C7257F91}"/>
              </a:ext>
            </a:extLst>
          </p:cNvPr>
          <p:cNvSpPr>
            <a:spLocks noGrp="1"/>
          </p:cNvSpPr>
          <p:nvPr>
            <p:ph type="sldNum" sz="quarter" idx="10"/>
          </p:nvPr>
        </p:nvSpPr>
        <p:spPr/>
        <p:txBody>
          <a:bodyPr/>
          <a:lstStyle/>
          <a:p>
            <a:pPr>
              <a:defRPr/>
            </a:pPr>
            <a:fld id="{9B75A673-7735-4CC9-B590-A7357C237BAA}" type="slidenum">
              <a:rPr lang="en-US" smtClean="0"/>
              <a:pPr>
                <a:defRPr/>
              </a:pPr>
              <a:t>45</a:t>
            </a:fld>
            <a:endParaRPr lang="en-US" dirty="0"/>
          </a:p>
        </p:txBody>
      </p:sp>
      <p:sp>
        <p:nvSpPr>
          <p:cNvPr id="5" name="Content Placeholder 2">
            <a:extLst>
              <a:ext uri="{FF2B5EF4-FFF2-40B4-BE49-F238E27FC236}">
                <a16:creationId xmlns:a16="http://schemas.microsoft.com/office/drawing/2014/main" id="{2CA62B52-65C5-C439-09D1-98B7CAEF7F11}"/>
              </a:ext>
            </a:extLst>
          </p:cNvPr>
          <p:cNvSpPr txBox="1">
            <a:spLocks/>
          </p:cNvSpPr>
          <p:nvPr/>
        </p:nvSpPr>
        <p:spPr bwMode="auto">
          <a:xfrm>
            <a:off x="762000" y="1752600"/>
            <a:ext cx="6307873" cy="45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9BBB59"/>
              </a:buClr>
              <a:buFont typeface="Arial" pitchFamily="34" charset="0"/>
              <a:buChar char="•"/>
              <a:defRPr sz="2800" kern="1200">
                <a:solidFill>
                  <a:srgbClr val="7F7F7F"/>
                </a:solidFill>
                <a:latin typeface="Arial"/>
                <a:ea typeface="+mn-ea"/>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mn-ea"/>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2000" kern="1200">
                <a:solidFill>
                  <a:srgbClr val="7F7F7F"/>
                </a:solidFill>
                <a:latin typeface="Arial"/>
                <a:ea typeface="+mn-ea"/>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mn-ea"/>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indent="-284163">
              <a:spcBef>
                <a:spcPts val="0"/>
              </a:spcBef>
              <a:buClrTx/>
            </a:pPr>
            <a:r>
              <a:rPr lang="en-US" sz="2000" dirty="0">
                <a:solidFill>
                  <a:schemeClr val="tx1"/>
                </a:solidFill>
                <a:latin typeface="+mn-lt"/>
              </a:rPr>
              <a:t>Temperature, Dew Point and Relative Humidity Sensors</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Must be mounted so that the aspirator intake is 5 ± 1 feet (1.5 ± 0.3 meters) above ground level or 2 feet (0.6 meters) above the average maximum snow depth, whichever is higher</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The sensors must be installed in such a manner as to ensure that measurements are representative of the free air circulating in the locality and not influenced by artificial conditions such as large buildings, cooling towers, and expanses of concrete and tarmac</a:t>
            </a:r>
          </a:p>
          <a:p>
            <a:pPr marL="568325" lvl="1">
              <a:spcBef>
                <a:spcPts val="0"/>
              </a:spcBef>
              <a:buClrTx/>
              <a:buSzPct val="100000"/>
              <a:buFont typeface="Courier New" panose="02070309020205020404" pitchFamily="49" charset="0"/>
              <a:buChar char="o"/>
            </a:pPr>
            <a:r>
              <a:rPr lang="en-US" sz="1800" dirty="0">
                <a:solidFill>
                  <a:schemeClr val="tx1"/>
                </a:solidFill>
                <a:latin typeface="+mn-lt"/>
              </a:rPr>
              <a:t>Any grass and vegetation within 100 feet (30 meters) of the sensor should be clipped to height of about 10 inches (25 centimeters) or less</a:t>
            </a:r>
          </a:p>
        </p:txBody>
      </p:sp>
      <p:pic>
        <p:nvPicPr>
          <p:cNvPr id="7" name="Picture 6">
            <a:extLst>
              <a:ext uri="{FF2B5EF4-FFF2-40B4-BE49-F238E27FC236}">
                <a16:creationId xmlns:a16="http://schemas.microsoft.com/office/drawing/2014/main" id="{F0F9B52D-BA92-DD17-A5B3-928873C26DC6}"/>
              </a:ext>
            </a:extLst>
          </p:cNvPr>
          <p:cNvPicPr>
            <a:picLocks noChangeAspect="1"/>
          </p:cNvPicPr>
          <p:nvPr/>
        </p:nvPicPr>
        <p:blipFill>
          <a:blip r:embed="rId2"/>
          <a:srcRect t="8299"/>
          <a:stretch>
            <a:fillRect/>
          </a:stretch>
        </p:blipFill>
        <p:spPr>
          <a:xfrm>
            <a:off x="7574929" y="1626394"/>
            <a:ext cx="3679903" cy="4499372"/>
          </a:xfrm>
          <a:prstGeom prst="rect">
            <a:avLst/>
          </a:prstGeom>
        </p:spPr>
      </p:pic>
    </p:spTree>
    <p:extLst>
      <p:ext uri="{BB962C8B-B14F-4D97-AF65-F5344CB8AC3E}">
        <p14:creationId xmlns:p14="http://schemas.microsoft.com/office/powerpoint/2010/main" val="2240331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7BDC7-2D3E-98F1-3803-853130125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EEDB9-2CA5-ECB6-F742-DC922A4F4A7A}"/>
              </a:ext>
            </a:extLst>
          </p:cNvPr>
          <p:cNvSpPr>
            <a:spLocks noGrp="1"/>
          </p:cNvSpPr>
          <p:nvPr>
            <p:ph type="title"/>
          </p:nvPr>
        </p:nvSpPr>
        <p:spPr>
          <a:xfrm>
            <a:off x="1981200" y="275035"/>
            <a:ext cx="8329961" cy="1143000"/>
          </a:xfrm>
        </p:spPr>
        <p:txBody>
          <a:bodyPr/>
          <a:lstStyle/>
          <a:p>
            <a:r>
              <a:rPr lang="en-US" dirty="0">
                <a:solidFill>
                  <a:schemeClr val="tx1"/>
                </a:solidFill>
              </a:rPr>
              <a:t>Manchester, NH Airport Sensor</a:t>
            </a:r>
          </a:p>
        </p:txBody>
      </p:sp>
      <p:sp>
        <p:nvSpPr>
          <p:cNvPr id="3" name="Content Placeholder 2">
            <a:extLst>
              <a:ext uri="{FF2B5EF4-FFF2-40B4-BE49-F238E27FC236}">
                <a16:creationId xmlns:a16="http://schemas.microsoft.com/office/drawing/2014/main" id="{C62E5224-25F3-6DC6-A566-38FAC1F1B7D0}"/>
              </a:ext>
            </a:extLst>
          </p:cNvPr>
          <p:cNvSpPr>
            <a:spLocks noGrp="1"/>
          </p:cNvSpPr>
          <p:nvPr>
            <p:ph idx="1"/>
          </p:nvPr>
        </p:nvSpPr>
        <p:spPr>
          <a:xfrm>
            <a:off x="1020336" y="1321433"/>
            <a:ext cx="6094142" cy="451611"/>
          </a:xfrm>
        </p:spPr>
        <p:txBody>
          <a:bodyPr/>
          <a:lstStyle/>
          <a:p>
            <a:pPr marL="284163" indent="-284163">
              <a:spcBef>
                <a:spcPts val="0"/>
              </a:spcBef>
              <a:buClrTx/>
            </a:pPr>
            <a:r>
              <a:rPr lang="en-US" sz="2000" dirty="0">
                <a:solidFill>
                  <a:schemeClr val="tx1"/>
                </a:solidFill>
                <a:latin typeface="+mn-lt"/>
              </a:rPr>
              <a:t>Manchester – Boston International Airport</a:t>
            </a:r>
          </a:p>
        </p:txBody>
      </p:sp>
      <p:sp>
        <p:nvSpPr>
          <p:cNvPr id="4" name="Slide Number Placeholder 3">
            <a:extLst>
              <a:ext uri="{FF2B5EF4-FFF2-40B4-BE49-F238E27FC236}">
                <a16:creationId xmlns:a16="http://schemas.microsoft.com/office/drawing/2014/main" id="{D9E1F195-D1D1-9178-4822-1D3DEB1116FA}"/>
              </a:ext>
            </a:extLst>
          </p:cNvPr>
          <p:cNvSpPr>
            <a:spLocks noGrp="1"/>
          </p:cNvSpPr>
          <p:nvPr>
            <p:ph type="sldNum" sz="quarter" idx="10"/>
          </p:nvPr>
        </p:nvSpPr>
        <p:spPr/>
        <p:txBody>
          <a:bodyPr/>
          <a:lstStyle/>
          <a:p>
            <a:pPr>
              <a:defRPr/>
            </a:pPr>
            <a:fld id="{9B75A673-7735-4CC9-B590-A7357C237BAA}" type="slidenum">
              <a:rPr lang="en-US" smtClean="0"/>
              <a:pPr>
                <a:defRPr/>
              </a:pPr>
              <a:t>46</a:t>
            </a:fld>
            <a:endParaRPr lang="en-US" dirty="0"/>
          </a:p>
        </p:txBody>
      </p:sp>
      <p:sp>
        <p:nvSpPr>
          <p:cNvPr id="11" name="TextBox 10">
            <a:extLst>
              <a:ext uri="{FF2B5EF4-FFF2-40B4-BE49-F238E27FC236}">
                <a16:creationId xmlns:a16="http://schemas.microsoft.com/office/drawing/2014/main" id="{E49A40ED-67AC-D181-2C7A-0FB36C417E62}"/>
              </a:ext>
            </a:extLst>
          </p:cNvPr>
          <p:cNvSpPr txBox="1"/>
          <p:nvPr/>
        </p:nvSpPr>
        <p:spPr>
          <a:xfrm>
            <a:off x="1020336" y="1660665"/>
            <a:ext cx="3930805" cy="16312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n-lt"/>
              </a:rPr>
              <a:t>Red icon is where coordinates from KMHT ASOS says it is</a:t>
            </a:r>
          </a:p>
          <a:p>
            <a:pPr marL="285750" indent="-285750">
              <a:buFont typeface="Arial" panose="020B0604020202020204" pitchFamily="34" charset="0"/>
              <a:buChar char="•"/>
            </a:pPr>
            <a:r>
              <a:rPr lang="en-US" sz="2000" dirty="0">
                <a:latin typeface="+mn-lt"/>
              </a:rPr>
              <a:t>Blue circle is where spreadsheet says it is</a:t>
            </a:r>
          </a:p>
          <a:p>
            <a:pPr marL="285750" indent="-285750">
              <a:buFont typeface="Arial" panose="020B0604020202020204" pitchFamily="34" charset="0"/>
              <a:buChar char="•"/>
            </a:pPr>
            <a:r>
              <a:rPr lang="en-US" sz="2000" dirty="0">
                <a:latin typeface="+mn-lt"/>
              </a:rPr>
              <a:t>2800 foot difference</a:t>
            </a:r>
          </a:p>
        </p:txBody>
      </p:sp>
      <p:grpSp>
        <p:nvGrpSpPr>
          <p:cNvPr id="13" name="Group 12">
            <a:extLst>
              <a:ext uri="{FF2B5EF4-FFF2-40B4-BE49-F238E27FC236}">
                <a16:creationId xmlns:a16="http://schemas.microsoft.com/office/drawing/2014/main" id="{9A6027F4-AA53-6D6E-80C2-4F39B2CF6C0C}"/>
              </a:ext>
            </a:extLst>
          </p:cNvPr>
          <p:cNvGrpSpPr/>
          <p:nvPr/>
        </p:nvGrpSpPr>
        <p:grpSpPr>
          <a:xfrm>
            <a:off x="4951141" y="2015674"/>
            <a:ext cx="6914133" cy="4065659"/>
            <a:chOff x="472611" y="92467"/>
            <a:chExt cx="10757044" cy="6159479"/>
          </a:xfrm>
        </p:grpSpPr>
        <p:pic>
          <p:nvPicPr>
            <p:cNvPr id="15" name="Picture 14">
              <a:extLst>
                <a:ext uri="{FF2B5EF4-FFF2-40B4-BE49-F238E27FC236}">
                  <a16:creationId xmlns:a16="http://schemas.microsoft.com/office/drawing/2014/main" id="{8241E0A3-674A-30BE-F836-BA3793CC5EB4}"/>
                </a:ext>
              </a:extLst>
            </p:cNvPr>
            <p:cNvPicPr>
              <a:picLocks noChangeAspect="1"/>
            </p:cNvPicPr>
            <p:nvPr/>
          </p:nvPicPr>
          <p:blipFill>
            <a:blip r:embed="rId2"/>
            <a:srcRect l="3960" t="2599" r="5932"/>
            <a:stretch>
              <a:fillRect/>
            </a:stretch>
          </p:blipFill>
          <p:spPr>
            <a:xfrm>
              <a:off x="472611" y="92467"/>
              <a:ext cx="10757044" cy="6159479"/>
            </a:xfrm>
            <a:prstGeom prst="rect">
              <a:avLst/>
            </a:prstGeom>
          </p:spPr>
        </p:pic>
        <p:sp>
          <p:nvSpPr>
            <p:cNvPr id="16" name="Oval 15">
              <a:extLst>
                <a:ext uri="{FF2B5EF4-FFF2-40B4-BE49-F238E27FC236}">
                  <a16:creationId xmlns:a16="http://schemas.microsoft.com/office/drawing/2014/main" id="{06326A0F-E43B-DE40-650E-E4A8D60D8B0E}"/>
                </a:ext>
              </a:extLst>
            </p:cNvPr>
            <p:cNvSpPr/>
            <p:nvPr/>
          </p:nvSpPr>
          <p:spPr>
            <a:xfrm>
              <a:off x="7921374" y="4500081"/>
              <a:ext cx="195209" cy="164386"/>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10987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11401" y="492411"/>
            <a:ext cx="7897032" cy="492443"/>
          </a:xfrm>
          <a:prstGeom prst="rect">
            <a:avLst/>
          </a:prstGeom>
        </p:spPr>
        <p:txBody>
          <a:bodyPr vert="horz" wrap="square" lIns="0" tIns="0" rIns="0" bIns="0" numCol="1" rtlCol="0" anchor="ctr" anchorCtr="0" compatLnSpc="1">
            <a:prstTxWarp prst="textNoShape">
              <a:avLst/>
            </a:prstTxWarp>
            <a:spAutoFit/>
          </a:bodyPr>
          <a:lstStyle/>
          <a:p>
            <a:pPr marL="12700"/>
            <a:r>
              <a:rPr lang="en-US" sz="3200" spc="-5" dirty="0">
                <a:solidFill>
                  <a:schemeClr val="tx1"/>
                </a:solidFill>
              </a:rPr>
              <a:t>AWOS</a:t>
            </a:r>
            <a:endParaRPr sz="3200" dirty="0">
              <a:solidFill>
                <a:schemeClr val="tx1"/>
              </a:solidFill>
            </a:endParaRPr>
          </a:p>
        </p:txBody>
      </p:sp>
      <p:sp>
        <p:nvSpPr>
          <p:cNvPr id="2" name="Rectangle 1">
            <a:extLst>
              <a:ext uri="{FF2B5EF4-FFF2-40B4-BE49-F238E27FC236}">
                <a16:creationId xmlns:a16="http://schemas.microsoft.com/office/drawing/2014/main" id="{17153675-B252-4E66-8959-FA42935F7DE5}"/>
              </a:ext>
            </a:extLst>
          </p:cNvPr>
          <p:cNvSpPr/>
          <p:nvPr/>
        </p:nvSpPr>
        <p:spPr>
          <a:xfrm>
            <a:off x="609600" y="1584652"/>
            <a:ext cx="6248400" cy="4031873"/>
          </a:xfrm>
          <a:prstGeom prst="rect">
            <a:avLst/>
          </a:prstGeom>
        </p:spPr>
        <p:txBody>
          <a:bodyPr wrap="square">
            <a:spAutoFit/>
          </a:bodyPr>
          <a:lstStyle/>
          <a:p>
            <a:pPr marL="285750" indent="-285750">
              <a:buFont typeface="Arial" panose="020B0604020202020204" pitchFamily="34" charset="0"/>
              <a:buChar char="•"/>
            </a:pPr>
            <a:r>
              <a:rPr lang="en-US" sz="2400" dirty="0">
                <a:latin typeface="+mn-lt"/>
              </a:rPr>
              <a:t>The AWOS is a similar system to ASOS but for use beyond the federal government</a:t>
            </a:r>
          </a:p>
          <a:p>
            <a:pPr marL="627063" lvl="1" indent="-342900">
              <a:buSzPct val="100000"/>
              <a:buFont typeface="Courier New" panose="02070309020205020404" pitchFamily="49" charset="0"/>
              <a:buChar char="o"/>
            </a:pPr>
            <a:r>
              <a:rPr lang="en-US" sz="2000" dirty="0">
                <a:latin typeface="+mn-lt"/>
              </a:rPr>
              <a:t>Systems not owned and operated by the FAA are termed “Non-Federal” systems</a:t>
            </a:r>
          </a:p>
          <a:p>
            <a:pPr marL="285750" indent="-285750">
              <a:buFont typeface="Arial" panose="020B0604020202020204" pitchFamily="34" charset="0"/>
              <a:buChar char="•"/>
            </a:pPr>
            <a:r>
              <a:rPr lang="en-US" sz="2400" dirty="0">
                <a:latin typeface="+mn-lt"/>
              </a:rPr>
              <a:t>AWOS was designed to provide basic weather observation data</a:t>
            </a:r>
          </a:p>
          <a:p>
            <a:pPr marL="285750" indent="-285750">
              <a:buFont typeface="Arial" panose="020B0604020202020204" pitchFamily="34" charset="0"/>
              <a:buChar char="•"/>
            </a:pPr>
            <a:r>
              <a:rPr lang="en-US" sz="2400" dirty="0">
                <a:latin typeface="+mn-lt"/>
              </a:rPr>
              <a:t>Similar to ASOS, an AWOS also observes, formats, archives, and transmits observations automatically in the form of METARs and SPECIs</a:t>
            </a:r>
          </a:p>
          <a:p>
            <a:pPr marL="285750" indent="-28575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67F37DD8-8DE4-3A4F-9D57-2FD701BDE29E}"/>
              </a:ext>
            </a:extLst>
          </p:cNvPr>
          <p:cNvPicPr>
            <a:picLocks noChangeAspect="1"/>
          </p:cNvPicPr>
          <p:nvPr/>
        </p:nvPicPr>
        <p:blipFill>
          <a:blip r:embed="rId2"/>
          <a:stretch>
            <a:fillRect/>
          </a:stretch>
        </p:blipFill>
        <p:spPr>
          <a:xfrm>
            <a:off x="7067972" y="1696720"/>
            <a:ext cx="5012267" cy="3759200"/>
          </a:xfrm>
          <a:prstGeom prst="rect">
            <a:avLst/>
          </a:prstGeom>
        </p:spPr>
      </p:pic>
    </p:spTree>
    <p:extLst>
      <p:ext uri="{BB962C8B-B14F-4D97-AF65-F5344CB8AC3E}">
        <p14:creationId xmlns:p14="http://schemas.microsoft.com/office/powerpoint/2010/main" val="272583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8E121-FDDB-1CD3-F174-3CC1A8054B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51540-CE9A-6FDF-810A-1D5B542DEED9}"/>
              </a:ext>
            </a:extLst>
          </p:cNvPr>
          <p:cNvSpPr>
            <a:spLocks noGrp="1"/>
          </p:cNvSpPr>
          <p:nvPr>
            <p:ph type="title"/>
          </p:nvPr>
        </p:nvSpPr>
        <p:spPr/>
        <p:txBody>
          <a:bodyPr/>
          <a:lstStyle/>
          <a:p>
            <a:r>
              <a:rPr lang="en-US" dirty="0">
                <a:solidFill>
                  <a:schemeClr val="tx1"/>
                </a:solidFill>
              </a:rPr>
              <a:t>Conclusion/Spoiler Alert</a:t>
            </a:r>
          </a:p>
        </p:txBody>
      </p:sp>
      <p:sp>
        <p:nvSpPr>
          <p:cNvPr id="3" name="Content Placeholder 2">
            <a:extLst>
              <a:ext uri="{FF2B5EF4-FFF2-40B4-BE49-F238E27FC236}">
                <a16:creationId xmlns:a16="http://schemas.microsoft.com/office/drawing/2014/main" id="{83EA801F-ACC6-FD24-EA22-6F364A5DE829}"/>
              </a:ext>
            </a:extLst>
          </p:cNvPr>
          <p:cNvSpPr>
            <a:spLocks noGrp="1"/>
          </p:cNvSpPr>
          <p:nvPr>
            <p:ph idx="1"/>
          </p:nvPr>
        </p:nvSpPr>
        <p:spPr>
          <a:xfrm>
            <a:off x="843280" y="1689497"/>
            <a:ext cx="10218730" cy="4525566"/>
          </a:xfrm>
        </p:spPr>
        <p:txBody>
          <a:bodyPr/>
          <a:lstStyle/>
          <a:p>
            <a:pPr marL="284163" indent="-284163">
              <a:buClrTx/>
            </a:pPr>
            <a:r>
              <a:rPr lang="en-US" sz="2400" dirty="0">
                <a:solidFill>
                  <a:schemeClr val="tx1"/>
                </a:solidFill>
              </a:rPr>
              <a:t>ASOS and AWOS sensors are very accurate</a:t>
            </a:r>
          </a:p>
          <a:p>
            <a:pPr marL="568325" lvl="1" indent="-277813">
              <a:buClrTx/>
              <a:buSzPct val="100000"/>
              <a:buFont typeface="Courier New" panose="02070309020205020404" pitchFamily="49" charset="0"/>
              <a:buChar char="o"/>
            </a:pPr>
            <a:r>
              <a:rPr lang="en-US" sz="2000" dirty="0">
                <a:solidFill>
                  <a:schemeClr val="tx1"/>
                </a:solidFill>
              </a:rPr>
              <a:t>For how they are designed</a:t>
            </a:r>
          </a:p>
          <a:p>
            <a:pPr marL="568325" lvl="1" indent="-277813">
              <a:buClrTx/>
              <a:buSzPct val="100000"/>
              <a:buFont typeface="Courier New" panose="02070309020205020404" pitchFamily="49" charset="0"/>
              <a:buChar char="o"/>
            </a:pPr>
            <a:r>
              <a:rPr lang="en-US" sz="2000" dirty="0">
                <a:solidFill>
                  <a:schemeClr val="tx1"/>
                </a:solidFill>
              </a:rPr>
              <a:t>Based on the algorithms used to determine outputs</a:t>
            </a:r>
          </a:p>
          <a:p>
            <a:pPr marL="568325" lvl="1" indent="-277813">
              <a:buClrTx/>
              <a:buSzPct val="100000"/>
              <a:buFont typeface="Courier New" panose="02070309020205020404" pitchFamily="49" charset="0"/>
              <a:buChar char="o"/>
            </a:pPr>
            <a:r>
              <a:rPr lang="en-US" sz="2000" dirty="0">
                <a:solidFill>
                  <a:schemeClr val="tx1"/>
                </a:solidFill>
              </a:rPr>
              <a:t>For the specific location they are placed at</a:t>
            </a:r>
          </a:p>
          <a:p>
            <a:pPr marL="568325" lvl="1" indent="-277813">
              <a:buClrTx/>
              <a:buSzPct val="100000"/>
              <a:buFont typeface="Courier New" panose="02070309020205020404" pitchFamily="49" charset="0"/>
              <a:buChar char="o"/>
            </a:pPr>
            <a:r>
              <a:rPr lang="en-US" sz="2000" dirty="0">
                <a:solidFill>
                  <a:schemeClr val="tx1"/>
                </a:solidFill>
              </a:rPr>
              <a:t>For the meteorological conditions they measure at that specific location</a:t>
            </a:r>
          </a:p>
          <a:p>
            <a:pPr marL="0" indent="0">
              <a:buClrTx/>
              <a:buNone/>
            </a:pPr>
            <a:endParaRPr lang="en-US" sz="2400" dirty="0">
              <a:solidFill>
                <a:schemeClr val="tx1"/>
              </a:solidFill>
            </a:endParaRPr>
          </a:p>
        </p:txBody>
      </p:sp>
      <p:sp>
        <p:nvSpPr>
          <p:cNvPr id="4" name="Slide Number Placeholder 3">
            <a:extLst>
              <a:ext uri="{FF2B5EF4-FFF2-40B4-BE49-F238E27FC236}">
                <a16:creationId xmlns:a16="http://schemas.microsoft.com/office/drawing/2014/main" id="{78855625-D93A-D118-E711-24DF158AF8E0}"/>
              </a:ext>
            </a:extLst>
          </p:cNvPr>
          <p:cNvSpPr>
            <a:spLocks noGrp="1"/>
          </p:cNvSpPr>
          <p:nvPr>
            <p:ph type="sldNum" sz="quarter" idx="10"/>
          </p:nvPr>
        </p:nvSpPr>
        <p:spPr/>
        <p:txBody>
          <a:bodyPr/>
          <a:lstStyle/>
          <a:p>
            <a:pPr>
              <a:defRPr/>
            </a:pPr>
            <a:fld id="{9B75A673-7735-4CC9-B590-A7357C237BAA}" type="slidenum">
              <a:rPr lang="en-US" smtClean="0"/>
              <a:pPr>
                <a:defRPr/>
              </a:pPr>
              <a:t>6</a:t>
            </a:fld>
            <a:endParaRPr lang="en-US" dirty="0"/>
          </a:p>
        </p:txBody>
      </p:sp>
    </p:spTree>
    <p:extLst>
      <p:ext uri="{BB962C8B-B14F-4D97-AF65-F5344CB8AC3E}">
        <p14:creationId xmlns:p14="http://schemas.microsoft.com/office/powerpoint/2010/main" val="16115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7F09A-0A88-B8C3-553B-3995320214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81DDE-828B-298E-EFFB-EF3E0DE0A364}"/>
              </a:ext>
            </a:extLst>
          </p:cNvPr>
          <p:cNvSpPr>
            <a:spLocks noGrp="1"/>
          </p:cNvSpPr>
          <p:nvPr>
            <p:ph type="title"/>
          </p:nvPr>
        </p:nvSpPr>
        <p:spPr/>
        <p:txBody>
          <a:bodyPr/>
          <a:lstStyle/>
          <a:p>
            <a:r>
              <a:rPr lang="en-US" dirty="0">
                <a:solidFill>
                  <a:schemeClr val="tx1"/>
                </a:solidFill>
              </a:rPr>
              <a:t>Conclusion/Spoiler Alert</a:t>
            </a:r>
          </a:p>
        </p:txBody>
      </p:sp>
      <p:sp>
        <p:nvSpPr>
          <p:cNvPr id="3" name="Content Placeholder 2">
            <a:extLst>
              <a:ext uri="{FF2B5EF4-FFF2-40B4-BE49-F238E27FC236}">
                <a16:creationId xmlns:a16="http://schemas.microsoft.com/office/drawing/2014/main" id="{FD1129F7-06B1-5043-5D85-1A85554A51A0}"/>
              </a:ext>
            </a:extLst>
          </p:cNvPr>
          <p:cNvSpPr>
            <a:spLocks noGrp="1"/>
          </p:cNvSpPr>
          <p:nvPr>
            <p:ph idx="1"/>
          </p:nvPr>
        </p:nvSpPr>
        <p:spPr>
          <a:xfrm>
            <a:off x="843280" y="1689497"/>
            <a:ext cx="10218730" cy="4525566"/>
          </a:xfrm>
        </p:spPr>
        <p:txBody>
          <a:bodyPr/>
          <a:lstStyle/>
          <a:p>
            <a:pPr marL="284163" indent="-284163">
              <a:buClrTx/>
            </a:pPr>
            <a:r>
              <a:rPr lang="en-US" sz="2400" dirty="0">
                <a:solidFill>
                  <a:schemeClr val="tx1"/>
                </a:solidFill>
              </a:rPr>
              <a:t>ASOS and AWOS sensors are very accurate</a:t>
            </a:r>
          </a:p>
          <a:p>
            <a:pPr marL="568325" lvl="1" indent="-277813">
              <a:buClrTx/>
              <a:buSzPct val="100000"/>
              <a:buFont typeface="Courier New" panose="02070309020205020404" pitchFamily="49" charset="0"/>
              <a:buChar char="o"/>
            </a:pPr>
            <a:r>
              <a:rPr lang="en-US" sz="2000" dirty="0">
                <a:solidFill>
                  <a:schemeClr val="tx1"/>
                </a:solidFill>
              </a:rPr>
              <a:t>For how they are designed</a:t>
            </a:r>
          </a:p>
          <a:p>
            <a:pPr marL="568325" lvl="1" indent="-277813">
              <a:buClrTx/>
              <a:buSzPct val="100000"/>
              <a:buFont typeface="Courier New" panose="02070309020205020404" pitchFamily="49" charset="0"/>
              <a:buChar char="o"/>
            </a:pPr>
            <a:r>
              <a:rPr lang="en-US" sz="2000" dirty="0">
                <a:solidFill>
                  <a:schemeClr val="tx1"/>
                </a:solidFill>
              </a:rPr>
              <a:t>Based on the algorithms used to determine outputs</a:t>
            </a:r>
          </a:p>
          <a:p>
            <a:pPr marL="568325" lvl="1" indent="-277813">
              <a:buClrTx/>
              <a:buSzPct val="100000"/>
              <a:buFont typeface="Courier New" panose="02070309020205020404" pitchFamily="49" charset="0"/>
              <a:buChar char="o"/>
            </a:pPr>
            <a:r>
              <a:rPr lang="en-US" sz="2000" dirty="0">
                <a:solidFill>
                  <a:schemeClr val="tx1"/>
                </a:solidFill>
              </a:rPr>
              <a:t>For the specific location they are placed at</a:t>
            </a:r>
          </a:p>
          <a:p>
            <a:pPr marL="568325" lvl="1" indent="-277813">
              <a:buClrTx/>
              <a:buSzPct val="100000"/>
              <a:buFont typeface="Courier New" panose="02070309020205020404" pitchFamily="49" charset="0"/>
              <a:buChar char="o"/>
            </a:pPr>
            <a:r>
              <a:rPr lang="en-US" sz="2000" dirty="0">
                <a:solidFill>
                  <a:schemeClr val="tx1"/>
                </a:solidFill>
              </a:rPr>
              <a:t>For the meteorological conditions they measure at that specific location</a:t>
            </a:r>
          </a:p>
          <a:p>
            <a:pPr marL="684213" lvl="1" indent="-284163">
              <a:buClrTx/>
            </a:pPr>
            <a:endParaRPr lang="en-US" sz="1400" dirty="0">
              <a:solidFill>
                <a:schemeClr val="tx1"/>
              </a:solidFill>
            </a:endParaRPr>
          </a:p>
          <a:p>
            <a:pPr marL="0" indent="0" algn="ctr">
              <a:buClrTx/>
              <a:buNone/>
            </a:pPr>
            <a:r>
              <a:rPr lang="en-US" sz="3200" dirty="0">
                <a:solidFill>
                  <a:schemeClr val="tx1"/>
                </a:solidFill>
              </a:rPr>
              <a:t>BUT</a:t>
            </a:r>
          </a:p>
          <a:p>
            <a:pPr marL="457200" lvl="1" indent="0">
              <a:buClrTx/>
              <a:buNone/>
            </a:pPr>
            <a:endParaRPr lang="en-US" sz="2000" dirty="0">
              <a:solidFill>
                <a:schemeClr val="tx1"/>
              </a:solidFill>
            </a:endParaRPr>
          </a:p>
          <a:p>
            <a:pPr marL="0" indent="0">
              <a:buClrTx/>
              <a:buNone/>
            </a:pPr>
            <a:endParaRPr lang="en-US" sz="2400" dirty="0">
              <a:solidFill>
                <a:schemeClr val="tx1"/>
              </a:solidFill>
            </a:endParaRPr>
          </a:p>
        </p:txBody>
      </p:sp>
      <p:sp>
        <p:nvSpPr>
          <p:cNvPr id="4" name="Slide Number Placeholder 3">
            <a:extLst>
              <a:ext uri="{FF2B5EF4-FFF2-40B4-BE49-F238E27FC236}">
                <a16:creationId xmlns:a16="http://schemas.microsoft.com/office/drawing/2014/main" id="{3CC50BA2-8CCE-DDAD-1174-2BCF6123F696}"/>
              </a:ext>
            </a:extLst>
          </p:cNvPr>
          <p:cNvSpPr>
            <a:spLocks noGrp="1"/>
          </p:cNvSpPr>
          <p:nvPr>
            <p:ph type="sldNum" sz="quarter" idx="10"/>
          </p:nvPr>
        </p:nvSpPr>
        <p:spPr/>
        <p:txBody>
          <a:bodyPr/>
          <a:lstStyle/>
          <a:p>
            <a:pPr>
              <a:defRPr/>
            </a:pPr>
            <a:fld id="{9B75A673-7735-4CC9-B590-A7357C237BAA}" type="slidenum">
              <a:rPr lang="en-US" smtClean="0"/>
              <a:pPr>
                <a:defRPr/>
              </a:pPr>
              <a:t>7</a:t>
            </a:fld>
            <a:endParaRPr lang="en-US" dirty="0"/>
          </a:p>
        </p:txBody>
      </p:sp>
    </p:spTree>
    <p:extLst>
      <p:ext uri="{BB962C8B-B14F-4D97-AF65-F5344CB8AC3E}">
        <p14:creationId xmlns:p14="http://schemas.microsoft.com/office/powerpoint/2010/main" val="222213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9F6E3-0E68-7770-1139-824F47F50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0C9EE-6477-EEB1-DF4D-78D6FC9FE4C8}"/>
              </a:ext>
            </a:extLst>
          </p:cNvPr>
          <p:cNvSpPr>
            <a:spLocks noGrp="1"/>
          </p:cNvSpPr>
          <p:nvPr>
            <p:ph type="title"/>
          </p:nvPr>
        </p:nvSpPr>
        <p:spPr/>
        <p:txBody>
          <a:bodyPr/>
          <a:lstStyle/>
          <a:p>
            <a:r>
              <a:rPr lang="en-US" dirty="0">
                <a:solidFill>
                  <a:schemeClr val="tx1"/>
                </a:solidFill>
              </a:rPr>
              <a:t>Conclusion/Spoiler Alert</a:t>
            </a:r>
          </a:p>
        </p:txBody>
      </p:sp>
      <p:sp>
        <p:nvSpPr>
          <p:cNvPr id="3" name="Content Placeholder 2">
            <a:extLst>
              <a:ext uri="{FF2B5EF4-FFF2-40B4-BE49-F238E27FC236}">
                <a16:creationId xmlns:a16="http://schemas.microsoft.com/office/drawing/2014/main" id="{590D6C65-2402-2574-A4E3-3B7778DD78E2}"/>
              </a:ext>
            </a:extLst>
          </p:cNvPr>
          <p:cNvSpPr>
            <a:spLocks noGrp="1"/>
          </p:cNvSpPr>
          <p:nvPr>
            <p:ph idx="1"/>
          </p:nvPr>
        </p:nvSpPr>
        <p:spPr>
          <a:xfrm>
            <a:off x="843280" y="1689497"/>
            <a:ext cx="10218730" cy="4525566"/>
          </a:xfrm>
        </p:spPr>
        <p:txBody>
          <a:bodyPr/>
          <a:lstStyle/>
          <a:p>
            <a:pPr marL="284163" indent="-284163">
              <a:buClrTx/>
            </a:pPr>
            <a:r>
              <a:rPr lang="en-US" sz="2400" dirty="0">
                <a:solidFill>
                  <a:schemeClr val="tx1"/>
                </a:solidFill>
              </a:rPr>
              <a:t>ASOS and AWOS sensors are very accurate</a:t>
            </a:r>
          </a:p>
          <a:p>
            <a:pPr marL="568325" lvl="1" indent="-277813">
              <a:buClrTx/>
              <a:buSzPct val="100000"/>
              <a:buFont typeface="Courier New" panose="02070309020205020404" pitchFamily="49" charset="0"/>
              <a:buChar char="o"/>
            </a:pPr>
            <a:r>
              <a:rPr lang="en-US" sz="2000" dirty="0">
                <a:solidFill>
                  <a:schemeClr val="tx1"/>
                </a:solidFill>
              </a:rPr>
              <a:t>For how they are designed</a:t>
            </a:r>
          </a:p>
          <a:p>
            <a:pPr marL="568325" lvl="1" indent="-277813">
              <a:buClrTx/>
              <a:buSzPct val="100000"/>
              <a:buFont typeface="Courier New" panose="02070309020205020404" pitchFamily="49" charset="0"/>
              <a:buChar char="o"/>
            </a:pPr>
            <a:r>
              <a:rPr lang="en-US" sz="2000" dirty="0">
                <a:solidFill>
                  <a:schemeClr val="tx1"/>
                </a:solidFill>
              </a:rPr>
              <a:t>Based on the algorithms used to determine outputs</a:t>
            </a:r>
          </a:p>
          <a:p>
            <a:pPr marL="568325" lvl="1" indent="-277813">
              <a:buClrTx/>
              <a:buSzPct val="100000"/>
              <a:buFont typeface="Courier New" panose="02070309020205020404" pitchFamily="49" charset="0"/>
              <a:buChar char="o"/>
            </a:pPr>
            <a:r>
              <a:rPr lang="en-US" sz="2000" dirty="0">
                <a:solidFill>
                  <a:schemeClr val="tx1"/>
                </a:solidFill>
              </a:rPr>
              <a:t>For the specific location they are placed at</a:t>
            </a:r>
          </a:p>
          <a:p>
            <a:pPr marL="568325" lvl="1" indent="-277813">
              <a:buClrTx/>
              <a:buSzPct val="100000"/>
              <a:buFont typeface="Courier New" panose="02070309020205020404" pitchFamily="49" charset="0"/>
              <a:buChar char="o"/>
            </a:pPr>
            <a:r>
              <a:rPr lang="en-US" sz="2000" dirty="0">
                <a:solidFill>
                  <a:schemeClr val="tx1"/>
                </a:solidFill>
              </a:rPr>
              <a:t>For the meteorological conditions they measure at that specific location</a:t>
            </a:r>
          </a:p>
          <a:p>
            <a:pPr marL="684213" lvl="1" indent="-284163">
              <a:buClrTx/>
            </a:pPr>
            <a:endParaRPr lang="en-US" sz="1400" dirty="0">
              <a:solidFill>
                <a:schemeClr val="tx1"/>
              </a:solidFill>
            </a:endParaRPr>
          </a:p>
          <a:p>
            <a:pPr marL="0" indent="0" algn="ctr">
              <a:buClrTx/>
              <a:buNone/>
            </a:pPr>
            <a:r>
              <a:rPr lang="en-US" sz="3200" dirty="0">
                <a:solidFill>
                  <a:schemeClr val="tx1"/>
                </a:solidFill>
              </a:rPr>
              <a:t>BUT</a:t>
            </a:r>
          </a:p>
          <a:p>
            <a:pPr marL="0" indent="0">
              <a:buClrTx/>
              <a:buNone/>
            </a:pPr>
            <a:endParaRPr lang="en-US" sz="1400" dirty="0">
              <a:solidFill>
                <a:schemeClr val="tx1"/>
              </a:solidFill>
            </a:endParaRPr>
          </a:p>
          <a:p>
            <a:pPr>
              <a:buClrTx/>
            </a:pPr>
            <a:r>
              <a:rPr lang="en-US" sz="2400" dirty="0">
                <a:solidFill>
                  <a:schemeClr val="tx1"/>
                </a:solidFill>
              </a:rPr>
              <a:t>They may not always be representative of surrounding conditions</a:t>
            </a:r>
          </a:p>
          <a:p>
            <a:pPr marL="568325" lvl="1">
              <a:buClrTx/>
              <a:buSzPct val="100000"/>
              <a:buFont typeface="Courier New" panose="02070309020205020404" pitchFamily="49" charset="0"/>
              <a:buChar char="o"/>
            </a:pPr>
            <a:r>
              <a:rPr lang="en-US" sz="2000" dirty="0">
                <a:solidFill>
                  <a:schemeClr val="tx1"/>
                </a:solidFill>
              </a:rPr>
              <a:t>Hyperlocal weather phenomena</a:t>
            </a:r>
          </a:p>
          <a:p>
            <a:pPr marL="568325" lvl="1">
              <a:buClrTx/>
              <a:buSzPct val="100000"/>
              <a:buFont typeface="Courier New" panose="02070309020205020404" pitchFamily="49" charset="0"/>
              <a:buChar char="o"/>
            </a:pPr>
            <a:r>
              <a:rPr lang="en-US" sz="2000" dirty="0">
                <a:solidFill>
                  <a:schemeClr val="tx1"/>
                </a:solidFill>
              </a:rPr>
              <a:t>The way the algorithms determine values</a:t>
            </a:r>
          </a:p>
          <a:p>
            <a:pPr marL="568325" lvl="1">
              <a:buClrTx/>
              <a:buSzPct val="100000"/>
              <a:buFont typeface="Courier New" panose="02070309020205020404" pitchFamily="49" charset="0"/>
              <a:buChar char="o"/>
            </a:pPr>
            <a:r>
              <a:rPr lang="en-US" sz="2000" dirty="0">
                <a:solidFill>
                  <a:schemeClr val="tx1"/>
                </a:solidFill>
              </a:rPr>
              <a:t>Location errors</a:t>
            </a:r>
          </a:p>
          <a:p>
            <a:pPr marL="568325" lvl="1">
              <a:buClrTx/>
              <a:buSzPct val="100000"/>
              <a:buFont typeface="Courier New" panose="02070309020205020404" pitchFamily="49" charset="0"/>
              <a:buChar char="o"/>
            </a:pPr>
            <a:r>
              <a:rPr lang="en-US" sz="2000" dirty="0">
                <a:solidFill>
                  <a:schemeClr val="tx1"/>
                </a:solidFill>
              </a:rPr>
              <a:t>Obstructions</a:t>
            </a:r>
          </a:p>
          <a:p>
            <a:pPr lvl="1">
              <a:buClrTx/>
            </a:pPr>
            <a:endParaRPr lang="en-US" sz="2000" dirty="0">
              <a:solidFill>
                <a:schemeClr val="tx1"/>
              </a:solidFill>
            </a:endParaRPr>
          </a:p>
          <a:p>
            <a:pPr marL="0" indent="0">
              <a:buClrTx/>
              <a:buNone/>
            </a:pPr>
            <a:endParaRPr lang="en-US" sz="2400" dirty="0">
              <a:solidFill>
                <a:schemeClr val="tx1"/>
              </a:solidFill>
            </a:endParaRPr>
          </a:p>
        </p:txBody>
      </p:sp>
      <p:sp>
        <p:nvSpPr>
          <p:cNvPr id="4" name="Slide Number Placeholder 3">
            <a:extLst>
              <a:ext uri="{FF2B5EF4-FFF2-40B4-BE49-F238E27FC236}">
                <a16:creationId xmlns:a16="http://schemas.microsoft.com/office/drawing/2014/main" id="{B7600C20-88BB-39E7-6880-FB86304FEF41}"/>
              </a:ext>
            </a:extLst>
          </p:cNvPr>
          <p:cNvSpPr>
            <a:spLocks noGrp="1"/>
          </p:cNvSpPr>
          <p:nvPr>
            <p:ph type="sldNum" sz="quarter" idx="10"/>
          </p:nvPr>
        </p:nvSpPr>
        <p:spPr/>
        <p:txBody>
          <a:bodyPr/>
          <a:lstStyle/>
          <a:p>
            <a:pPr>
              <a:defRPr/>
            </a:pPr>
            <a:fld id="{9B75A673-7735-4CC9-B590-A7357C237BAA}" type="slidenum">
              <a:rPr lang="en-US" smtClean="0"/>
              <a:pPr>
                <a:defRPr/>
              </a:pPr>
              <a:t>8</a:t>
            </a:fld>
            <a:endParaRPr lang="en-US" dirty="0"/>
          </a:p>
        </p:txBody>
      </p:sp>
    </p:spTree>
    <p:extLst>
      <p:ext uri="{BB962C8B-B14F-4D97-AF65-F5344CB8AC3E}">
        <p14:creationId xmlns:p14="http://schemas.microsoft.com/office/powerpoint/2010/main" val="44872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94F7-EAFA-4A6B-A35C-7E9BFED152E2}"/>
              </a:ext>
            </a:extLst>
          </p:cNvPr>
          <p:cNvSpPr>
            <a:spLocks noGrp="1"/>
          </p:cNvSpPr>
          <p:nvPr>
            <p:ph type="title"/>
          </p:nvPr>
        </p:nvSpPr>
        <p:spPr/>
        <p:txBody>
          <a:bodyPr/>
          <a:lstStyle/>
          <a:p>
            <a:r>
              <a:rPr lang="en-US" dirty="0">
                <a:solidFill>
                  <a:schemeClr val="tx1"/>
                </a:solidFill>
              </a:rPr>
              <a:t>Precipitation Identification Sensor</a:t>
            </a:r>
          </a:p>
        </p:txBody>
      </p:sp>
      <p:sp>
        <p:nvSpPr>
          <p:cNvPr id="3" name="Content Placeholder 2">
            <a:extLst>
              <a:ext uri="{FF2B5EF4-FFF2-40B4-BE49-F238E27FC236}">
                <a16:creationId xmlns:a16="http://schemas.microsoft.com/office/drawing/2014/main" id="{91D5097B-6447-46CA-B01E-4969BBD63BE2}"/>
              </a:ext>
            </a:extLst>
          </p:cNvPr>
          <p:cNvSpPr>
            <a:spLocks noGrp="1"/>
          </p:cNvSpPr>
          <p:nvPr>
            <p:ph idx="1"/>
          </p:nvPr>
        </p:nvSpPr>
        <p:spPr>
          <a:xfrm>
            <a:off x="609600" y="1600200"/>
            <a:ext cx="8097520" cy="4525566"/>
          </a:xfrm>
        </p:spPr>
        <p:txBody>
          <a:bodyPr/>
          <a:lstStyle/>
          <a:p>
            <a:pPr marL="284163" indent="-284163">
              <a:spcBef>
                <a:spcPts val="0"/>
              </a:spcBef>
              <a:buClrTx/>
            </a:pPr>
            <a:r>
              <a:rPr lang="en-US" sz="2000" dirty="0">
                <a:solidFill>
                  <a:schemeClr val="tx1"/>
                </a:solidFill>
                <a:latin typeface="+mn-lt"/>
              </a:rPr>
              <a:t>Differentiates rain from snow</a:t>
            </a:r>
          </a:p>
          <a:p>
            <a:pPr marL="284163" indent="-284163">
              <a:spcBef>
                <a:spcPts val="0"/>
              </a:spcBef>
              <a:buClrTx/>
            </a:pPr>
            <a:r>
              <a:rPr lang="en-US" sz="2000" dirty="0">
                <a:solidFill>
                  <a:schemeClr val="tx1"/>
                </a:solidFill>
                <a:latin typeface="+mn-lt"/>
              </a:rPr>
              <a:t>Intensity of precipitation can only be determined when the precipitation is not mixed, (i.e., pure rain or pure snow)</a:t>
            </a:r>
          </a:p>
          <a:p>
            <a:pPr marL="569913" lvl="1">
              <a:spcBef>
                <a:spcPts val="0"/>
              </a:spcBef>
              <a:buClr>
                <a:srgbClr val="17375E"/>
              </a:buClr>
              <a:buSzPct val="100000"/>
              <a:buFont typeface="Courier New" panose="02070309020205020404" pitchFamily="49" charset="0"/>
              <a:buChar char="o"/>
            </a:pPr>
            <a:r>
              <a:rPr lang="en-US" sz="1800" dirty="0">
                <a:solidFill>
                  <a:schemeClr val="tx1"/>
                </a:solidFill>
                <a:latin typeface="+mn-lt"/>
              </a:rPr>
              <a:t>Rain intensity is determined through an empirical relationship which can distinguish light (up to 0.10 inch per hour), moderate (0.11-0.30 inch per hour), or heavy (greater than 0.30 inch per hour) intensities for rain</a:t>
            </a:r>
          </a:p>
          <a:p>
            <a:pPr marL="569913" lvl="1">
              <a:spcBef>
                <a:spcPts val="0"/>
              </a:spcBef>
              <a:buClr>
                <a:srgbClr val="17375E"/>
              </a:buClr>
              <a:buSzPct val="100000"/>
              <a:buFont typeface="Courier New" panose="02070309020205020404" pitchFamily="49" charset="0"/>
              <a:buChar char="o"/>
            </a:pPr>
            <a:r>
              <a:rPr lang="en-US" sz="1800" dirty="0">
                <a:solidFill>
                  <a:schemeClr val="tx1"/>
                </a:solidFill>
                <a:latin typeface="+mn-lt"/>
              </a:rPr>
              <a:t>The size and fall velocity of the snowflakes determines their size distribution, which correlates well with rate of snow accumulation</a:t>
            </a:r>
          </a:p>
          <a:p>
            <a:pPr marL="569913" lvl="1">
              <a:spcBef>
                <a:spcPts val="0"/>
              </a:spcBef>
              <a:buClr>
                <a:srgbClr val="17375E"/>
              </a:buClr>
              <a:buSzPct val="100000"/>
              <a:buFont typeface="Courier New" panose="02070309020205020404" pitchFamily="49" charset="0"/>
              <a:buChar char="o"/>
            </a:pPr>
            <a:r>
              <a:rPr lang="en-US" sz="1800" dirty="0">
                <a:solidFill>
                  <a:schemeClr val="tx1"/>
                </a:solidFill>
                <a:latin typeface="+mn-lt"/>
              </a:rPr>
              <a:t>However, the density of snow varies significantly depending on whether the snow is “wet” or “dry,” and therefore the liquid content cannot be accurately determined</a:t>
            </a:r>
          </a:p>
        </p:txBody>
      </p:sp>
      <p:sp>
        <p:nvSpPr>
          <p:cNvPr id="4" name="Slide Number Placeholder 3">
            <a:extLst>
              <a:ext uri="{FF2B5EF4-FFF2-40B4-BE49-F238E27FC236}">
                <a16:creationId xmlns:a16="http://schemas.microsoft.com/office/drawing/2014/main" id="{C4ABD6B4-8FDE-4853-B90B-55FFCFD61068}"/>
              </a:ext>
            </a:extLst>
          </p:cNvPr>
          <p:cNvSpPr>
            <a:spLocks noGrp="1"/>
          </p:cNvSpPr>
          <p:nvPr>
            <p:ph type="sldNum" sz="quarter" idx="10"/>
          </p:nvPr>
        </p:nvSpPr>
        <p:spPr/>
        <p:txBody>
          <a:bodyPr/>
          <a:lstStyle/>
          <a:p>
            <a:pPr>
              <a:defRPr/>
            </a:pPr>
            <a:fld id="{9B75A673-7735-4CC9-B590-A7357C237BAA}" type="slidenum">
              <a:rPr lang="en-US" smtClean="0"/>
              <a:pPr>
                <a:defRPr/>
              </a:pPr>
              <a:t>9</a:t>
            </a:fld>
            <a:endParaRPr lang="en-US" dirty="0"/>
          </a:p>
        </p:txBody>
      </p:sp>
      <p:pic>
        <p:nvPicPr>
          <p:cNvPr id="5" name="Picture 4">
            <a:extLst>
              <a:ext uri="{FF2B5EF4-FFF2-40B4-BE49-F238E27FC236}">
                <a16:creationId xmlns:a16="http://schemas.microsoft.com/office/drawing/2014/main" id="{79B36972-9383-48AF-B9B9-9B73AAAA81D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01758" y="1441819"/>
            <a:ext cx="2103089" cy="4842327"/>
          </a:xfrm>
          <a:prstGeom prst="rect">
            <a:avLst/>
          </a:prstGeom>
          <a:noFill/>
          <a:ln>
            <a:noFill/>
          </a:ln>
        </p:spPr>
      </p:pic>
    </p:spTree>
    <p:extLst>
      <p:ext uri="{BB962C8B-B14F-4D97-AF65-F5344CB8AC3E}">
        <p14:creationId xmlns:p14="http://schemas.microsoft.com/office/powerpoint/2010/main" val="3812294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4B7661A6D23E4E908989B40178397D" ma:contentTypeVersion="0" ma:contentTypeDescription="Create a new document." ma:contentTypeScope="" ma:versionID="9798db03cf3831600ef7adab814d03f9">
  <xsd:schema xmlns:xsd="http://www.w3.org/2001/XMLSchema" xmlns:xs="http://www.w3.org/2001/XMLSchema" xmlns:p="http://schemas.microsoft.com/office/2006/metadata/properties" targetNamespace="http://schemas.microsoft.com/office/2006/metadata/properties" ma:root="true" ma:fieldsID="479a3d61c0333de7709766ae72c7e6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6B8A09-54AB-4150-90A5-B1621ABDFC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D905C49-5D29-4CEC-BBE9-F221EF6AC773}">
  <ds:schemaRefs>
    <ds:schemaRef ds:uri="http://schemas.microsoft.com/sharepoint/v3/contenttype/forms"/>
  </ds:schemaRefs>
</ds:datastoreItem>
</file>

<file path=customXml/itemProps3.xml><?xml version="1.0" encoding="utf-8"?>
<ds:datastoreItem xmlns:ds="http://schemas.openxmlformats.org/officeDocument/2006/customXml" ds:itemID="{0EDF4A2B-F39D-47F7-86EF-87B87AD532D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86170</TotalTime>
  <Words>5035</Words>
  <Application>Microsoft Office PowerPoint</Application>
  <PresentationFormat>Widescreen</PresentationFormat>
  <Paragraphs>677</Paragraphs>
  <Slides>46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Aptos</vt:lpstr>
      <vt:lpstr>Arial</vt:lpstr>
      <vt:lpstr>Calibri</vt:lpstr>
      <vt:lpstr>Courier New</vt:lpstr>
      <vt:lpstr>Times New Roman</vt:lpstr>
      <vt:lpstr>Wingdings</vt:lpstr>
      <vt:lpstr>Office Theme</vt:lpstr>
      <vt:lpstr>ASOS/AWOS Accuracy  Misunderstandings, Representativeness, and Discrepancies</vt:lpstr>
      <vt:lpstr>Agenda</vt:lpstr>
      <vt:lpstr>Weather Observing Systems</vt:lpstr>
      <vt:lpstr>ASOS</vt:lpstr>
      <vt:lpstr>AWOS</vt:lpstr>
      <vt:lpstr>Conclusion/Spoiler Alert</vt:lpstr>
      <vt:lpstr>Conclusion/Spoiler Alert</vt:lpstr>
      <vt:lpstr>Conclusion/Spoiler Alert</vt:lpstr>
      <vt:lpstr>Precipitation Identification Sensor</vt:lpstr>
      <vt:lpstr>Precipitation Identification Sensor</vt:lpstr>
      <vt:lpstr>Freezing Rain Sensor</vt:lpstr>
      <vt:lpstr>Freezing Rain Algorithm</vt:lpstr>
      <vt:lpstr>Location and Siting Study</vt:lpstr>
      <vt:lpstr>Siting Guidelines</vt:lpstr>
      <vt:lpstr>Status So Far</vt:lpstr>
      <vt:lpstr>Baltimore City Sensor</vt:lpstr>
      <vt:lpstr>Baltimore City Sensor</vt:lpstr>
      <vt:lpstr>Downtown Los Angeles Sensor</vt:lpstr>
      <vt:lpstr>Downtown Los Angeles Sensor</vt:lpstr>
      <vt:lpstr>Athens, GA Airport Sensor</vt:lpstr>
      <vt:lpstr>Arkansas International Airport</vt:lpstr>
      <vt:lpstr>Arkansas International Airport</vt:lpstr>
      <vt:lpstr>Arkansas International Airport</vt:lpstr>
      <vt:lpstr>Summary</vt:lpstr>
      <vt:lpstr>PowerPoint Presentation</vt:lpstr>
      <vt:lpstr>ASOS Observations</vt:lpstr>
      <vt:lpstr>ASOS/AWOS Capability Comparisons</vt:lpstr>
      <vt:lpstr>Precipitation Accumulation - Rain</vt:lpstr>
      <vt:lpstr>Precipitation Accumulation - Snow</vt:lpstr>
      <vt:lpstr>ASOS/AWOS Systems </vt:lpstr>
      <vt:lpstr>ASOS Accuracy Specifications for Rain, Snow, and Freezing Precipitation</vt:lpstr>
      <vt:lpstr>Present Weather Sensor</vt:lpstr>
      <vt:lpstr>Temperature/Dew Point Calculation</vt:lpstr>
      <vt:lpstr>Wind Measurement Calculation</vt:lpstr>
      <vt:lpstr>Wind Measurement Calculation</vt:lpstr>
      <vt:lpstr>Wind Measurement Calculation</vt:lpstr>
      <vt:lpstr>Wind Gust Schematic</vt:lpstr>
      <vt:lpstr>Visibility Sensor and Calculation</vt:lpstr>
      <vt:lpstr>Visibility Sensor and Calculation</vt:lpstr>
      <vt:lpstr>Cloud Height Sensor and Calculation</vt:lpstr>
      <vt:lpstr>Cloud Height Sensor and Calculation</vt:lpstr>
      <vt:lpstr>Dew Point Determination</vt:lpstr>
      <vt:lpstr>Siting Guidelines for Specific Sensors</vt:lpstr>
      <vt:lpstr>Siting Guidelines for Specific Sensors</vt:lpstr>
      <vt:lpstr>Siting Guidelines for Specific Sensors</vt:lpstr>
      <vt:lpstr>Manchester, NH Airport Sensor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Randall Bass</cp:lastModifiedBy>
  <cp:revision>605</cp:revision>
  <cp:lastPrinted>2013-06-24T13:47:22Z</cp:lastPrinted>
  <dcterms:created xsi:type="dcterms:W3CDTF">2011-05-28T12:14:52Z</dcterms:created>
  <dcterms:modified xsi:type="dcterms:W3CDTF">2025-10-07T14:51:24Z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0x010100A14B7661A6D23E4E908989B40178397D</vt:lpwstr>
  </property>
</Properties>
</file>