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4"/>
    <p:sldMasterId id="2147483673" r:id="rId5"/>
    <p:sldMasterId id="2147483683" r:id="rId6"/>
  </p:sldMasterIdLst>
  <p:notesMasterIdLst>
    <p:notesMasterId r:id="rId28"/>
  </p:notesMasterIdLst>
  <p:handoutMasterIdLst>
    <p:handoutMasterId r:id="rId29"/>
  </p:handoutMasterIdLst>
  <p:sldIdLst>
    <p:sldId id="260" r:id="rId7"/>
    <p:sldId id="1007" r:id="rId8"/>
    <p:sldId id="1030" r:id="rId9"/>
    <p:sldId id="1031" r:id="rId10"/>
    <p:sldId id="1032" r:id="rId11"/>
    <p:sldId id="1035" r:id="rId12"/>
    <p:sldId id="1037" r:id="rId13"/>
    <p:sldId id="1022" r:id="rId14"/>
    <p:sldId id="1023" r:id="rId15"/>
    <p:sldId id="1024" r:id="rId16"/>
    <p:sldId id="1025" r:id="rId17"/>
    <p:sldId id="1033" r:id="rId18"/>
    <p:sldId id="1026" r:id="rId19"/>
    <p:sldId id="1036" r:id="rId20"/>
    <p:sldId id="1027" r:id="rId21"/>
    <p:sldId id="1029" r:id="rId22"/>
    <p:sldId id="1028" r:id="rId23"/>
    <p:sldId id="1038" r:id="rId24"/>
    <p:sldId id="1039" r:id="rId25"/>
    <p:sldId id="1040" r:id="rId26"/>
    <p:sldId id="1016" r:id="rId27"/>
  </p:sldIdLst>
  <p:sldSz cx="9144000" cy="5143500" type="screen16x9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85C3D9-0704-D2BE-796C-3787DE7A4AAD}" name="Jesse Heers" initials="JH" userId="S::jheers@campbellsci.com::5f1df8ba-6281-42ac-9bdd-7814859eb4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CC00"/>
    <a:srgbClr val="009900"/>
    <a:srgbClr val="0000CC"/>
    <a:srgbClr val="C2C2C2"/>
    <a:srgbClr val="B2B2B2"/>
    <a:srgbClr val="FF0000"/>
    <a:srgbClr val="33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F34BF-30CF-4FDF-9A21-465431548EC7}" v="26" dt="2025-10-03T19:00:34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 autoAdjust="0"/>
  </p:normalViewPr>
  <p:slideViewPr>
    <p:cSldViewPr>
      <p:cViewPr varScale="1">
        <p:scale>
          <a:sx n="141" d="100"/>
          <a:sy n="141" d="100"/>
        </p:scale>
        <p:origin x="58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3504" y="-40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t Jensen" userId="5a6935fc-070b-4c0f-9e60-9b7cd6d8d721" providerId="ADAL" clId="{5C5F34BF-30CF-4FDF-9A21-465431548EC7}"/>
    <pc:docChg chg="modSld">
      <pc:chgData name="Kent Jensen" userId="5a6935fc-070b-4c0f-9e60-9b7cd6d8d721" providerId="ADAL" clId="{5C5F34BF-30CF-4FDF-9A21-465431548EC7}" dt="2025-10-03T19:00:34.252" v="25"/>
      <pc:docMkLst>
        <pc:docMk/>
      </pc:docMkLst>
      <pc:sldChg chg="modAnim">
        <pc:chgData name="Kent Jensen" userId="5a6935fc-070b-4c0f-9e60-9b7cd6d8d721" providerId="ADAL" clId="{5C5F34BF-30CF-4FDF-9A21-465431548EC7}" dt="2025-10-03T18:58:25.432" v="3"/>
        <pc:sldMkLst>
          <pc:docMk/>
          <pc:sldMk cId="1210797237" sldId="1027"/>
        </pc:sldMkLst>
      </pc:sldChg>
      <pc:sldChg chg="modAnim">
        <pc:chgData name="Kent Jensen" userId="5a6935fc-070b-4c0f-9e60-9b7cd6d8d721" providerId="ADAL" clId="{5C5F34BF-30CF-4FDF-9A21-465431548EC7}" dt="2025-10-03T19:00:08.273" v="22"/>
        <pc:sldMkLst>
          <pc:docMk/>
          <pc:sldMk cId="3546687500" sldId="1028"/>
        </pc:sldMkLst>
      </pc:sldChg>
      <pc:sldChg chg="modAnim">
        <pc:chgData name="Kent Jensen" userId="5a6935fc-070b-4c0f-9e60-9b7cd6d8d721" providerId="ADAL" clId="{5C5F34BF-30CF-4FDF-9A21-465431548EC7}" dt="2025-10-03T19:00:34.252" v="25"/>
        <pc:sldMkLst>
          <pc:docMk/>
          <pc:sldMk cId="3749013448" sldId="10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3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72" tIns="44137" rIns="88272" bIns="44137" numCol="1" anchor="t" anchorCtr="0" compatLnSpc="1">
            <a:prstTxWarp prst="textNoShape">
              <a:avLst/>
            </a:prstTxWarp>
          </a:bodyPr>
          <a:lstStyle>
            <a:lvl1pPr algn="l" defTabSz="882650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1288" y="0"/>
            <a:ext cx="30734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72" tIns="44137" rIns="88272" bIns="44137" numCol="1" anchor="t" anchorCtr="0" compatLnSpc="1">
            <a:prstTxWarp prst="textNoShape">
              <a:avLst/>
            </a:prstTxWarp>
          </a:bodyPr>
          <a:lstStyle>
            <a:lvl1pPr algn="r" defTabSz="882650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6188"/>
            <a:ext cx="3073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72" tIns="44137" rIns="88272" bIns="44137" numCol="1" anchor="b" anchorCtr="0" compatLnSpc="1">
            <a:prstTxWarp prst="textNoShape">
              <a:avLst/>
            </a:prstTxWarp>
          </a:bodyPr>
          <a:lstStyle>
            <a:lvl1pPr algn="l" defTabSz="882650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1288" y="8866188"/>
            <a:ext cx="3073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72" tIns="44137" rIns="88272" bIns="44137" numCol="1" anchor="b" anchorCtr="0" compatLnSpc="1">
            <a:prstTxWarp prst="textNoShape">
              <a:avLst/>
            </a:prstTxWarp>
          </a:bodyPr>
          <a:lstStyle>
            <a:lvl1pPr algn="r" defTabSz="882650">
              <a:defRPr sz="1200" smtClean="0"/>
            </a:lvl1pPr>
          </a:lstStyle>
          <a:p>
            <a:pPr>
              <a:defRPr/>
            </a:pPr>
            <a:fld id="{22C8E410-77A7-4A00-A8B1-495E87217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497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6" tIns="46573" rIns="93146" bIns="46573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 b="1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6" tIns="46573" rIns="93146" bIns="46573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1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6" tIns="46573" rIns="93146" bIns="4657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  <a:p>
            <a:pPr lvl="0"/>
            <a:r>
              <a:rPr lang="en-US" altLang="en-US" noProof="0"/>
              <a:t>NOTES: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6" tIns="46573" rIns="93146" bIns="46573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 b="1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46" tIns="46573" rIns="93146" bIns="46573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1" smtClean="0"/>
            </a:lvl1pPr>
          </a:lstStyle>
          <a:p>
            <a:pPr>
              <a:defRPr/>
            </a:pPr>
            <a:fld id="{49391951-8BD9-4CD4-BE3B-0F8504B75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979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b="1" u="sng" kern="1200">
        <a:solidFill>
          <a:schemeClr val="tx1"/>
        </a:solidFill>
        <a:latin typeface="Times New Roman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3AF39-BC92-410F-0118-59EA3A004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C5A707E-802B-A73E-0BBB-8C921FE5EB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5FF27FD-3699-E916-6B8E-AB184F69E6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EFF1F15-E7B0-2F0F-3882-B0B8D4DF2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4438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DD80-B622-5115-1C72-07C48E0B2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261ADD4-5D56-F99C-865B-B6F722194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A9C98AC-D5F7-9441-E284-806B50551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33D17551-A6EF-3A91-8100-9921975D0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508396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67BE-D49A-23BC-3B64-1014AF907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68A8142-EFBF-9FE8-3089-FFB6C908C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CE7FF78-DBEC-7785-580F-60EC01FAD7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10719F1A-E508-571E-1CE6-35DCD08363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438315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9FD00-9CB3-FF78-C4B9-616B5BD86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280CDCA5-024A-8DB7-36DA-4ED2F8B30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3CF1201-9DB2-1D0F-1E4A-71ABFDD998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6972F48-09F4-2C18-5D12-94A96C9BC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91839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CA01-F864-F627-98F9-56E124F43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F86FE3A-88BA-B8C8-D606-9DB7EDF6CD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2EA18ECF-70A5-4520-F598-54CD5842A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96C9ED2D-BB33-6C6C-115C-8400595475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2164444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2C3BA-E255-9A39-AB60-9654E65A3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6B42F6EF-EE71-E9C6-13F2-FDDABAABB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B41C759-38BA-D3D6-08DF-313E5397E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C62D900-1313-CBF1-7E07-0FFF94F15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109631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233A5-6368-5904-BC18-AE516C5D9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161C5B6-E2B0-89AE-75AC-318EC13D00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9918365-CEF7-721D-B244-E927A9610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163558B6-074D-309F-68B1-613A39A0B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88750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76F71-9F66-AA51-EE65-E8ECB6F94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06B6202-064B-369D-3A94-B92F28152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8EE866F-E222-9D44-7D94-0DDBD2CC83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FC7DC6B-93EF-E99B-A3FE-4A4228E0D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4278591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434B0-9D42-C1DC-2D82-BF5C4916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F5305C9-EDE3-77B2-1861-DE85A2F624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1511E918-5CAF-87F4-D8CF-0C3CCE110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1D70CB8F-2B9B-C4E3-78AD-1EC6DA2D6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950193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B324D-AEC7-0DB1-F31C-9377A2575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0928141-C887-E935-2DC6-3548BCD17A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299DB43A-F3BE-AACD-0DFC-C60AE3202F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1594C208-02B6-B56E-7179-828D35237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10074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8AC04-70EE-03BB-B1A9-CADB0543D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7D18441B-6E0D-89BF-7883-6DED7BAD10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5B3325D-7AAE-F6F7-12B8-EB61A4102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12C48C92-DB7A-02B7-969A-8A9DC2527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14123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414405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ECCA-624B-ED2A-43B4-FF16971C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4621A56-7066-75A4-4948-E7118F36D3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C6C5A15-CC6A-79D7-7D4D-68A405C4A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1A52C9C0-BB39-F632-C0E4-2585CC7E6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42673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A917D-551F-CD08-8455-5772ED687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32BA303-FCF8-F33F-074A-7BA8C4B01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973BBB5-185C-BBDD-E5B6-032EC78E5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352A4EDD-3DC0-82D3-1C78-B85F1B271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29885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3A196-3334-66DB-FE95-029580DB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2FE56006-5BAF-DE2E-8162-E718C3C117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120AABF-1BED-0D81-4E0B-8CBEB58D5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BE383C2-D901-7C9F-D7A2-714419565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2818154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CC25-3030-2007-00E2-057BE985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90AD679-2AF9-EEFB-8B46-9359AD33D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FCF5188-B9EF-F622-C3BB-AC082DF9F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2ACDDA0C-3D85-7735-F3A4-D42C7F5F6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122407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275A5-98B0-16F3-8F44-6E956305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6FB5922-2136-5CBE-5A83-45C84A801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1B203CCF-6A3B-6656-7D3F-FAC8AF431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9CD62E8-29F8-E533-3332-D0D129361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59679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500C5-089F-6FF4-72C6-78CBB24E3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D42F7EE-F6CC-4054-F672-F40C4A94C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766916F-58CA-690B-62BD-66AB6D3BF2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E44F871-C2EA-93A9-BAF0-B97710895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916940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FAAD-5F3C-03CF-39AF-D99F349E5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237709BD-FFEA-3854-3257-4A89D48480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400">
                <a:solidFill>
                  <a:schemeClr val="bg1"/>
                </a:solidFill>
                <a:latin typeface="Times New Roman" charset="0"/>
              </a:defRPr>
            </a:lvl1pPr>
            <a:lvl2pPr marL="742950" indent="-285750" defTabSz="931863">
              <a:defRPr sz="2400">
                <a:solidFill>
                  <a:schemeClr val="bg1"/>
                </a:solidFill>
                <a:latin typeface="Times New Roman" charset="0"/>
              </a:defRPr>
            </a:lvl2pPr>
            <a:lvl3pPr marL="11430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3pPr>
            <a:lvl4pPr marL="16002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4pPr>
            <a:lvl5pPr marL="2057400" indent="-228600" defTabSz="931863">
              <a:defRPr sz="2400">
                <a:solidFill>
                  <a:schemeClr val="bg1"/>
                </a:solidFill>
                <a:latin typeface="Times New Roman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</a:defRPr>
            </a:lvl9pPr>
          </a:lstStyle>
          <a:p>
            <a:fld id="{59EC2376-D85E-4718-8976-DFF70464E085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1C2FDD7-7C1F-0FB4-45A7-F41186D93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77E55C6-FE8C-5A61-9E7D-06268D20B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89925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4F74C1-C4BE-4EE5-9E6B-2D0BDFD7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BC2A888-6811-4306-AAF5-F6C91F3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498623-AF8B-4C5C-8ADD-AF2D6B3E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AE2EED-7A1E-4D55-8F3C-257F2F1A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4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8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7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5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7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7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13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A416-3DA9-4884-A552-1B5615EDC3C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FFC0-40AA-45C4-BEAD-77C17CF2D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7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8225"/>
            <a:ext cx="7772400" cy="110172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71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7203DF-F1B8-4673-8E53-9E6B4AB2B242}" type="datetimeFigureOut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C58C67-E962-42F8-82D1-67536D88DF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2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4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4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1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9980-45A7-4173-8F72-3DC46F338F6F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1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CF9980-45A7-4173-8F72-3DC46F338F6F}" type="datetimeFigureOut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587136-E041-4A79-A785-D95EC85B47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79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AFA416-3DA9-4884-A552-1B5615EDC3CD}" type="datetimeFigureOut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C68FFC0-40AA-45C4-BEAD-77C17CF2DC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9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03DF-F1B8-4673-8E53-9E6B4AB2B242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58C67-E962-42F8-82D1-67536D88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7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6F7D25-D26F-5C4B-8F6A-3059643FC748}"/>
              </a:ext>
            </a:extLst>
          </p:cNvPr>
          <p:cNvSpPr>
            <a:spLocks noChangeAspect="1"/>
          </p:cNvSpPr>
          <p:nvPr/>
        </p:nvSpPr>
        <p:spPr>
          <a:xfrm>
            <a:off x="-32859" y="-9595"/>
            <a:ext cx="9209714" cy="5153095"/>
          </a:xfrm>
          <a:prstGeom prst="rect">
            <a:avLst/>
          </a:prstGeom>
          <a:solidFill>
            <a:srgbClr val="F2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A8C2F-7725-188A-BD89-71B62F2A4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350"/>
            <a:ext cx="9144000" cy="2755527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AB4B330-A3EB-A940-A70D-0511A1A71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4130334"/>
            <a:ext cx="3966518" cy="885959"/>
          </a:xfrm>
        </p:spPr>
        <p:txBody>
          <a:bodyPr anchor="t">
            <a:normAutofit/>
          </a:bodyPr>
          <a:lstStyle/>
          <a:p>
            <a:pPr>
              <a:lnSpc>
                <a:spcPts val="1200"/>
              </a:lnSpc>
            </a:pPr>
            <a:r>
              <a:rPr lang="en-US" sz="1500" b="1" spc="4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itchFamily="2" charset="77"/>
              </a:rPr>
              <a:t>ASOS Modernization</a:t>
            </a:r>
          </a:p>
          <a:p>
            <a:pPr>
              <a:lnSpc>
                <a:spcPts val="1200"/>
              </a:lnSpc>
            </a:pPr>
            <a:endParaRPr lang="en-US" sz="1500" b="1" spc="45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itchFamily="2" charset="77"/>
            </a:endParaRPr>
          </a:p>
          <a:p>
            <a:pPr>
              <a:lnSpc>
                <a:spcPts val="1200"/>
              </a:lnSpc>
            </a:pPr>
            <a:r>
              <a:rPr lang="en-US" sz="1500" b="1" spc="4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itchFamily="2" charset="77"/>
              </a:rPr>
              <a:t>October 7, 2025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E40A9E2-DB68-3648-A9E2-9A36BF80B499}"/>
              </a:ext>
            </a:extLst>
          </p:cNvPr>
          <p:cNvSpPr txBox="1">
            <a:spLocks/>
          </p:cNvSpPr>
          <p:nvPr/>
        </p:nvSpPr>
        <p:spPr>
          <a:xfrm>
            <a:off x="2588739" y="3948575"/>
            <a:ext cx="3966518" cy="6045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en-US" sz="900" spc="225" dirty="0">
                <a:solidFill>
                  <a:schemeClr val="bg1"/>
                </a:solidFill>
                <a:latin typeface="Montserrat Light" pitchFamily="2" charset="77"/>
              </a:rPr>
              <a:t>November 5, 2024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14A97AA-E160-CB89-8BD9-27C0C2A23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13" y="127206"/>
            <a:ext cx="4923497" cy="1102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13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3F756-4CB9-52C2-F5FA-A33B6E4A8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9CC2666-9EE6-A732-0E37-D8FF07AF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A430FE4D-0FC8-5E6C-F7CD-F7D19353C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06CCBC-B83D-2150-AD51-BA9B76438BED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A5AD263E-19D1-E6B9-508C-41E187C2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38A383-FDC8-CA64-D960-188121061FA7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EDC2647-F20B-D2EE-4707-2C043E1F3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DF6A1-5046-9991-A6E3-7D76AF2ADA55}"/>
              </a:ext>
            </a:extLst>
          </p:cNvPr>
          <p:cNvSpPr txBox="1"/>
          <p:nvPr/>
        </p:nvSpPr>
        <p:spPr>
          <a:xfrm>
            <a:off x="490242" y="971550"/>
            <a:ext cx="85437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Initial Contract Timeline: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government originally provided CSI with a design developed by their own engineers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This design basically brought the technology of the ASOS barely into the 21</a:t>
            </a:r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Century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18 ASOS were built with the government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CSI held discussions with government stakeholders offering a more modern solution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pivot to the CSI solution occurred in November 2020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5488F-0C6B-1CFF-30EA-2E1198C78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EB04F5-6A65-8D6F-FED3-2019A957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7D5DCD5D-416D-5BCF-7F43-1A3A48299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3C5933-5948-EFC5-3024-5AD5720D5887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495C720C-026E-1BA5-3E25-5923C4BDC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447334-DB52-F829-068F-57974A5FE43E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6D42560-6AA7-66C3-81F4-CCE051F0E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1824A-AF0B-B4AA-81A5-F801BFFC1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7349" y="1485974"/>
            <a:ext cx="3079099" cy="2310745"/>
          </a:xfrm>
          <a:prstGeom prst="rect">
            <a:avLst/>
          </a:prstGeom>
        </p:spPr>
      </p:pic>
      <p:pic>
        <p:nvPicPr>
          <p:cNvPr id="8" name="Picture 9" descr="A picture containing text, indoor, shelf, floor&#10;&#10;Description automatically generated">
            <a:extLst>
              <a:ext uri="{FF2B5EF4-FFF2-40B4-BE49-F238E27FC236}">
                <a16:creationId xmlns:a16="http://schemas.microsoft.com/office/drawing/2014/main" id="{18AB49B0-0BFD-7831-C3CA-BB6BCD08E9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13" b="7693"/>
          <a:stretch/>
        </p:blipFill>
        <p:spPr>
          <a:xfrm rot="5400000">
            <a:off x="2874257" y="1300973"/>
            <a:ext cx="3046406" cy="2698921"/>
          </a:xfrm>
          <a:prstGeom prst="rect">
            <a:avLst/>
          </a:prstGeom>
        </p:spPr>
      </p:pic>
      <p:pic>
        <p:nvPicPr>
          <p:cNvPr id="15" name="Picture 14" descr="A close up of a box&#10;&#10;AI-generated content may be incorrect.">
            <a:extLst>
              <a:ext uri="{FF2B5EF4-FFF2-40B4-BE49-F238E27FC236}">
                <a16:creationId xmlns:a16="http://schemas.microsoft.com/office/drawing/2014/main" id="{49380D93-7AFF-DD78-AA83-67336BE850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2826" y="1489284"/>
            <a:ext cx="3116554" cy="2337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7AF86-69A7-2E78-7EBD-F5DBC82CCD78}"/>
              </a:ext>
            </a:extLst>
          </p:cNvPr>
          <p:cNvSpPr txBox="1"/>
          <p:nvPr/>
        </p:nvSpPr>
        <p:spPr>
          <a:xfrm>
            <a:off x="2590800" y="68293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ACU Evolution – Legacy to CSI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12701-6C71-886B-5D05-970DA8A9F79B}"/>
              </a:ext>
            </a:extLst>
          </p:cNvPr>
          <p:cNvSpPr txBox="1"/>
          <p:nvPr/>
        </p:nvSpPr>
        <p:spPr>
          <a:xfrm>
            <a:off x="724625" y="4329728"/>
            <a:ext cx="143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Legacy ACU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44DDB-290E-CC43-46CE-474A94BD37B7}"/>
              </a:ext>
            </a:extLst>
          </p:cNvPr>
          <p:cNvSpPr txBox="1"/>
          <p:nvPr/>
        </p:nvSpPr>
        <p:spPr>
          <a:xfrm>
            <a:off x="3409526" y="419122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Government Design</a:t>
            </a:r>
          </a:p>
          <a:p>
            <a:r>
              <a:rPr lang="en-US" sz="1800" dirty="0">
                <a:solidFill>
                  <a:schemeClr val="tx1"/>
                </a:solidFill>
              </a:rPr>
              <a:t>(SLEP 1.0)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E6BDC-B267-523A-61D3-792022B90F7E}"/>
              </a:ext>
            </a:extLst>
          </p:cNvPr>
          <p:cNvSpPr txBox="1"/>
          <p:nvPr/>
        </p:nvSpPr>
        <p:spPr>
          <a:xfrm>
            <a:off x="7023051" y="4258250"/>
            <a:ext cx="143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CSI Design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(ASOS 2.0)</a:t>
            </a:r>
          </a:p>
        </p:txBody>
      </p:sp>
    </p:spTree>
    <p:extLst>
      <p:ext uri="{BB962C8B-B14F-4D97-AF65-F5344CB8AC3E}">
        <p14:creationId xmlns:p14="http://schemas.microsoft.com/office/powerpoint/2010/main" val="794187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71EEC-C800-4C95-C1D0-CE7A003A9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E3C1E5-6F4E-40F3-B8A5-7F0082AA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55D31280-A36F-8354-8E55-832FFE858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3CD82F-B068-4A9D-5190-EC7721F73FB0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B6742378-9E91-F05B-82E1-11FBF43FF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B9488-C2DE-E0E4-66D9-6BA9B1C0C601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6DABB97-6180-8167-A099-AA8524029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2" name="Picture 9" descr="A picture containing appliance, cluttered&#10;&#10;Description automatically generated">
            <a:extLst>
              <a:ext uri="{FF2B5EF4-FFF2-40B4-BE49-F238E27FC236}">
                <a16:creationId xmlns:a16="http://schemas.microsoft.com/office/drawing/2014/main" id="{7C5F4F74-DA3A-E361-38DE-877D4861E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36" r="14456"/>
          <a:stretch/>
        </p:blipFill>
        <p:spPr>
          <a:xfrm>
            <a:off x="86254" y="1580729"/>
            <a:ext cx="2819400" cy="2484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B8C43-65C0-6270-D5A9-2401AF675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6737" y="1580730"/>
            <a:ext cx="2973606" cy="2484431"/>
          </a:xfrm>
          <a:prstGeom prst="rect">
            <a:avLst/>
          </a:prstGeom>
        </p:spPr>
      </p:pic>
      <p:pic>
        <p:nvPicPr>
          <p:cNvPr id="8" name="Picture 7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102E9772-EB2C-0F9F-1634-464974A29A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96" y="1580729"/>
            <a:ext cx="3106404" cy="2484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A1332F-8D7C-B413-B712-B90A1B1BF375}"/>
              </a:ext>
            </a:extLst>
          </p:cNvPr>
          <p:cNvSpPr txBox="1"/>
          <p:nvPr/>
        </p:nvSpPr>
        <p:spPr>
          <a:xfrm>
            <a:off x="2590800" y="68293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DCP Evolution – Legacy to CSI 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A3B37-56EC-0614-78D6-432E8673DD1B}"/>
              </a:ext>
            </a:extLst>
          </p:cNvPr>
          <p:cNvSpPr txBox="1"/>
          <p:nvPr/>
        </p:nvSpPr>
        <p:spPr>
          <a:xfrm>
            <a:off x="724625" y="4329728"/>
            <a:ext cx="143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Legacy DCP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827E7-1B51-E44A-BF55-B4787B96E1F4}"/>
              </a:ext>
            </a:extLst>
          </p:cNvPr>
          <p:cNvSpPr txBox="1"/>
          <p:nvPr/>
        </p:nvSpPr>
        <p:spPr>
          <a:xfrm>
            <a:off x="3409526" y="419122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Government Design</a:t>
            </a:r>
          </a:p>
          <a:p>
            <a:r>
              <a:rPr lang="en-US" sz="1800" dirty="0">
                <a:solidFill>
                  <a:schemeClr val="tx1"/>
                </a:solidFill>
              </a:rPr>
              <a:t>(SLEP 1.0)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A4CCF-28BD-2026-FBF8-2B1D3DBE5A83}"/>
              </a:ext>
            </a:extLst>
          </p:cNvPr>
          <p:cNvSpPr txBox="1"/>
          <p:nvPr/>
        </p:nvSpPr>
        <p:spPr>
          <a:xfrm>
            <a:off x="7023051" y="4258250"/>
            <a:ext cx="143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CSI Design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(ASOS 2.0)</a:t>
            </a:r>
          </a:p>
        </p:txBody>
      </p:sp>
    </p:spTree>
    <p:extLst>
      <p:ext uri="{BB962C8B-B14F-4D97-AF65-F5344CB8AC3E}">
        <p14:creationId xmlns:p14="http://schemas.microsoft.com/office/powerpoint/2010/main" val="164205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D6211-8B4C-4384-4E01-419F2B13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FF1E0F-7505-F3B8-95B4-8A1CA16C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F06C49BC-5C21-CA51-5F44-5FDDA1472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3764A4-A66F-9FA6-AFF3-4C0F0E538935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9B43FDE0-69FF-3C45-39D8-E2DF944B2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1A5642-DBFA-0CAB-FC5B-43A0D5A6C6B1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1928BDD-2420-4F71-2C65-A9083201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FEA956-D5D2-8A5D-412B-0B8C8A79DD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1770"/>
            <a:ext cx="3606862" cy="1371177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AFCA88-BE5F-3880-9C6F-87D6F8143293}"/>
              </a:ext>
            </a:extLst>
          </p:cNvPr>
          <p:cNvSpPr txBox="1"/>
          <p:nvPr/>
        </p:nvSpPr>
        <p:spPr>
          <a:xfrm>
            <a:off x="3581400" y="1087843"/>
            <a:ext cx="5257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Campbell Scientific’s aviation weather software package  - Campbell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Aero</a:t>
            </a:r>
            <a:r>
              <a:rPr lang="en-US" sz="2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– was a significant contributor to the government’s decision to pivot the contract from the government design to a Campbell Scientific solution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3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6B840-FFB8-6CDC-AAD0-017863F17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E917D77-A721-0698-BE26-47B43BEF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79DEA597-0D89-C20C-2868-479F2CADA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88DD27-C54E-9611-698A-741B934F058B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5D246772-2C61-CE21-E3C8-E8D1342FB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60B241-8573-A11C-F95D-5392AE4B086F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5661AEB-500B-5BC7-5B9A-E19C0CE90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850AB-F0D5-F6DF-3E10-6D77AA0F5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682" y="988991"/>
            <a:ext cx="3467489" cy="195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C78E09-2D71-FC8C-BEF8-23E48603E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5" y="3295844"/>
            <a:ext cx="3486813" cy="173884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AF9971-6F70-6A27-DCF2-A31542982D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94" y="3283717"/>
            <a:ext cx="3648406" cy="1741583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7B1E0E-2CED-498B-0857-CAE7FD59EF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83" y="988991"/>
            <a:ext cx="3581834" cy="19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9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736E-476E-1A2D-982A-C98768C2F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BC9CAE-2141-6ECD-F2A6-ABB80706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814D651E-1B7A-C254-6EC6-961C4D5A5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71E0F0-3ABD-0435-395B-79F8D24128CB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AAF8FC3D-8F5B-3AF3-F9F9-787A0C37D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64EC65-FCB7-EA97-3F17-2EB9DA4F5342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7BDBCB2-140F-E006-D097-01E512C7A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CAC0C-484D-ABEA-7DBE-6786DA057D31}"/>
              </a:ext>
            </a:extLst>
          </p:cNvPr>
          <p:cNvSpPr txBox="1"/>
          <p:nvPr/>
        </p:nvSpPr>
        <p:spPr>
          <a:xfrm>
            <a:off x="490242" y="971550"/>
            <a:ext cx="85437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Challenges: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Supply-chain issues resulting from the COVID pandemic resulted in delays in major component deliveries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</a:rPr>
              <a:t>The government did not have a modern TCP/IP network to interconnect the ASOS network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The 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FAA asked that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all interfaces and displays that the ATC would be using would not change</a:t>
            </a:r>
          </a:p>
        </p:txBody>
      </p:sp>
    </p:spTree>
    <p:extLst>
      <p:ext uri="{BB962C8B-B14F-4D97-AF65-F5344CB8AC3E}">
        <p14:creationId xmlns:p14="http://schemas.microsoft.com/office/powerpoint/2010/main" val="121079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7A634-DEDF-5138-21AF-950E7A351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D54B76-0816-0A3F-CA43-7DF770CC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CCF7EF8B-8E3B-C0F0-1AD6-0D41A9C9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85BA85-2940-C17A-987B-6A19B4A02DBF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15F90EE2-DABB-4B0E-6F9B-E356BB347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27B337-5290-D88C-A577-6BE099EF8C18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2044A11-0943-052B-F493-29487C966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FAABC-CA8D-464C-3FD6-D74AFEB47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147" y="1062143"/>
            <a:ext cx="4851213" cy="272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E5899-571F-7FCB-2FCD-292A3347D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1" y="1062143"/>
            <a:ext cx="3549256" cy="2805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51450-9083-9064-FB45-0E143566C7E4}"/>
              </a:ext>
            </a:extLst>
          </p:cNvPr>
          <p:cNvSpPr txBox="1"/>
          <p:nvPr/>
        </p:nvSpPr>
        <p:spPr>
          <a:xfrm>
            <a:off x="1220103" y="3948306"/>
            <a:ext cx="143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Legacy</a:t>
            </a:r>
          </a:p>
          <a:p>
            <a:r>
              <a:rPr lang="en-US" sz="1800" dirty="0">
                <a:solidFill>
                  <a:schemeClr val="tx1"/>
                </a:solidFill>
              </a:rPr>
              <a:t>ATC Display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3AF5F-0AF2-7D72-F79A-2B9802E1A49A}"/>
              </a:ext>
            </a:extLst>
          </p:cNvPr>
          <p:cNvSpPr txBox="1"/>
          <p:nvPr/>
        </p:nvSpPr>
        <p:spPr>
          <a:xfrm>
            <a:off x="5745171" y="3867150"/>
            <a:ext cx="161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Campbell Aero</a:t>
            </a:r>
          </a:p>
          <a:p>
            <a:r>
              <a:rPr lang="en-US" sz="1800" dirty="0">
                <a:solidFill>
                  <a:schemeClr val="tx1"/>
                </a:solidFill>
              </a:rPr>
              <a:t>ATC Display</a:t>
            </a:r>
          </a:p>
        </p:txBody>
      </p:sp>
    </p:spTree>
    <p:extLst>
      <p:ext uri="{BB962C8B-B14F-4D97-AF65-F5344CB8AC3E}">
        <p14:creationId xmlns:p14="http://schemas.microsoft.com/office/powerpoint/2010/main" val="1155914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3FA64-D032-BD92-1418-B42B54F1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93C3088-4864-0C51-FD31-9481BBB6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85EF10D0-A92A-882F-2F33-F3AFFF9FE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5A550C-D6FE-A04B-15B3-D522A41FF130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24ABA840-AB11-1DD2-F37B-C9A93E1AE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7F49CA-F8AB-C890-BF8A-85E1FA71BCF3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EC3A8BA-22CC-B196-4FAD-B731599B0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35FE1-CE23-3DBC-6C3D-85DBE3EDB785}"/>
              </a:ext>
            </a:extLst>
          </p:cNvPr>
          <p:cNvSpPr txBox="1"/>
          <p:nvPr/>
        </p:nvSpPr>
        <p:spPr>
          <a:xfrm>
            <a:off x="490242" y="971550"/>
            <a:ext cx="854373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Current Status: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CSI has delivered all hardware to an NWS warehouse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The government is currently finalizing the development of a modern IT network to interconnect the ASOS network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Functioning ASOS 2.0 systems have been installed at two NWS test sites, one FAA test site, and one Navy test 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NWS is preparing to perform a SAT (Site Acceptance Test) at approximately 50 locations</a:t>
            </a:r>
          </a:p>
          <a:p>
            <a:pPr algn="l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6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75CE5-3C39-FE31-189B-623F0D8B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9E4345-220F-2B00-B28A-6975EE8E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C0AA7E95-5295-9036-981D-36456D197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5BF3C2-B41B-C9D5-74D8-9DEF90C2EB22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18181B47-6836-8895-57FC-A6416DCC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6FC74D-5E80-1188-F89B-0CEADAFE8EE9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92149D9-9288-8A70-480A-6CC8CD7A0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81366-E465-61D1-232A-6E435F2C8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042957"/>
            <a:ext cx="4958404" cy="3718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5A4A0-8D91-9EFD-F24D-E63BC85AA5A3}"/>
              </a:ext>
            </a:extLst>
          </p:cNvPr>
          <p:cNvSpPr txBox="1"/>
          <p:nvPr/>
        </p:nvSpPr>
        <p:spPr>
          <a:xfrm>
            <a:off x="5410200" y="1038325"/>
            <a:ext cx="362378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ASOS Weather Sensor Array</a:t>
            </a:r>
          </a:p>
          <a:p>
            <a:pPr marL="0" indent="0"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Located in CSI’s “Met Garden” which is NE of CSI campus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Includes government provided weather sensors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Has operated 24/7 since November 2023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Allows for real-time testing of any hardware or software changes</a:t>
            </a:r>
          </a:p>
        </p:txBody>
      </p:sp>
    </p:spTree>
    <p:extLst>
      <p:ext uri="{BB962C8B-B14F-4D97-AF65-F5344CB8AC3E}">
        <p14:creationId xmlns:p14="http://schemas.microsoft.com/office/powerpoint/2010/main" val="37057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67D6F-30AC-FD8B-F4A4-F1F7B6EE2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33B37A2-150A-E0C4-EFFE-F7602DE5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01BA1EAB-DC7B-0AFD-C2A3-21E5BF51C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936E4C-227E-CB4E-8F56-9E483336F7F3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B8AFFFA7-68E2-01E6-9C8B-733837475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06CEC4-9A3C-5C24-3813-C8F54CA52BAE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6AC8CD1-8333-FAB1-4DD6-375305D2B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F7193-7936-2635-09D1-11F79E794B61}"/>
              </a:ext>
            </a:extLst>
          </p:cNvPr>
          <p:cNvSpPr txBox="1"/>
          <p:nvPr/>
        </p:nvSpPr>
        <p:spPr>
          <a:xfrm>
            <a:off x="490242" y="971550"/>
            <a:ext cx="854373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Follow-on NWS Activities: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Aging Weather Sensors are being replaced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Temp / RH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Barometers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Ceilometers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Present Weather / Visibility Combined Sensor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ASOS 2.0 will have the capability to poll the ceilometer and deliver backscatter files to assist in forecasting: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Volcanic ash dispersion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Wildfire smoke dispersion</a:t>
            </a:r>
          </a:p>
          <a:p>
            <a:pPr algn="l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0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0E37D1-F683-4678-A64D-AC92AB5654E1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0AC7D1BA-9D12-4552-BB86-F48159AFD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4B927E-C814-4934-B9C4-16DD1D35AF30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F9AB82D-8453-2B0D-4EC0-21206CD11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417F2-842E-BE86-9E32-AF8D2CCEDEC2}"/>
              </a:ext>
            </a:extLst>
          </p:cNvPr>
          <p:cNvSpPr txBox="1"/>
          <p:nvPr/>
        </p:nvSpPr>
        <p:spPr>
          <a:xfrm>
            <a:off x="300131" y="971550"/>
            <a:ext cx="85437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Brief Overview: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 September 2019, Campbell Scientific was awarded a contract to perform a Service Life Extension Program (SLEP) or a refresh of ASOS operated by NWS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Most of the targeted weather stations are located at airports (major and minor) within the NAS (National Aerospace System)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small handful of other sites were targeted including locations like Central Park, NY, high-elevation mountain pass locations, and remote, un-manned airports in Alaska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Contract issued by a government tri-agency that included NWS, FAA, DoD with NWS having lead role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7DAA-0AAA-CB5A-11FA-B93AB891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218F8EF-8B22-CF21-1CEB-E7D221DD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6759B6B5-B8B4-01B1-9A86-2C6F0763F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034638-F254-9808-E882-D949A3C3B177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3FBB7D08-6ACC-35B3-F375-EF5D0368F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2F1CB5-727F-7852-717D-72969A5C4FB1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495BEB0-6985-524B-62E9-5EBD4AE5C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3" name="Picture 2" descr="A close-up of a heat wave&#10;&#10;AI-generated content may be incorrect.">
            <a:extLst>
              <a:ext uri="{FF2B5EF4-FFF2-40B4-BE49-F238E27FC236}">
                <a16:creationId xmlns:a16="http://schemas.microsoft.com/office/drawing/2014/main" id="{EE7E28EC-2006-AB0A-9993-A4B541309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5" y="1736003"/>
            <a:ext cx="3105150" cy="3105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F74A7-A0FA-F1C8-DDC1-8C4ED78EE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093" y="1829560"/>
            <a:ext cx="4325924" cy="2993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A2EB4-1983-05E6-F3BD-C6FC544AFC08}"/>
              </a:ext>
            </a:extLst>
          </p:cNvPr>
          <p:cNvSpPr txBox="1"/>
          <p:nvPr/>
        </p:nvSpPr>
        <p:spPr>
          <a:xfrm>
            <a:off x="609600" y="1020307"/>
            <a:ext cx="310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Backscatter profile produce by CL31 Ceilometer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62704-1739-4600-8AF1-FAC276FDBE3E}"/>
              </a:ext>
            </a:extLst>
          </p:cNvPr>
          <p:cNvSpPr txBox="1"/>
          <p:nvPr/>
        </p:nvSpPr>
        <p:spPr>
          <a:xfrm>
            <a:off x="4180055" y="758017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700+ nationwide network of ASOS could significantly improve NOAA’s ability to forecast wildfire smoke patterns</a:t>
            </a:r>
          </a:p>
        </p:txBody>
      </p:sp>
    </p:spTree>
    <p:extLst>
      <p:ext uri="{BB962C8B-B14F-4D97-AF65-F5344CB8AC3E}">
        <p14:creationId xmlns:p14="http://schemas.microsoft.com/office/powerpoint/2010/main" val="289788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/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0E37D1-F683-4678-A64D-AC92AB5654E1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0AC7D1BA-9D12-4552-BB86-F48159AFD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4B927E-C814-4934-B9C4-16DD1D35AF30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F9AB82D-8453-2B0D-4EC0-21206CD11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821D8-AC04-C257-A5DA-41AA9C2D24D4}"/>
              </a:ext>
            </a:extLst>
          </p:cNvPr>
          <p:cNvSpPr txBox="1"/>
          <p:nvPr/>
        </p:nvSpPr>
        <p:spPr>
          <a:xfrm>
            <a:off x="1752600" y="211455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Closing Remarks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1730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AFCF5-663C-BE4B-98EA-4915F9D80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EFFA284-A70C-5E5A-23BB-21162D3C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5DA03DB8-CEB1-CFB5-8C7F-33BAF864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9058F1-3089-DAED-E351-811578E2C16E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65636B9D-46BC-AF3D-4E57-2D17ACD9E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3927F3-B3C9-D3A0-E313-0E721A5CB51D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67CF412F-5402-D668-AD57-95CA0E7AA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0E7D1-2C5A-AD23-82D2-5AF3C654C885}"/>
              </a:ext>
            </a:extLst>
          </p:cNvPr>
          <p:cNvSpPr txBox="1"/>
          <p:nvPr/>
        </p:nvSpPr>
        <p:spPr>
          <a:xfrm>
            <a:off x="300131" y="768827"/>
            <a:ext cx="8543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ASOS weather sensor array at a typical US airport</a:t>
            </a:r>
          </a:p>
        </p:txBody>
      </p:sp>
      <p:pic>
        <p:nvPicPr>
          <p:cNvPr id="3" name="Picture 2" descr="A field with several antennas&#10;&#10;AI-generated content may be incorrect.">
            <a:extLst>
              <a:ext uri="{FF2B5EF4-FFF2-40B4-BE49-F238E27FC236}">
                <a16:creationId xmlns:a16="http://schemas.microsoft.com/office/drawing/2014/main" id="{5C0C60F3-0931-8691-4CD8-4013B9FF6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61" y="1292047"/>
            <a:ext cx="5533478" cy="37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79BAB-BBC0-DFBF-6867-FD942E0F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1D3773-2A41-C6B2-6250-8FCF5169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955F3932-0098-9115-32FD-0061F4A7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11EBCF-0BD5-E827-E045-6AF2FAFB737A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D0C24EE9-1506-8007-490E-A0A54E9B3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4D5CE9-41BA-14FF-3D55-80D83ED05CFC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3A76E98-0B5C-D546-0E94-CA4A797CB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E4C9E-C8DC-B609-8C38-350BAAED97EB}"/>
              </a:ext>
            </a:extLst>
          </p:cNvPr>
          <p:cNvSpPr txBox="1"/>
          <p:nvPr/>
        </p:nvSpPr>
        <p:spPr>
          <a:xfrm>
            <a:off x="300131" y="971550"/>
            <a:ext cx="85437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Original Contract Deliverables: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Acquisition Control Unit (ACU) – The main ASOS computer processor located indoors (Qty 700)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Data Collection Package (DCP) – Weather sensor data collection box located on the tarmac next to sensors (Qty 782)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Single Cabinet ASOS (SCA) – A combined ACU and DCP into a single box for locations that do not have a suitable indoor location for the ACU to be located (Qty 50)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0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F73B3-B2FC-24C5-32AA-CA2E54392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AEBF261-D3EA-5FBF-D485-1492C4DF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5C55B2E6-302C-DFA5-02E4-084B75FDA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E5DFAE-B434-1D96-5123-A62F46F4D861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2A1FCE29-A90C-52D8-DD73-9D9D9AD0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365B71-0080-DF92-D036-8D5584BA76DA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4F299B8-2677-A46E-86E8-E35403A50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DEAB1D-3785-2F59-9504-CB8C455909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808817"/>
            <a:ext cx="3769744" cy="41096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77D11D-6944-0540-1007-1E877191373F}"/>
              </a:ext>
            </a:extLst>
          </p:cNvPr>
          <p:cNvSpPr/>
          <p:nvPr/>
        </p:nvSpPr>
        <p:spPr>
          <a:xfrm>
            <a:off x="2971800" y="1962150"/>
            <a:ext cx="6096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D5DF4-8D67-FB8F-4047-710A4B4D5A4A}"/>
              </a:ext>
            </a:extLst>
          </p:cNvPr>
          <p:cNvSpPr/>
          <p:nvPr/>
        </p:nvSpPr>
        <p:spPr>
          <a:xfrm>
            <a:off x="2209800" y="3105150"/>
            <a:ext cx="589472" cy="76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0BE8A-5574-7A6D-0F36-88D564EC14B6}"/>
              </a:ext>
            </a:extLst>
          </p:cNvPr>
          <p:cNvSpPr txBox="1"/>
          <p:nvPr/>
        </p:nvSpPr>
        <p:spPr>
          <a:xfrm>
            <a:off x="4818572" y="100209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ACU – Located indoors: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Air Traffic Control Tower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Adjacent NWS Facility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Other Adjacent Building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A9A74-C0F4-B9F8-80F3-E04B278A178E}"/>
              </a:ext>
            </a:extLst>
          </p:cNvPr>
          <p:cNvCxnSpPr>
            <a:stCxn id="3" idx="3"/>
            <a:endCxn id="7" idx="1"/>
          </p:cNvCxnSpPr>
          <p:nvPr/>
        </p:nvCxnSpPr>
        <p:spPr>
          <a:xfrm flipV="1">
            <a:off x="3581400" y="1786920"/>
            <a:ext cx="1237172" cy="3657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1C6236-DC8C-A157-2A2B-AAF0A94F1419}"/>
              </a:ext>
            </a:extLst>
          </p:cNvPr>
          <p:cNvSpPr txBox="1"/>
          <p:nvPr/>
        </p:nvSpPr>
        <p:spPr>
          <a:xfrm>
            <a:off x="4835505" y="3109807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DCP – Located on Tarmac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Uniform sensor layout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Conforms to sensor siting standards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7A6553-C6F3-4FFB-CDB7-6A4E4F75CF43}"/>
              </a:ext>
            </a:extLst>
          </p:cNvPr>
          <p:cNvCxnSpPr>
            <a:stCxn id="5" idx="3"/>
            <a:endCxn id="14" idx="1"/>
          </p:cNvCxnSpPr>
          <p:nvPr/>
        </p:nvCxnSpPr>
        <p:spPr>
          <a:xfrm>
            <a:off x="2799272" y="3486150"/>
            <a:ext cx="2036233" cy="4084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74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0B2AA-3022-5ACA-68FE-BB8C485C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4A6B00-04A3-C54F-EC81-4A976904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25CCE9-9144-A305-E8F9-6C2BB64E8FA5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6F28C943-E2C0-F792-DED9-B96997D94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726934-F778-FD58-03D2-F072548CD689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88226CE-571C-D476-14C9-3B0BFE0A1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5" name="Picture 4" descr="A solar panel on a building&#10;&#10;AI-generated content may be incorrect.">
            <a:extLst>
              <a:ext uri="{FF2B5EF4-FFF2-40B4-BE49-F238E27FC236}">
                <a16:creationId xmlns:a16="http://schemas.microsoft.com/office/drawing/2014/main" id="{BECA2A2B-2652-C377-9C4A-0CAB461B0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9" y="2571750"/>
            <a:ext cx="2685305" cy="1857336"/>
          </a:xfrm>
          <a:prstGeom prst="rect">
            <a:avLst/>
          </a:prstGeom>
        </p:spPr>
      </p:pic>
      <p:pic>
        <p:nvPicPr>
          <p:cNvPr id="8" name="Picture 7" descr="An aerial view of a castle&#10;&#10;AI-generated content may be incorrect.">
            <a:extLst>
              <a:ext uri="{FF2B5EF4-FFF2-40B4-BE49-F238E27FC236}">
                <a16:creationId xmlns:a16="http://schemas.microsoft.com/office/drawing/2014/main" id="{61A66CAE-A8AD-5016-5AA2-EDADE7ADC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72" y="899399"/>
            <a:ext cx="2877660" cy="2668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6BCCF-E088-84DB-DAD3-A3FFCC442F32}"/>
              </a:ext>
            </a:extLst>
          </p:cNvPr>
          <p:cNvSpPr txBox="1"/>
          <p:nvPr/>
        </p:nvSpPr>
        <p:spPr>
          <a:xfrm>
            <a:off x="457200" y="801798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Examples of unique</a:t>
            </a:r>
          </a:p>
          <a:p>
            <a:r>
              <a:rPr lang="en-US" dirty="0">
                <a:solidFill>
                  <a:schemeClr val="tx1"/>
                </a:solidFill>
              </a:rPr>
              <a:t>locations targeted for ASOS upgrades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3CF70-FB45-448A-4F25-2FC8A3CC2F15}"/>
              </a:ext>
            </a:extLst>
          </p:cNvPr>
          <p:cNvSpPr txBox="1"/>
          <p:nvPr/>
        </p:nvSpPr>
        <p:spPr>
          <a:xfrm>
            <a:off x="1828800" y="4452369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Baltimore Harbor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32D54-9830-969E-EFC4-308CC12CBF5F}"/>
              </a:ext>
            </a:extLst>
          </p:cNvPr>
          <p:cNvSpPr txBox="1"/>
          <p:nvPr/>
        </p:nvSpPr>
        <p:spPr>
          <a:xfrm>
            <a:off x="5374732" y="3614280"/>
            <a:ext cx="2509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Central Park, NY</a:t>
            </a:r>
          </a:p>
          <a:p>
            <a:r>
              <a:rPr lang="en-US" sz="1800" dirty="0">
                <a:solidFill>
                  <a:schemeClr val="tx1"/>
                </a:solidFill>
              </a:rPr>
              <a:t>(Near Belvidere Castle)</a:t>
            </a:r>
          </a:p>
        </p:txBody>
      </p:sp>
    </p:spTree>
    <p:extLst>
      <p:ext uri="{BB962C8B-B14F-4D97-AF65-F5344CB8AC3E}">
        <p14:creationId xmlns:p14="http://schemas.microsoft.com/office/powerpoint/2010/main" val="388405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856D0-6BE9-8E7D-EF1D-09425D0FE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2C897F-82E7-3C82-9985-DEA19C6E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2CF623-92CB-724B-BEE2-00281FA8907B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338E8BCF-6C37-C0B1-CE57-67680D539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D6F6EA-D044-18EC-6173-2A6C345F4B3A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7A04E4A-BF7E-E635-4382-7CE94142A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40F799-C027-A0D1-DA59-2F84A67C169F}"/>
              </a:ext>
            </a:extLst>
          </p:cNvPr>
          <p:cNvSpPr txBox="1"/>
          <p:nvPr/>
        </p:nvSpPr>
        <p:spPr>
          <a:xfrm>
            <a:off x="4182556" y="1615625"/>
            <a:ext cx="1601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Leadville, CO</a:t>
            </a:r>
          </a:p>
          <a:p>
            <a:r>
              <a:rPr lang="en-US" sz="1200" dirty="0">
                <a:solidFill>
                  <a:schemeClr val="tx1"/>
                </a:solidFill>
              </a:rPr>
              <a:t>Highest Airport in US</a:t>
            </a:r>
          </a:p>
          <a:p>
            <a:r>
              <a:rPr lang="en-US" sz="1200" dirty="0">
                <a:solidFill>
                  <a:schemeClr val="tx1"/>
                </a:solidFill>
              </a:rPr>
              <a:t>(9,934 ft)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511E35-FCC9-E267-82B3-45D45CD7F3DD}"/>
              </a:ext>
            </a:extLst>
          </p:cNvPr>
          <p:cNvSpPr txBox="1"/>
          <p:nvPr/>
        </p:nvSpPr>
        <p:spPr>
          <a:xfrm>
            <a:off x="6019800" y="426431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Lake Hood, Anchorage, AK (SCA Shelter)</a:t>
            </a:r>
          </a:p>
        </p:txBody>
      </p:sp>
      <p:pic>
        <p:nvPicPr>
          <p:cNvPr id="15" name="Picture 14" descr="A white box on a metal structure&#10;&#10;AI-generated content may be incorrect.">
            <a:extLst>
              <a:ext uri="{FF2B5EF4-FFF2-40B4-BE49-F238E27FC236}">
                <a16:creationId xmlns:a16="http://schemas.microsoft.com/office/drawing/2014/main" id="{9F1E09C9-3EDE-CB8C-2BF9-6F5E90F8E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55060"/>
            <a:ext cx="2590800" cy="3454400"/>
          </a:xfrm>
          <a:prstGeom prst="rect">
            <a:avLst/>
          </a:prstGeom>
        </p:spPr>
      </p:pic>
      <p:pic>
        <p:nvPicPr>
          <p:cNvPr id="17" name="Picture 16" descr="A white and red box in a field&#10;&#10;AI-generated content may be incorrect.">
            <a:extLst>
              <a:ext uri="{FF2B5EF4-FFF2-40B4-BE49-F238E27FC236}">
                <a16:creationId xmlns:a16="http://schemas.microsoft.com/office/drawing/2014/main" id="{F27960D4-C50A-DDC7-989F-A7001807B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3" y="860223"/>
            <a:ext cx="3616043" cy="2034025"/>
          </a:xfrm>
          <a:prstGeom prst="rect">
            <a:avLst/>
          </a:prstGeom>
        </p:spPr>
      </p:pic>
      <p:pic>
        <p:nvPicPr>
          <p:cNvPr id="2" name="Picture 1" descr="A field with electrical equipment&#10;&#10;AI-generated content may be incorrect.">
            <a:extLst>
              <a:ext uri="{FF2B5EF4-FFF2-40B4-BE49-F238E27FC236}">
                <a16:creationId xmlns:a16="http://schemas.microsoft.com/office/drawing/2014/main" id="{D28E7181-D9A3-672A-98E2-72BBE30DE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4" y="3263391"/>
            <a:ext cx="3616044" cy="1627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11FE0-1AFA-1263-DD5A-60A63FE39A4A}"/>
              </a:ext>
            </a:extLst>
          </p:cNvPr>
          <p:cNvSpPr txBox="1"/>
          <p:nvPr/>
        </p:nvSpPr>
        <p:spPr>
          <a:xfrm>
            <a:off x="4038600" y="3723058"/>
            <a:ext cx="1669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Stanley, ID</a:t>
            </a:r>
          </a:p>
          <a:p>
            <a:r>
              <a:rPr lang="en-US" sz="1200" dirty="0">
                <a:solidFill>
                  <a:schemeClr val="tx1"/>
                </a:solidFill>
              </a:rPr>
              <a:t>High-elevation Pass</a:t>
            </a:r>
          </a:p>
          <a:p>
            <a:r>
              <a:rPr lang="en-US" sz="1200" dirty="0">
                <a:solidFill>
                  <a:schemeClr val="tx1"/>
                </a:solidFill>
              </a:rPr>
              <a:t>(8727 ft)</a:t>
            </a:r>
          </a:p>
        </p:txBody>
      </p:sp>
    </p:spTree>
    <p:extLst>
      <p:ext uri="{BB962C8B-B14F-4D97-AF65-F5344CB8AC3E}">
        <p14:creationId xmlns:p14="http://schemas.microsoft.com/office/powerpoint/2010/main" val="187792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37E3C-AC32-7F16-4DDA-36F57C2E9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004E34-0960-5A0C-BFAF-732AF4A7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76F5B6BE-6E49-82BA-984D-316A324F7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C1DDAB-507E-CCDA-E179-88C473298CCB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A3EE6195-E1B5-9B04-B72D-B4C233878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1A27C6-29F6-B518-FAC8-970AF93316C9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FB3642D-A310-EA3A-987C-F1EFE9503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A4F6A5-1F46-3DFA-2233-06360D0A36E6}"/>
              </a:ext>
            </a:extLst>
          </p:cNvPr>
          <p:cNvSpPr txBox="1"/>
          <p:nvPr/>
        </p:nvSpPr>
        <p:spPr>
          <a:xfrm>
            <a:off x="490242" y="971550"/>
            <a:ext cx="85437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ASOS History: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existing (legacy) ASOS at airports was designed in the 1980’s utilizing 1980’s technology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Some minor upgrades were made throughout the 1980’s and 1990’s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There has been no significant refresh since the 1990’s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Government personnel at a reconditioning facility in  Grandview, MO have become experts in extending the life of this aging technology</a:t>
            </a:r>
          </a:p>
          <a:p>
            <a:pPr algn="l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1052F-7BCF-E28F-045B-058E50BB8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89B42E6-7D9F-D1D7-139D-125BE425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7136-E041-4A79-A785-D95EC85B47BD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8" name="Rectangle 1030">
            <a:extLst>
              <a:ext uri="{FF2B5EF4-FFF2-40B4-BE49-F238E27FC236}">
                <a16:creationId xmlns:a16="http://schemas.microsoft.com/office/drawing/2014/main" id="{F3E716D8-5950-B3A6-B90C-FEBA29E7E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90614"/>
            <a:ext cx="75438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</a:pPr>
            <a:endParaRPr lang="en-US" altLang="en-US" sz="2000" dirty="0"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E5E9D9-6E1A-99E4-C906-70FD41A9FD59}"/>
              </a:ext>
            </a:extLst>
          </p:cNvPr>
          <p:cNvGrpSpPr/>
          <p:nvPr/>
        </p:nvGrpSpPr>
        <p:grpSpPr>
          <a:xfrm>
            <a:off x="0" y="-9322"/>
            <a:ext cx="9144000" cy="667143"/>
            <a:chOff x="0" y="-12897"/>
            <a:chExt cx="9144000" cy="667143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2A751DAE-7D61-7487-FE7F-FEC3294A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897"/>
              <a:ext cx="9144000" cy="667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A6698E-F41B-A081-DE52-8835E3607111}"/>
                </a:ext>
              </a:extLst>
            </p:cNvPr>
            <p:cNvSpPr txBox="1"/>
            <p:nvPr/>
          </p:nvSpPr>
          <p:spPr>
            <a:xfrm>
              <a:off x="1990538" y="105232"/>
              <a:ext cx="6934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ASOS Modernization</a:t>
              </a:r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0256E18-848D-639A-8717-09AC9683E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" y="28974"/>
            <a:ext cx="2638425" cy="59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8D823-5F2F-026D-649D-4A3012FA2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681113"/>
            <a:ext cx="5867400" cy="44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500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3658b1-71e3-4c39-899a-8adebbf6efce" xsi:nil="true"/>
    <lcf76f155ced4ddcb4097134ff3c332f xmlns="dd403bb1-0559-44f0-b52e-c04336fe674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8AAC6317F9354F9AE7E0E488258FF4" ma:contentTypeVersion="22" ma:contentTypeDescription="Create a new document." ma:contentTypeScope="" ma:versionID="89996386657c7cb6166bc9db4736e0f6">
  <xsd:schema xmlns:xsd="http://www.w3.org/2001/XMLSchema" xmlns:xs="http://www.w3.org/2001/XMLSchema" xmlns:p="http://schemas.microsoft.com/office/2006/metadata/properties" xmlns:ns2="dd403bb1-0559-44f0-b52e-c04336fe674f" xmlns:ns3="733658b1-71e3-4c39-899a-8adebbf6efce" targetNamespace="http://schemas.microsoft.com/office/2006/metadata/properties" ma:root="true" ma:fieldsID="c010a8c4770c697425a1248411dc994c" ns2:_="" ns3:_="">
    <xsd:import namespace="dd403bb1-0559-44f0-b52e-c04336fe674f"/>
    <xsd:import namespace="733658b1-71e3-4c39-899a-8adebbf6ef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03bb1-0559-44f0-b52e-c04336fe6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afc62c-5bd0-4289-8551-49c5f7876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658b1-71e3-4c39-899a-8adebbf6efc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ed6956c-2796-4cfc-aadb-d060c4475b7a}" ma:internalName="TaxCatchAll" ma:showField="CatchAllData" ma:web="733658b1-71e3-4c39-899a-8adebbf6ef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1A4DBE-F3FA-44B8-B318-E397834B21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0A8301-9BCC-4485-877E-1EA36B90496E}">
  <ds:schemaRefs>
    <ds:schemaRef ds:uri="http://schemas.microsoft.com/office/2006/metadata/properties"/>
    <ds:schemaRef ds:uri="http://schemas.openxmlformats.org/package/2006/metadata/core-properties"/>
    <ds:schemaRef ds:uri="733658b1-71e3-4c39-899a-8adebbf6ef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dd403bb1-0559-44f0-b52e-c04336fe674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2C072DE-B8C4-4275-AEA9-894B99C908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403bb1-0559-44f0-b52e-c04336fe674f"/>
    <ds:schemaRef ds:uri="733658b1-71e3-4c39-899a-8adebbf6ef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146324</TotalTime>
  <Words>825</Words>
  <Application>Microsoft Office PowerPoint</Application>
  <PresentationFormat>On-screen Show (16:9)</PresentationFormat>
  <Paragraphs>172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Montserrat Light</vt:lpstr>
      <vt:lpstr>Montserrat SemiBold</vt:lpstr>
      <vt:lpstr>Times New Roman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Tom Dahl</Manager>
  <Company>Coastal Environmental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Slides</dc:title>
  <dc:creator>Tom Dahl</dc:creator>
  <cp:lastModifiedBy>Kent Jensen</cp:lastModifiedBy>
  <cp:revision>964</cp:revision>
  <cp:lastPrinted>2002-04-02T14:04:20Z</cp:lastPrinted>
  <dcterms:created xsi:type="dcterms:W3CDTF">1999-06-22T15:40:51Z</dcterms:created>
  <dcterms:modified xsi:type="dcterms:W3CDTF">2025-10-03T19:00:34Z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4ff75c-06bb-41b3-ac47-ce70f3a9faee_Enabled">
    <vt:lpwstr>true</vt:lpwstr>
  </property>
  <property fmtid="{D5CDD505-2E9C-101B-9397-08002B2CF9AE}" pid="3" name="MSIP_Label_134ff75c-06bb-41b3-ac47-ce70f3a9faee_SetDate">
    <vt:lpwstr>2023-01-10T19:29:35Z</vt:lpwstr>
  </property>
  <property fmtid="{D5CDD505-2E9C-101B-9397-08002B2CF9AE}" pid="4" name="MSIP_Label_134ff75c-06bb-41b3-ac47-ce70f3a9faee_Method">
    <vt:lpwstr>Standard</vt:lpwstr>
  </property>
  <property fmtid="{D5CDD505-2E9C-101B-9397-08002B2CF9AE}" pid="5" name="MSIP_Label_134ff75c-06bb-41b3-ac47-ce70f3a9faee_Name">
    <vt:lpwstr>Internal</vt:lpwstr>
  </property>
  <property fmtid="{D5CDD505-2E9C-101B-9397-08002B2CF9AE}" pid="6" name="MSIP_Label_134ff75c-06bb-41b3-ac47-ce70f3a9faee_SiteId">
    <vt:lpwstr>75258168-0fa1-459e-94a6-968aabb9186a</vt:lpwstr>
  </property>
  <property fmtid="{D5CDD505-2E9C-101B-9397-08002B2CF9AE}" pid="7" name="MSIP_Label_134ff75c-06bb-41b3-ac47-ce70f3a9faee_ActionId">
    <vt:lpwstr>07663d44-5288-4f16-b48f-ddfe6a09ac90</vt:lpwstr>
  </property>
  <property fmtid="{D5CDD505-2E9C-101B-9397-08002B2CF9AE}" pid="8" name="MSIP_Label_134ff75c-06bb-41b3-ac47-ce70f3a9faee_ContentBits">
    <vt:lpwstr>0</vt:lpwstr>
  </property>
  <property fmtid="{D5CDD505-2E9C-101B-9397-08002B2CF9AE}" pid="9" name="ContentTypeId">
    <vt:lpwstr>0x010100778AAC6317F9354F9AE7E0E488258FF4</vt:lpwstr>
  </property>
  <property fmtid="{D5CDD505-2E9C-101B-9397-08002B2CF9AE}" pid="10" name="MediaServiceImageTags">
    <vt:lpwstr/>
  </property>
</Properties>
</file>