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62" r:id="rId6"/>
    <p:sldId id="264" r:id="rId7"/>
    <p:sldId id="263" r:id="rId8"/>
    <p:sldId id="275" r:id="rId9"/>
    <p:sldId id="266" r:id="rId10"/>
    <p:sldId id="267" r:id="rId11"/>
    <p:sldId id="277" r:id="rId12"/>
    <p:sldId id="271" r:id="rId13"/>
    <p:sldId id="283" r:id="rId14"/>
    <p:sldId id="284" r:id="rId15"/>
    <p:sldId id="285" r:id="rId16"/>
    <p:sldId id="287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6B3"/>
    <a:srgbClr val="46B40C"/>
    <a:srgbClr val="FFD402"/>
    <a:srgbClr val="F54826"/>
    <a:srgbClr val="790C56"/>
    <a:srgbClr val="002674"/>
    <a:srgbClr val="0456FF"/>
    <a:srgbClr val="6AE5F8"/>
    <a:srgbClr val="F58989"/>
    <a:srgbClr val="F54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97"/>
    <p:restoredTop sz="96327"/>
  </p:normalViewPr>
  <p:slideViewPr>
    <p:cSldViewPr snapToGrid="0">
      <p:cViewPr varScale="1">
        <p:scale>
          <a:sx n="124" d="100"/>
          <a:sy n="124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CADD-B705-9A26-9A6E-2221DFE3A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E21A9-D3E1-6560-F7EB-DB43B18EF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57A27-D6CC-8D3D-E7E9-6D638C25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B5406-EE25-039A-B314-271E1EBE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3E8C-A2E1-E169-911E-A3919CA0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F440-CC59-A628-D1BF-D7765057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6A042-D18E-5293-036E-2749EDF9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5E6E0-D695-56E6-7C15-F79715CF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7EA95-3F34-76D1-D313-8DE8708C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8D87A-8A47-EE52-A497-6A78E140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6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94165-B6BA-F9E0-CD46-8460E35B05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BB6B3-48EF-AB0E-936A-7431A7390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1359-200D-F941-218A-99F881B6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419FD-5771-6924-75E0-05334946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E82C5-2482-CFFF-6B1D-272E33FB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77B3-55FD-8974-44B8-1D6D39E6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0F002-8E0C-BAB8-CC54-6DF3A8ADA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DED25-AD7D-0F49-071F-FD1CCC80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D51B8-719E-C78D-CBE8-BC1213C7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581DB-8CD4-7FD4-E1C2-503DDBCA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ADED-C2F8-6A82-1772-966A0EF0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ABC19-A18F-4FA7-4302-0F92F55B6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DE59B-8A0F-EDF5-07FE-F193533A8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6AE8-5883-EE25-27B5-C8498375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A5FCE-7BDB-5D2C-C1A3-50EA0DDD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3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C04C-2264-A1F4-460B-4103D875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E1999-86C8-71F5-0CFA-3A1E4793A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7E085-DBC1-B64E-841E-83D73336D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43F35-D078-6148-9D87-C2E56A53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67829-6F70-7237-7DF5-F12A67FE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22EB5-0AE3-09E8-FD42-31446D6D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8359-824B-FE3A-CC12-6138A6C1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57B2B-0159-3632-4A9B-C3BED65E4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ACBCD-0F2A-6B63-012F-3C4EAB6B7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DC316-17BF-6905-E730-AED06CA73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65EDF-6182-7991-3116-F174A5C67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BB7D4-332C-63B3-52E3-59B8250E6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649CF-D25F-4915-CA9F-12D90351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A363D0-4B03-B8D2-4879-DE85D8F1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9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D63B7-015C-7D4C-C682-06DB1D46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B0433-E3F3-1814-841F-2C29BD18B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D1FB6-D876-15EE-CACB-E50ACBEF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56058-52A7-6367-3189-B7CF1F75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4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BE915-76BC-29BB-46AE-999D590C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9D0B9-86BB-B023-D3B0-19E74904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63E7C-AFC4-AF98-D684-B6699E59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CF49-3CD7-835A-66B7-C734C17C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FA64B-91A0-F1F4-4A93-82746E66A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495AD-B9DD-A93B-D394-32A79A102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E80F6-9675-D59C-6834-8A2DDEC0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08AAA-2F04-6A19-7A9F-19CA470A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82906-864D-E830-F675-33EB3AB2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B58E-4002-02C5-F6D2-A39CA68E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A810D-3061-85DF-4C96-1CE2DEDB3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80C3C-B329-6B0C-5972-04A4F3744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F1485-60B6-3DF5-2714-FFC7EAB7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C2930-3A04-1D9C-F7FE-9CC65DC6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E412C-85E4-76A1-51B6-D036C9E0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46A76-3F48-BA78-6C24-C8BA3F3D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2C151-2D03-8DEC-4654-72815111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7BFDE-CAE6-23E6-FCC7-3C0FEC3F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1E508-C0E2-B042-BD2A-B960F24F559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04C2B-4136-4060-8883-7B751305A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5F92-ED19-97D0-7BBA-9D7C3789D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E5883-2157-214D-BFF4-99EC93E4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0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B02A6C-AD02-50AF-60BE-034F87D7D93D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1DB093-5648-E5F0-9339-CAB1E15796B4}"/>
              </a:ext>
            </a:extLst>
          </p:cNvPr>
          <p:cNvSpPr txBox="1"/>
          <p:nvPr/>
        </p:nvSpPr>
        <p:spPr>
          <a:xfrm>
            <a:off x="4182987" y="382288"/>
            <a:ext cx="330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ASOS reports of VCTS &amp; 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A0D7D3-DC2D-D48C-3B16-5707D288E7E0}"/>
              </a:ext>
            </a:extLst>
          </p:cNvPr>
          <p:cNvSpPr txBox="1"/>
          <p:nvPr/>
        </p:nvSpPr>
        <p:spPr>
          <a:xfrm>
            <a:off x="4349512" y="1103191"/>
            <a:ext cx="760423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Helvetica" pitchFamily="2" charset="0"/>
              </a:rPr>
              <a:t>ASOS reports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Vicinity Thunderstorms (VCTS)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Area Thunderstorms (TS)</a:t>
            </a:r>
          </a:p>
          <a:p>
            <a:endParaRPr lang="en-US" b="1" i="1" dirty="0">
              <a:latin typeface="Helvetica" pitchFamily="2" charset="0"/>
            </a:endParaRPr>
          </a:p>
          <a:p>
            <a:r>
              <a:rPr lang="en-US" b="1" i="1" u="sng" dirty="0">
                <a:latin typeface="Helvetica" pitchFamily="2" charset="0"/>
              </a:rPr>
              <a:t>Rules dictating VCTS versus TS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TS </a:t>
            </a:r>
            <a:r>
              <a:rPr lang="en-US" dirty="0">
                <a:latin typeface="Helvetica" pitchFamily="2" charset="0"/>
              </a:rPr>
              <a:t>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 CG strike within 5 mi and 1 within 5-10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1 CG strike within 10 mi and 1 IC strike within 10 miles*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2 IC strikes within 10 mi*</a:t>
            </a:r>
          </a:p>
          <a:p>
            <a:r>
              <a:rPr lang="en-US" sz="1300" dirty="0">
                <a:solidFill>
                  <a:srgbClr val="C00000"/>
                </a:solidFill>
                <a:latin typeface="Helvetica" pitchFamily="2" charset="0"/>
              </a:rPr>
              <a:t>*NLDN precision on the location of IC lightning is limited, so any IC strike within 10 miles is considered to be a TS strike.</a:t>
            </a: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VCTS</a:t>
            </a:r>
            <a:r>
              <a:rPr lang="en-US" dirty="0">
                <a:latin typeface="Helvetica" pitchFamily="2" charset="0"/>
              </a:rPr>
              <a:t> 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5-10 mi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A26610-9144-8919-1C5C-D1E16BCA7276}"/>
              </a:ext>
            </a:extLst>
          </p:cNvPr>
          <p:cNvGrpSpPr/>
          <p:nvPr/>
        </p:nvGrpSpPr>
        <p:grpSpPr>
          <a:xfrm>
            <a:off x="382773" y="1924492"/>
            <a:ext cx="3657600" cy="3657600"/>
            <a:chOff x="382773" y="1924492"/>
            <a:chExt cx="3657600" cy="36576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6C733D3-7C4C-7ABC-E2F8-30FF22429FCB}"/>
                </a:ext>
              </a:extLst>
            </p:cNvPr>
            <p:cNvGrpSpPr/>
            <p:nvPr/>
          </p:nvGrpSpPr>
          <p:grpSpPr>
            <a:xfrm>
              <a:off x="382773" y="1924492"/>
              <a:ext cx="3657600" cy="3657600"/>
              <a:chOff x="382773" y="1924492"/>
              <a:chExt cx="3657600" cy="36576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BA889E-17F5-EBE5-656D-72209B34947F}"/>
                  </a:ext>
                </a:extLst>
              </p:cNvPr>
              <p:cNvSpPr/>
              <p:nvPr/>
            </p:nvSpPr>
            <p:spPr>
              <a:xfrm>
                <a:off x="382773" y="1924492"/>
                <a:ext cx="3657600" cy="365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81C97AD-94FC-BCEB-D762-2FD2323F7810}"/>
                  </a:ext>
                </a:extLst>
              </p:cNvPr>
              <p:cNvSpPr/>
              <p:nvPr/>
            </p:nvSpPr>
            <p:spPr>
              <a:xfrm>
                <a:off x="1297173" y="2838892"/>
                <a:ext cx="1828800" cy="1828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965245-B3B0-AE61-8F13-203CC33A70D3}"/>
                  </a:ext>
                </a:extLst>
              </p:cNvPr>
              <p:cNvSpPr txBox="1"/>
              <p:nvPr/>
            </p:nvSpPr>
            <p:spPr>
              <a:xfrm>
                <a:off x="1755774" y="2304072"/>
                <a:ext cx="911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Vicinity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E949BC-5356-1B19-D0CA-CBB607F6E920}"/>
                  </a:ext>
                </a:extLst>
              </p:cNvPr>
              <p:cNvSpPr txBox="1"/>
              <p:nvPr/>
            </p:nvSpPr>
            <p:spPr>
              <a:xfrm>
                <a:off x="1683190" y="3162469"/>
                <a:ext cx="10567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Terminal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Area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76E000D-6716-4F88-F58A-AE5DFDD52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1572" y="3789378"/>
                <a:ext cx="712607" cy="5677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F2672A-BD0D-ABA1-F19C-897C47FCB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1572" y="3801943"/>
                <a:ext cx="600966" cy="167382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42D9CC-4A27-5532-91F7-E203E5A9C1BC}"/>
                  </a:ext>
                </a:extLst>
              </p:cNvPr>
              <p:cNvSpPr txBox="1"/>
              <p:nvPr/>
            </p:nvSpPr>
            <p:spPr>
              <a:xfrm>
                <a:off x="2083428" y="4833180"/>
                <a:ext cx="5597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itchFamily="2" charset="0"/>
                  </a:rPr>
                  <a:t>10 mi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617275-B800-C056-0DBF-F157425D29E7}"/>
                </a:ext>
              </a:extLst>
            </p:cNvPr>
            <p:cNvSpPr txBox="1"/>
            <p:nvPr/>
          </p:nvSpPr>
          <p:spPr>
            <a:xfrm>
              <a:off x="2419768" y="3796236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5 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296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AE90D8-9FC6-4C66-656B-C9D46CBA4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0638" t="15995" r="8525" b="16516"/>
          <a:stretch/>
        </p:blipFill>
        <p:spPr>
          <a:xfrm>
            <a:off x="5668648" y="1029146"/>
            <a:ext cx="6246774" cy="3911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92602-5A38-DD63-35E5-72BD3245F44E}"/>
              </a:ext>
            </a:extLst>
          </p:cNvPr>
          <p:cNvSpPr txBox="1"/>
          <p:nvPr/>
        </p:nvSpPr>
        <p:spPr>
          <a:xfrm>
            <a:off x="6499109" y="4864652"/>
            <a:ext cx="522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VCTS &gt;= TS*1                VCTS &gt;= TS*2             VCTS &gt; = TS*3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3A0979-1AE5-35FC-D7C6-758C64D4C2F3}"/>
              </a:ext>
            </a:extLst>
          </p:cNvPr>
          <p:cNvSpPr/>
          <p:nvPr/>
        </p:nvSpPr>
        <p:spPr>
          <a:xfrm>
            <a:off x="6370500" y="4927100"/>
            <a:ext cx="182880" cy="182880"/>
          </a:xfrm>
          <a:prstGeom prst="ellipse">
            <a:avLst/>
          </a:prstGeom>
          <a:solidFill>
            <a:srgbClr val="F5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3967E8-C618-9664-2507-FC3AD63EC648}"/>
              </a:ext>
            </a:extLst>
          </p:cNvPr>
          <p:cNvSpPr/>
          <p:nvPr/>
        </p:nvSpPr>
        <p:spPr>
          <a:xfrm>
            <a:off x="8330988" y="4925996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799E4F-A76A-9B0B-F246-85BBA2A9913D}"/>
              </a:ext>
            </a:extLst>
          </p:cNvPr>
          <p:cNvSpPr/>
          <p:nvPr/>
        </p:nvSpPr>
        <p:spPr>
          <a:xfrm>
            <a:off x="10119229" y="4913535"/>
            <a:ext cx="182880" cy="182880"/>
          </a:xfrm>
          <a:prstGeom prst="ellipse">
            <a:avLst/>
          </a:prstGeom>
          <a:solidFill>
            <a:srgbClr val="79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C4C41-5348-BB1F-1405-F62273F51703}"/>
              </a:ext>
            </a:extLst>
          </p:cNvPr>
          <p:cNvSpPr txBox="1"/>
          <p:nvPr/>
        </p:nvSpPr>
        <p:spPr>
          <a:xfrm>
            <a:off x="6553380" y="5293078"/>
            <a:ext cx="5227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TS &gt;= VCTS*1                TS &gt;= VCTS*2             TS &gt; = VCTS*3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BFD0900-B569-7F2A-173F-70DAD2F187ED}"/>
              </a:ext>
            </a:extLst>
          </p:cNvPr>
          <p:cNvSpPr/>
          <p:nvPr/>
        </p:nvSpPr>
        <p:spPr>
          <a:xfrm>
            <a:off x="6384809" y="5301595"/>
            <a:ext cx="228600" cy="228600"/>
          </a:xfrm>
          <a:prstGeom prst="diamond">
            <a:avLst/>
          </a:prstGeom>
          <a:solidFill>
            <a:srgbClr val="6AE5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CD7BEADA-918E-BA09-5406-00840145E962}"/>
              </a:ext>
            </a:extLst>
          </p:cNvPr>
          <p:cNvSpPr/>
          <p:nvPr/>
        </p:nvSpPr>
        <p:spPr>
          <a:xfrm>
            <a:off x="8329394" y="5332666"/>
            <a:ext cx="228600" cy="228600"/>
          </a:xfrm>
          <a:prstGeom prst="diamond">
            <a:avLst/>
          </a:prstGeom>
          <a:solidFill>
            <a:srgbClr val="045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56FF"/>
              </a:solidFill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0BD265D-A596-DF98-5ACF-EF32B0D7C56E}"/>
              </a:ext>
            </a:extLst>
          </p:cNvPr>
          <p:cNvSpPr/>
          <p:nvPr/>
        </p:nvSpPr>
        <p:spPr>
          <a:xfrm>
            <a:off x="10128268" y="5332666"/>
            <a:ext cx="228600" cy="228600"/>
          </a:xfrm>
          <a:prstGeom prst="diamond">
            <a:avLst/>
          </a:prstGeom>
          <a:solidFill>
            <a:srgbClr val="00267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5AE8F-E00D-13FA-AA38-2BE54C3E2C2B}"/>
              </a:ext>
            </a:extLst>
          </p:cNvPr>
          <p:cNvSpPr txBox="1"/>
          <p:nvPr/>
        </p:nvSpPr>
        <p:spPr>
          <a:xfrm>
            <a:off x="6096000" y="5719230"/>
            <a:ext cx="581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Helvetica" pitchFamily="2" charset="0"/>
              </a:rPr>
              <a:t>Oddly, there seems to be a preference for more TS relative to VCTS in the central US.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C4203-E6FD-9681-67D4-BE7B93BAB6F5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4AC7-3BCC-F3CB-5170-87D66F2FCCAA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1EF6D-AB76-D824-7110-08E8D45E7FE1}"/>
              </a:ext>
            </a:extLst>
          </p:cNvPr>
          <p:cNvSpPr txBox="1"/>
          <p:nvPr/>
        </p:nvSpPr>
        <p:spPr>
          <a:xfrm>
            <a:off x="397880" y="1286540"/>
            <a:ext cx="52950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Helvetica" pitchFamily="2" charset="0"/>
              </a:rPr>
              <a:t>Rules dictating VCTS versus TS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TS </a:t>
            </a:r>
            <a:r>
              <a:rPr lang="en-US" dirty="0">
                <a:latin typeface="Helvetica" pitchFamily="2" charset="0"/>
              </a:rPr>
              <a:t>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 CG strike within 5 mi and 1 within 5-10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1 CG strike within 10 mi and 1 IC strike within 10 miles*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2 IC strikes within 10 mi*</a:t>
            </a:r>
          </a:p>
          <a:p>
            <a:r>
              <a:rPr lang="en-US" sz="1300" dirty="0">
                <a:solidFill>
                  <a:srgbClr val="C00000"/>
                </a:solidFill>
                <a:latin typeface="Helvetica" pitchFamily="2" charset="0"/>
              </a:rPr>
              <a:t>*NLDN precision on the location of IC lightning is limited, so any strike within 10 miles is considered to be a TS strike.</a:t>
            </a: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VCTS</a:t>
            </a:r>
            <a:r>
              <a:rPr lang="en-US" dirty="0">
                <a:latin typeface="Helvetica" pitchFamily="2" charset="0"/>
              </a:rPr>
              <a:t> 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5-10 mi</a:t>
            </a:r>
          </a:p>
        </p:txBody>
      </p:sp>
    </p:spTree>
    <p:extLst>
      <p:ext uri="{BB962C8B-B14F-4D97-AF65-F5344CB8AC3E}">
        <p14:creationId xmlns:p14="http://schemas.microsoft.com/office/powerpoint/2010/main" val="126830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00BB1E4-4332-5089-D721-5BEFC93362AD}"/>
              </a:ext>
            </a:extLst>
          </p:cNvPr>
          <p:cNvSpPr txBox="1"/>
          <p:nvPr/>
        </p:nvSpPr>
        <p:spPr>
          <a:xfrm>
            <a:off x="397880" y="1286540"/>
            <a:ext cx="52950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Helvetica" pitchFamily="2" charset="0"/>
              </a:rPr>
              <a:t>Rules dictating VCTS versus TS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TS </a:t>
            </a:r>
            <a:r>
              <a:rPr lang="en-US" dirty="0">
                <a:latin typeface="Helvetica" pitchFamily="2" charset="0"/>
              </a:rPr>
              <a:t>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 CG strike within 5 mi and 1 within 5-10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1 CG strike within 10 mi and 1 IC strike within 10 miles*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2 IC strikes within 10 mi*</a:t>
            </a:r>
          </a:p>
          <a:p>
            <a:r>
              <a:rPr lang="en-US" sz="1300" dirty="0">
                <a:solidFill>
                  <a:srgbClr val="C00000"/>
                </a:solidFill>
                <a:latin typeface="Helvetica" pitchFamily="2" charset="0"/>
              </a:rPr>
              <a:t>*NLDN precision on the location of IC lightning is limited, so any strike within 10 miles is considered to be a TS strike.</a:t>
            </a: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VCTS</a:t>
            </a:r>
            <a:r>
              <a:rPr lang="en-US" dirty="0">
                <a:latin typeface="Helvetica" pitchFamily="2" charset="0"/>
              </a:rPr>
              <a:t> 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5-10 mi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E90D8-9FC6-4C66-656B-C9D46CBA4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0638" t="15995" r="8525" b="16516"/>
          <a:stretch/>
        </p:blipFill>
        <p:spPr>
          <a:xfrm>
            <a:off x="5668648" y="1029146"/>
            <a:ext cx="6246774" cy="3911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92602-5A38-DD63-35E5-72BD3245F44E}"/>
              </a:ext>
            </a:extLst>
          </p:cNvPr>
          <p:cNvSpPr txBox="1"/>
          <p:nvPr/>
        </p:nvSpPr>
        <p:spPr>
          <a:xfrm>
            <a:off x="6499109" y="4864652"/>
            <a:ext cx="522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VCTS &gt;= TS*1                VCTS &gt;= TS*2             VCTS &gt; = TS*3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3A0979-1AE5-35FC-D7C6-758C64D4C2F3}"/>
              </a:ext>
            </a:extLst>
          </p:cNvPr>
          <p:cNvSpPr/>
          <p:nvPr/>
        </p:nvSpPr>
        <p:spPr>
          <a:xfrm>
            <a:off x="6370500" y="4927100"/>
            <a:ext cx="182880" cy="182880"/>
          </a:xfrm>
          <a:prstGeom prst="ellipse">
            <a:avLst/>
          </a:prstGeom>
          <a:solidFill>
            <a:srgbClr val="F5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3967E8-C618-9664-2507-FC3AD63EC648}"/>
              </a:ext>
            </a:extLst>
          </p:cNvPr>
          <p:cNvSpPr/>
          <p:nvPr/>
        </p:nvSpPr>
        <p:spPr>
          <a:xfrm>
            <a:off x="8330988" y="4925996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799E4F-A76A-9B0B-F246-85BBA2A9913D}"/>
              </a:ext>
            </a:extLst>
          </p:cNvPr>
          <p:cNvSpPr/>
          <p:nvPr/>
        </p:nvSpPr>
        <p:spPr>
          <a:xfrm>
            <a:off x="10119229" y="4913535"/>
            <a:ext cx="182880" cy="182880"/>
          </a:xfrm>
          <a:prstGeom prst="ellipse">
            <a:avLst/>
          </a:prstGeom>
          <a:solidFill>
            <a:srgbClr val="79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C4C41-5348-BB1F-1405-F62273F51703}"/>
              </a:ext>
            </a:extLst>
          </p:cNvPr>
          <p:cNvSpPr txBox="1"/>
          <p:nvPr/>
        </p:nvSpPr>
        <p:spPr>
          <a:xfrm>
            <a:off x="6553380" y="5293078"/>
            <a:ext cx="5227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TS &gt;= VCTS*1                TS &gt;= VCTS*2             TS &gt; = VCTS*3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BFD0900-B569-7F2A-173F-70DAD2F187ED}"/>
              </a:ext>
            </a:extLst>
          </p:cNvPr>
          <p:cNvSpPr/>
          <p:nvPr/>
        </p:nvSpPr>
        <p:spPr>
          <a:xfrm>
            <a:off x="6384809" y="5301595"/>
            <a:ext cx="228600" cy="228600"/>
          </a:xfrm>
          <a:prstGeom prst="diamond">
            <a:avLst/>
          </a:prstGeom>
          <a:solidFill>
            <a:srgbClr val="6AE5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CD7BEADA-918E-BA09-5406-00840145E962}"/>
              </a:ext>
            </a:extLst>
          </p:cNvPr>
          <p:cNvSpPr/>
          <p:nvPr/>
        </p:nvSpPr>
        <p:spPr>
          <a:xfrm>
            <a:off x="8329394" y="5332666"/>
            <a:ext cx="228600" cy="228600"/>
          </a:xfrm>
          <a:prstGeom prst="diamond">
            <a:avLst/>
          </a:prstGeom>
          <a:solidFill>
            <a:srgbClr val="045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56FF"/>
              </a:solidFill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0BD265D-A596-DF98-5ACF-EF32B0D7C56E}"/>
              </a:ext>
            </a:extLst>
          </p:cNvPr>
          <p:cNvSpPr/>
          <p:nvPr/>
        </p:nvSpPr>
        <p:spPr>
          <a:xfrm>
            <a:off x="10128268" y="5332666"/>
            <a:ext cx="228600" cy="228600"/>
          </a:xfrm>
          <a:prstGeom prst="diamond">
            <a:avLst/>
          </a:prstGeom>
          <a:solidFill>
            <a:srgbClr val="00267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5AE8F-E00D-13FA-AA38-2BE54C3E2C2B}"/>
              </a:ext>
            </a:extLst>
          </p:cNvPr>
          <p:cNvSpPr txBox="1"/>
          <p:nvPr/>
        </p:nvSpPr>
        <p:spPr>
          <a:xfrm>
            <a:off x="6096000" y="5719230"/>
            <a:ext cx="581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Helvetica" pitchFamily="2" charset="0"/>
              </a:rPr>
              <a:t>Oddly, there seems to be a preference for more TS relative to VCTS in the central US.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C4203-E6FD-9681-67D4-BE7B93BAB6F5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4AC7-3BCC-F3CB-5170-87D66F2FCCAA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10214-F0BF-3E83-1E65-E97EF3429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98" y="3049942"/>
            <a:ext cx="5819422" cy="34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5C4203-E6FD-9681-67D4-BE7B93BAB6F5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4AC7-3BCC-F3CB-5170-87D66F2FCCAA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4E45F7-415E-318B-F7DE-128D01759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4" t="18331" r="9258" b="17603"/>
          <a:stretch/>
        </p:blipFill>
        <p:spPr>
          <a:xfrm>
            <a:off x="229940" y="1423797"/>
            <a:ext cx="7167322" cy="4359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DCCA6-5D05-31EA-5B72-D9A575049D9A}"/>
              </a:ext>
            </a:extLst>
          </p:cNvPr>
          <p:cNvSpPr txBox="1"/>
          <p:nvPr/>
        </p:nvSpPr>
        <p:spPr>
          <a:xfrm>
            <a:off x="1964805" y="1184930"/>
            <a:ext cx="386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% of Augmented reports that are 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500DBC-B6F6-8BE2-C4A2-E60DC4550713}"/>
              </a:ext>
            </a:extLst>
          </p:cNvPr>
          <p:cNvGrpSpPr/>
          <p:nvPr/>
        </p:nvGrpSpPr>
        <p:grpSpPr>
          <a:xfrm>
            <a:off x="813979" y="5783644"/>
            <a:ext cx="6738018" cy="320774"/>
            <a:chOff x="255321" y="5048072"/>
            <a:chExt cx="6738018" cy="320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C90484-6BB7-E5D1-1088-154EA510A6CF}"/>
                </a:ext>
              </a:extLst>
            </p:cNvPr>
            <p:cNvSpPr txBox="1"/>
            <p:nvPr/>
          </p:nvSpPr>
          <p:spPr>
            <a:xfrm>
              <a:off x="431011" y="5049310"/>
              <a:ext cx="656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 &gt; 90%         80 – 90%       60 – 80%       40 – 60%       20 – 40%        &lt; 20%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D8584F-E16A-1784-AC02-2C6FE8EF2F01}"/>
                </a:ext>
              </a:extLst>
            </p:cNvPr>
            <p:cNvSpPr/>
            <p:nvPr/>
          </p:nvSpPr>
          <p:spPr>
            <a:xfrm>
              <a:off x="255321" y="5048072"/>
              <a:ext cx="274320" cy="274320"/>
            </a:xfrm>
            <a:prstGeom prst="ellipse">
              <a:avLst/>
            </a:prstGeom>
            <a:solidFill>
              <a:srgbClr val="780C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8D2A7CC-8A5E-B7E9-10D7-6A6D98878269}"/>
                </a:ext>
              </a:extLst>
            </p:cNvPr>
            <p:cNvSpPr/>
            <p:nvPr/>
          </p:nvSpPr>
          <p:spPr>
            <a:xfrm>
              <a:off x="1104587" y="5070932"/>
              <a:ext cx="228600" cy="228600"/>
            </a:xfrm>
            <a:prstGeom prst="ellipse">
              <a:avLst/>
            </a:prstGeom>
            <a:solidFill>
              <a:srgbClr val="F548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F761E7-F005-F654-5BC5-956E10604F15}"/>
                </a:ext>
              </a:extLst>
            </p:cNvPr>
            <p:cNvSpPr/>
            <p:nvPr/>
          </p:nvSpPr>
          <p:spPr>
            <a:xfrm>
              <a:off x="2128164" y="5101435"/>
              <a:ext cx="182880" cy="182880"/>
            </a:xfrm>
            <a:prstGeom prst="ellipse">
              <a:avLst/>
            </a:prstGeom>
            <a:solidFill>
              <a:srgbClr val="FFD40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9EF108-963E-3C1E-AEB1-08D52A022B08}"/>
                </a:ext>
              </a:extLst>
            </p:cNvPr>
            <p:cNvSpPr/>
            <p:nvPr/>
          </p:nvSpPr>
          <p:spPr>
            <a:xfrm>
              <a:off x="3091589" y="5107744"/>
              <a:ext cx="137160" cy="137160"/>
            </a:xfrm>
            <a:prstGeom prst="ellipse">
              <a:avLst/>
            </a:prstGeom>
            <a:solidFill>
              <a:srgbClr val="46B4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117F3C-53F7-C398-DF74-E8E8D2EF4919}"/>
                </a:ext>
              </a:extLst>
            </p:cNvPr>
            <p:cNvSpPr/>
            <p:nvPr/>
          </p:nvSpPr>
          <p:spPr>
            <a:xfrm>
              <a:off x="4073660" y="5127196"/>
              <a:ext cx="91440" cy="91440"/>
            </a:xfrm>
            <a:prstGeom prst="ellipse">
              <a:avLst/>
            </a:prstGeom>
            <a:solidFill>
              <a:srgbClr val="0A76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D26634-09B0-B40C-4A53-DFDE3723646A}"/>
                </a:ext>
              </a:extLst>
            </p:cNvPr>
            <p:cNvSpPr txBox="1"/>
            <p:nvPr/>
          </p:nvSpPr>
          <p:spPr>
            <a:xfrm>
              <a:off x="5023482" y="5091847"/>
              <a:ext cx="243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783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5C4203-E6FD-9681-67D4-BE7B93BAB6F5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4AC7-3BCC-F3CB-5170-87D66F2FCCAA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4E45F7-415E-318B-F7DE-128D01759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4" t="18331" r="9258" b="17603"/>
          <a:stretch/>
        </p:blipFill>
        <p:spPr>
          <a:xfrm>
            <a:off x="229940" y="1423797"/>
            <a:ext cx="7167322" cy="4359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DCCA6-5D05-31EA-5B72-D9A575049D9A}"/>
              </a:ext>
            </a:extLst>
          </p:cNvPr>
          <p:cNvSpPr txBox="1"/>
          <p:nvPr/>
        </p:nvSpPr>
        <p:spPr>
          <a:xfrm>
            <a:off x="1964805" y="1184930"/>
            <a:ext cx="386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% of Augmented reports that are 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500DBC-B6F6-8BE2-C4A2-E60DC4550713}"/>
              </a:ext>
            </a:extLst>
          </p:cNvPr>
          <p:cNvGrpSpPr/>
          <p:nvPr/>
        </p:nvGrpSpPr>
        <p:grpSpPr>
          <a:xfrm>
            <a:off x="813979" y="5783644"/>
            <a:ext cx="6738018" cy="320774"/>
            <a:chOff x="255321" y="5048072"/>
            <a:chExt cx="6738018" cy="320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C90484-6BB7-E5D1-1088-154EA510A6CF}"/>
                </a:ext>
              </a:extLst>
            </p:cNvPr>
            <p:cNvSpPr txBox="1"/>
            <p:nvPr/>
          </p:nvSpPr>
          <p:spPr>
            <a:xfrm>
              <a:off x="431011" y="5049310"/>
              <a:ext cx="656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 &gt; 90%         80 – 90%       60 – 80%       40 – 60%       20 – 40%        &lt; 20%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D8584F-E16A-1784-AC02-2C6FE8EF2F01}"/>
                </a:ext>
              </a:extLst>
            </p:cNvPr>
            <p:cNvSpPr/>
            <p:nvPr/>
          </p:nvSpPr>
          <p:spPr>
            <a:xfrm>
              <a:off x="255321" y="5048072"/>
              <a:ext cx="274320" cy="274320"/>
            </a:xfrm>
            <a:prstGeom prst="ellipse">
              <a:avLst/>
            </a:prstGeom>
            <a:solidFill>
              <a:srgbClr val="780C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8D2A7CC-8A5E-B7E9-10D7-6A6D98878269}"/>
                </a:ext>
              </a:extLst>
            </p:cNvPr>
            <p:cNvSpPr/>
            <p:nvPr/>
          </p:nvSpPr>
          <p:spPr>
            <a:xfrm>
              <a:off x="1104587" y="5070932"/>
              <a:ext cx="228600" cy="228600"/>
            </a:xfrm>
            <a:prstGeom prst="ellipse">
              <a:avLst/>
            </a:prstGeom>
            <a:solidFill>
              <a:srgbClr val="F548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F761E7-F005-F654-5BC5-956E10604F15}"/>
                </a:ext>
              </a:extLst>
            </p:cNvPr>
            <p:cNvSpPr/>
            <p:nvPr/>
          </p:nvSpPr>
          <p:spPr>
            <a:xfrm>
              <a:off x="2128164" y="5101435"/>
              <a:ext cx="182880" cy="182880"/>
            </a:xfrm>
            <a:prstGeom prst="ellipse">
              <a:avLst/>
            </a:prstGeom>
            <a:solidFill>
              <a:srgbClr val="FFD40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9EF108-963E-3C1E-AEB1-08D52A022B08}"/>
                </a:ext>
              </a:extLst>
            </p:cNvPr>
            <p:cNvSpPr/>
            <p:nvPr/>
          </p:nvSpPr>
          <p:spPr>
            <a:xfrm>
              <a:off x="3091589" y="5107744"/>
              <a:ext cx="137160" cy="137160"/>
            </a:xfrm>
            <a:prstGeom prst="ellipse">
              <a:avLst/>
            </a:prstGeom>
            <a:solidFill>
              <a:srgbClr val="46B4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117F3C-53F7-C398-DF74-E8E8D2EF4919}"/>
                </a:ext>
              </a:extLst>
            </p:cNvPr>
            <p:cNvSpPr/>
            <p:nvPr/>
          </p:nvSpPr>
          <p:spPr>
            <a:xfrm>
              <a:off x="4073660" y="5127196"/>
              <a:ext cx="91440" cy="91440"/>
            </a:xfrm>
            <a:prstGeom prst="ellipse">
              <a:avLst/>
            </a:prstGeom>
            <a:solidFill>
              <a:srgbClr val="0A76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D26634-09B0-B40C-4A53-DFDE3723646A}"/>
                </a:ext>
              </a:extLst>
            </p:cNvPr>
            <p:cNvSpPr txBox="1"/>
            <p:nvPr/>
          </p:nvSpPr>
          <p:spPr>
            <a:xfrm>
              <a:off x="5023482" y="5091847"/>
              <a:ext cx="243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*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C5580-F315-7F41-6859-B3242C8DF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4" r="6087" b="46239"/>
          <a:stretch/>
        </p:blipFill>
        <p:spPr>
          <a:xfrm>
            <a:off x="7397262" y="2789763"/>
            <a:ext cx="4773168" cy="1720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7234C-5018-8DEF-23C8-265DAAF5A928}"/>
              </a:ext>
            </a:extLst>
          </p:cNvPr>
          <p:cNvSpPr txBox="1"/>
          <p:nvPr/>
        </p:nvSpPr>
        <p:spPr>
          <a:xfrm>
            <a:off x="8493081" y="2632063"/>
            <a:ext cx="28480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" pitchFamily="2" charset="0"/>
              </a:rPr>
              <a:t>% of Augmented reports that are 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142F2-F9E9-3D09-2524-10FF9012C727}"/>
              </a:ext>
            </a:extLst>
          </p:cNvPr>
          <p:cNvSpPr txBox="1"/>
          <p:nvPr/>
        </p:nvSpPr>
        <p:spPr>
          <a:xfrm>
            <a:off x="8004635" y="4264104"/>
            <a:ext cx="418736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Large        Medium       Small    Non-Primary    None   Noncommercial</a:t>
            </a:r>
          </a:p>
        </p:txBody>
      </p:sp>
    </p:spTree>
    <p:extLst>
      <p:ext uri="{BB962C8B-B14F-4D97-AF65-F5344CB8AC3E}">
        <p14:creationId xmlns:p14="http://schemas.microsoft.com/office/powerpoint/2010/main" val="3036582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5C4203-E6FD-9681-67D4-BE7B93BAB6F5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4AC7-3BCC-F3CB-5170-87D66F2FCCAA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4E45F7-415E-318B-F7DE-128D01759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4" t="18331" r="9258" b="17603"/>
          <a:stretch/>
        </p:blipFill>
        <p:spPr>
          <a:xfrm>
            <a:off x="229940" y="1423797"/>
            <a:ext cx="7167322" cy="4359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DCCA6-5D05-31EA-5B72-D9A575049D9A}"/>
              </a:ext>
            </a:extLst>
          </p:cNvPr>
          <p:cNvSpPr txBox="1"/>
          <p:nvPr/>
        </p:nvSpPr>
        <p:spPr>
          <a:xfrm>
            <a:off x="1964805" y="1184930"/>
            <a:ext cx="386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% of Augmented reports that are 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500DBC-B6F6-8BE2-C4A2-E60DC4550713}"/>
              </a:ext>
            </a:extLst>
          </p:cNvPr>
          <p:cNvGrpSpPr/>
          <p:nvPr/>
        </p:nvGrpSpPr>
        <p:grpSpPr>
          <a:xfrm>
            <a:off x="813979" y="5783644"/>
            <a:ext cx="6738018" cy="320774"/>
            <a:chOff x="255321" y="5048072"/>
            <a:chExt cx="6738018" cy="320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C90484-6BB7-E5D1-1088-154EA510A6CF}"/>
                </a:ext>
              </a:extLst>
            </p:cNvPr>
            <p:cNvSpPr txBox="1"/>
            <p:nvPr/>
          </p:nvSpPr>
          <p:spPr>
            <a:xfrm>
              <a:off x="431011" y="5049310"/>
              <a:ext cx="656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 &gt; 90%         80 – 90%       60 – 80%       40 – 60%       20 – 40%        &lt; 20%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D8584F-E16A-1784-AC02-2C6FE8EF2F01}"/>
                </a:ext>
              </a:extLst>
            </p:cNvPr>
            <p:cNvSpPr/>
            <p:nvPr/>
          </p:nvSpPr>
          <p:spPr>
            <a:xfrm>
              <a:off x="255321" y="5048072"/>
              <a:ext cx="274320" cy="274320"/>
            </a:xfrm>
            <a:prstGeom prst="ellipse">
              <a:avLst/>
            </a:prstGeom>
            <a:solidFill>
              <a:srgbClr val="780C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8D2A7CC-8A5E-B7E9-10D7-6A6D98878269}"/>
                </a:ext>
              </a:extLst>
            </p:cNvPr>
            <p:cNvSpPr/>
            <p:nvPr/>
          </p:nvSpPr>
          <p:spPr>
            <a:xfrm>
              <a:off x="1104587" y="5070932"/>
              <a:ext cx="228600" cy="228600"/>
            </a:xfrm>
            <a:prstGeom prst="ellipse">
              <a:avLst/>
            </a:prstGeom>
            <a:solidFill>
              <a:srgbClr val="F548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F761E7-F005-F654-5BC5-956E10604F15}"/>
                </a:ext>
              </a:extLst>
            </p:cNvPr>
            <p:cNvSpPr/>
            <p:nvPr/>
          </p:nvSpPr>
          <p:spPr>
            <a:xfrm>
              <a:off x="2128164" y="5101435"/>
              <a:ext cx="182880" cy="182880"/>
            </a:xfrm>
            <a:prstGeom prst="ellipse">
              <a:avLst/>
            </a:prstGeom>
            <a:solidFill>
              <a:srgbClr val="FFD40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9EF108-963E-3C1E-AEB1-08D52A022B08}"/>
                </a:ext>
              </a:extLst>
            </p:cNvPr>
            <p:cNvSpPr/>
            <p:nvPr/>
          </p:nvSpPr>
          <p:spPr>
            <a:xfrm>
              <a:off x="3091589" y="5107744"/>
              <a:ext cx="137160" cy="137160"/>
            </a:xfrm>
            <a:prstGeom prst="ellipse">
              <a:avLst/>
            </a:prstGeom>
            <a:solidFill>
              <a:srgbClr val="46B4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117F3C-53F7-C398-DF74-E8E8D2EF4919}"/>
                </a:ext>
              </a:extLst>
            </p:cNvPr>
            <p:cNvSpPr/>
            <p:nvPr/>
          </p:nvSpPr>
          <p:spPr>
            <a:xfrm>
              <a:off x="4073660" y="5127196"/>
              <a:ext cx="91440" cy="91440"/>
            </a:xfrm>
            <a:prstGeom prst="ellipse">
              <a:avLst/>
            </a:prstGeom>
            <a:solidFill>
              <a:srgbClr val="0A76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D26634-09B0-B40C-4A53-DFDE3723646A}"/>
                </a:ext>
              </a:extLst>
            </p:cNvPr>
            <p:cNvSpPr txBox="1"/>
            <p:nvPr/>
          </p:nvSpPr>
          <p:spPr>
            <a:xfrm>
              <a:off x="5023482" y="5091847"/>
              <a:ext cx="243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*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C5580-F315-7F41-6859-B3242C8DF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4" r="6087" b="46239"/>
          <a:stretch/>
        </p:blipFill>
        <p:spPr>
          <a:xfrm>
            <a:off x="7397262" y="2789763"/>
            <a:ext cx="4773168" cy="1720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7234C-5018-8DEF-23C8-265DAAF5A928}"/>
              </a:ext>
            </a:extLst>
          </p:cNvPr>
          <p:cNvSpPr txBox="1"/>
          <p:nvPr/>
        </p:nvSpPr>
        <p:spPr>
          <a:xfrm>
            <a:off x="8493081" y="2632063"/>
            <a:ext cx="28480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" pitchFamily="2" charset="0"/>
              </a:rPr>
              <a:t>% of Augmented reports that are 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142F2-F9E9-3D09-2524-10FF9012C727}"/>
              </a:ext>
            </a:extLst>
          </p:cNvPr>
          <p:cNvSpPr txBox="1"/>
          <p:nvPr/>
        </p:nvSpPr>
        <p:spPr>
          <a:xfrm>
            <a:off x="8004635" y="4264104"/>
            <a:ext cx="418736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Large        Medium       Small    Non-Primary    None   Noncommercial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46103-3B85-F753-CD71-73BC450F8EBD}"/>
              </a:ext>
            </a:extLst>
          </p:cNvPr>
          <p:cNvSpPr txBox="1"/>
          <p:nvPr/>
        </p:nvSpPr>
        <p:spPr>
          <a:xfrm>
            <a:off x="2369662" y="3599609"/>
            <a:ext cx="12571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DAL – 99.6%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79396C-77C0-AEAA-C1D0-90C6E0683FEB}"/>
              </a:ext>
            </a:extLst>
          </p:cNvPr>
          <p:cNvCxnSpPr>
            <a:cxnSpLocks/>
          </p:cNvCxnSpPr>
          <p:nvPr/>
        </p:nvCxnSpPr>
        <p:spPr>
          <a:xfrm>
            <a:off x="2998231" y="3907386"/>
            <a:ext cx="628570" cy="372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28797A-A98F-F859-BFEB-BCCF7331387C}"/>
              </a:ext>
            </a:extLst>
          </p:cNvPr>
          <p:cNvSpPr txBox="1"/>
          <p:nvPr/>
        </p:nvSpPr>
        <p:spPr>
          <a:xfrm>
            <a:off x="6150907" y="3723936"/>
            <a:ext cx="105189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IAD – 98%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E1A3A7-3FA1-3BEF-1FE9-246B5A05A665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867528" y="3562006"/>
            <a:ext cx="809325" cy="1619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D7E22B7-C696-F45D-5842-16B824FC50B7}"/>
              </a:ext>
            </a:extLst>
          </p:cNvPr>
          <p:cNvSpPr txBox="1"/>
          <p:nvPr/>
        </p:nvSpPr>
        <p:spPr>
          <a:xfrm>
            <a:off x="6218632" y="2770562"/>
            <a:ext cx="1098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PHL – 94%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C43AA7-1C50-D1C3-9421-F14B93F641D4}"/>
              </a:ext>
            </a:extLst>
          </p:cNvPr>
          <p:cNvCxnSpPr>
            <a:cxnSpLocks/>
          </p:cNvCxnSpPr>
          <p:nvPr/>
        </p:nvCxnSpPr>
        <p:spPr>
          <a:xfrm flipH="1">
            <a:off x="6060880" y="3085423"/>
            <a:ext cx="706973" cy="318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5809A97-7685-586D-2EBA-04E0B03D1192}"/>
              </a:ext>
            </a:extLst>
          </p:cNvPr>
          <p:cNvSpPr txBox="1"/>
          <p:nvPr/>
        </p:nvSpPr>
        <p:spPr>
          <a:xfrm>
            <a:off x="3354076" y="2290053"/>
            <a:ext cx="11913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MDW – 96%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2F5E26-CC09-0D7B-1E9A-FB8BF1FDB70A}"/>
              </a:ext>
            </a:extLst>
          </p:cNvPr>
          <p:cNvCxnSpPr>
            <a:cxnSpLocks/>
          </p:cNvCxnSpPr>
          <p:nvPr/>
        </p:nvCxnSpPr>
        <p:spPr>
          <a:xfrm>
            <a:off x="3907903" y="2597830"/>
            <a:ext cx="786274" cy="4593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030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FCA1AB-9E26-6BF9-5899-EAE74F0081BA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B996B-4F37-30CE-B040-0EDDF6ABD23F}"/>
              </a:ext>
            </a:extLst>
          </p:cNvPr>
          <p:cNvSpPr txBox="1"/>
          <p:nvPr/>
        </p:nvSpPr>
        <p:spPr>
          <a:xfrm>
            <a:off x="4182987" y="382288"/>
            <a:ext cx="330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ASOS reports of VCTS &amp; 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D8ACFB-ED0A-C697-B349-C0AA42418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558581"/>
              </p:ext>
            </p:extLst>
          </p:nvPr>
        </p:nvGraphicFramePr>
        <p:xfrm>
          <a:off x="575054" y="1457726"/>
          <a:ext cx="285652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799">
                  <a:extLst>
                    <a:ext uri="{9D8B030D-6E8A-4147-A177-3AD203B41FA5}">
                      <a16:colId xmlns:a16="http://schemas.microsoft.com/office/drawing/2014/main" val="3872038782"/>
                    </a:ext>
                  </a:extLst>
                </a:gridCol>
                <a:gridCol w="1535723">
                  <a:extLst>
                    <a:ext uri="{9D8B030D-6E8A-4147-A177-3AD203B41FA5}">
                      <a16:colId xmlns:a16="http://schemas.microsoft.com/office/drawing/2014/main" val="1452119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Time (UTC)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851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20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9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190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630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8307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5B0EB71-2ECD-78B5-9814-5354B65029B9}"/>
              </a:ext>
            </a:extLst>
          </p:cNvPr>
          <p:cNvSpPr txBox="1"/>
          <p:nvPr/>
        </p:nvSpPr>
        <p:spPr>
          <a:xfrm>
            <a:off x="465161" y="1109691"/>
            <a:ext cx="30978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OKC ASOS TS/VCTS 7 May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97ECE-C5DF-54DD-188D-8C502071BF03}"/>
              </a:ext>
            </a:extLst>
          </p:cNvPr>
          <p:cNvSpPr txBox="1"/>
          <p:nvPr/>
        </p:nvSpPr>
        <p:spPr>
          <a:xfrm>
            <a:off x="677802" y="3791119"/>
            <a:ext cx="2510349" cy="78483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NLDN total lightning count within 10 </a:t>
            </a:r>
            <a:r>
              <a:rPr lang="en-US" sz="1500" dirty="0" err="1">
                <a:latin typeface="Helvetica" pitchFamily="2" charset="0"/>
              </a:rPr>
              <a:t>nmi</a:t>
            </a:r>
            <a:r>
              <a:rPr lang="en-US" sz="1500" dirty="0">
                <a:latin typeface="Helvetica" pitchFamily="2" charset="0"/>
              </a:rPr>
              <a:t> of OKC: 1405 strikes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48CEA-6CEB-0B7C-5C6A-BBC39541D288}"/>
              </a:ext>
            </a:extLst>
          </p:cNvPr>
          <p:cNvSpPr txBox="1"/>
          <p:nvPr/>
        </p:nvSpPr>
        <p:spPr>
          <a:xfrm>
            <a:off x="1045553" y="4684302"/>
            <a:ext cx="1774845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48 TS reports</a:t>
            </a:r>
          </a:p>
          <a:p>
            <a:r>
              <a:rPr lang="en-US" dirty="0">
                <a:latin typeface="Helvetica" pitchFamily="2" charset="0"/>
              </a:rPr>
              <a:t>8 VCTS reports</a:t>
            </a:r>
          </a:p>
        </p:txBody>
      </p:sp>
    </p:spTree>
    <p:extLst>
      <p:ext uri="{BB962C8B-B14F-4D97-AF65-F5344CB8AC3E}">
        <p14:creationId xmlns:p14="http://schemas.microsoft.com/office/powerpoint/2010/main" val="406898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FCA1AB-9E26-6BF9-5899-EAE74F0081BA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B996B-4F37-30CE-B040-0EDDF6ABD23F}"/>
              </a:ext>
            </a:extLst>
          </p:cNvPr>
          <p:cNvSpPr txBox="1"/>
          <p:nvPr/>
        </p:nvSpPr>
        <p:spPr>
          <a:xfrm>
            <a:off x="4182987" y="382288"/>
            <a:ext cx="330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ASOS reports of VCTS &amp; 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D8ACFB-ED0A-C697-B349-C0AA424185A6}"/>
              </a:ext>
            </a:extLst>
          </p:cNvPr>
          <p:cNvGraphicFramePr>
            <a:graphicFrameLocks noGrp="1"/>
          </p:cNvGraphicFramePr>
          <p:nvPr/>
        </p:nvGraphicFramePr>
        <p:xfrm>
          <a:off x="575054" y="1457726"/>
          <a:ext cx="285652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799">
                  <a:extLst>
                    <a:ext uri="{9D8B030D-6E8A-4147-A177-3AD203B41FA5}">
                      <a16:colId xmlns:a16="http://schemas.microsoft.com/office/drawing/2014/main" val="3872038782"/>
                    </a:ext>
                  </a:extLst>
                </a:gridCol>
                <a:gridCol w="1535723">
                  <a:extLst>
                    <a:ext uri="{9D8B030D-6E8A-4147-A177-3AD203B41FA5}">
                      <a16:colId xmlns:a16="http://schemas.microsoft.com/office/drawing/2014/main" val="1452119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Time (UTC)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851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20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9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190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630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0458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8307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5B0EB71-2ECD-78B5-9814-5354B65029B9}"/>
              </a:ext>
            </a:extLst>
          </p:cNvPr>
          <p:cNvSpPr txBox="1"/>
          <p:nvPr/>
        </p:nvSpPr>
        <p:spPr>
          <a:xfrm>
            <a:off x="465161" y="1109691"/>
            <a:ext cx="30978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OKC ASOS TS/VCTS 7 May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97ECE-C5DF-54DD-188D-8C502071BF03}"/>
              </a:ext>
            </a:extLst>
          </p:cNvPr>
          <p:cNvSpPr txBox="1"/>
          <p:nvPr/>
        </p:nvSpPr>
        <p:spPr>
          <a:xfrm>
            <a:off x="677802" y="3791119"/>
            <a:ext cx="2510349" cy="78483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NLDN total lightning count within 10 </a:t>
            </a:r>
            <a:r>
              <a:rPr lang="en-US" sz="1500" dirty="0" err="1">
                <a:latin typeface="Helvetica" pitchFamily="2" charset="0"/>
              </a:rPr>
              <a:t>nmi</a:t>
            </a:r>
            <a:r>
              <a:rPr lang="en-US" sz="1500" dirty="0">
                <a:latin typeface="Helvetica" pitchFamily="2" charset="0"/>
              </a:rPr>
              <a:t> of OKC: 1405 strikes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48CEA-6CEB-0B7C-5C6A-BBC39541D288}"/>
              </a:ext>
            </a:extLst>
          </p:cNvPr>
          <p:cNvSpPr txBox="1"/>
          <p:nvPr/>
        </p:nvSpPr>
        <p:spPr>
          <a:xfrm>
            <a:off x="1045553" y="4684302"/>
            <a:ext cx="1774845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48 TS reports</a:t>
            </a:r>
          </a:p>
          <a:p>
            <a:r>
              <a:rPr lang="en-US" dirty="0">
                <a:latin typeface="Helvetica" pitchFamily="2" charset="0"/>
              </a:rPr>
              <a:t>8 VCTS reports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48EC6-00F0-9B7F-F644-4C58EC782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6"/>
          <a:stretch/>
        </p:blipFill>
        <p:spPr>
          <a:xfrm>
            <a:off x="3888984" y="1067846"/>
            <a:ext cx="8014914" cy="540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FCA1AB-9E26-6BF9-5899-EAE74F0081BA}"/>
              </a:ext>
            </a:extLst>
          </p:cNvPr>
          <p:cNvSpPr/>
          <p:nvPr/>
        </p:nvSpPr>
        <p:spPr>
          <a:xfrm>
            <a:off x="0" y="337835"/>
            <a:ext cx="12192000" cy="830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B996B-4F37-30CE-B040-0EDDF6ABD23F}"/>
              </a:ext>
            </a:extLst>
          </p:cNvPr>
          <p:cNvSpPr txBox="1"/>
          <p:nvPr/>
        </p:nvSpPr>
        <p:spPr>
          <a:xfrm>
            <a:off x="1290181" y="337835"/>
            <a:ext cx="933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Helvetica" pitchFamily="2" charset="0"/>
              </a:rPr>
              <a:t>So many questions…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98793-79BE-F97E-02F3-BB0A5A83D493}"/>
              </a:ext>
            </a:extLst>
          </p:cNvPr>
          <p:cNvSpPr txBox="1"/>
          <p:nvPr/>
        </p:nvSpPr>
        <p:spPr>
          <a:xfrm>
            <a:off x="1202499" y="1753644"/>
            <a:ext cx="9557358" cy="452431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Helvetica" pitchFamily="2" charset="0"/>
              </a:rPr>
              <a:t>Why does the central US have a different ratio of VCTS to TS than the east and west?  Could training be a contributing factor?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2. Why do larger airports trend toward TS over VCTS in augmented reports?  Is this accurate?  </a:t>
            </a:r>
          </a:p>
          <a:p>
            <a:endParaRPr lang="en-US" sz="2400" dirty="0">
              <a:latin typeface="Helvetica" pitchFamily="2" charset="0"/>
            </a:endParaRPr>
          </a:p>
          <a:p>
            <a:pPr marL="342900" indent="-342900">
              <a:buAutoNum type="arabicPeriod" startAt="3"/>
            </a:pPr>
            <a:r>
              <a:rPr lang="en-US" sz="2400" dirty="0">
                <a:latin typeface="Helvetica" pitchFamily="2" charset="0"/>
              </a:rPr>
              <a:t>Why aren’t there SPECIs issued every time the ASOS rules for TS/VCTS are met?  Are the rules accurately described?  </a:t>
            </a:r>
          </a:p>
          <a:p>
            <a:pPr marL="342900" indent="-342900">
              <a:buAutoNum type="arabicPeriod" startAt="3"/>
            </a:pPr>
            <a:endParaRPr lang="en-US" sz="2400" dirty="0">
              <a:latin typeface="Helvetica" pitchFamily="2" charset="0"/>
            </a:endParaRPr>
          </a:p>
          <a:p>
            <a:pPr marL="342900" indent="-342900">
              <a:buAutoNum type="arabicPeriod" startAt="3"/>
            </a:pPr>
            <a:r>
              <a:rPr lang="en-US" sz="2400" dirty="0">
                <a:latin typeface="Helvetica" pitchFamily="2" charset="0"/>
              </a:rPr>
              <a:t>If we did issues SPECIs every time the rules are met, should we laugh or cry when there are entire hours with every minute having a SPECI?</a:t>
            </a:r>
          </a:p>
        </p:txBody>
      </p:sp>
    </p:spTree>
    <p:extLst>
      <p:ext uri="{BB962C8B-B14F-4D97-AF65-F5344CB8AC3E}">
        <p14:creationId xmlns:p14="http://schemas.microsoft.com/office/powerpoint/2010/main" val="292013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26C5DC1-7AED-EBA3-6542-76A6DEA6422E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B41A-12E5-1239-7331-67984625AB11}"/>
              </a:ext>
            </a:extLst>
          </p:cNvPr>
          <p:cNvSpPr txBox="1"/>
          <p:nvPr/>
        </p:nvSpPr>
        <p:spPr>
          <a:xfrm>
            <a:off x="3439886" y="391885"/>
            <a:ext cx="469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Total lightning (VCTS &amp; TS) from 2019-2024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84A77A-7D3C-3C99-E6D8-CA2EA7EC75C2}"/>
              </a:ext>
            </a:extLst>
          </p:cNvPr>
          <p:cNvSpPr/>
          <p:nvPr/>
        </p:nvSpPr>
        <p:spPr>
          <a:xfrm>
            <a:off x="8545285" y="1502228"/>
            <a:ext cx="274320" cy="274320"/>
          </a:xfrm>
          <a:prstGeom prst="ellipse">
            <a:avLst/>
          </a:prstGeom>
          <a:solidFill>
            <a:srgbClr val="78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6DD4-CEA1-E0C7-49F9-396EA0C13618}"/>
              </a:ext>
            </a:extLst>
          </p:cNvPr>
          <p:cNvSpPr/>
          <p:nvPr/>
        </p:nvSpPr>
        <p:spPr>
          <a:xfrm>
            <a:off x="8556417" y="2031960"/>
            <a:ext cx="228600" cy="228600"/>
          </a:xfrm>
          <a:prstGeom prst="ellipse">
            <a:avLst/>
          </a:prstGeom>
          <a:solidFill>
            <a:srgbClr val="F548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44EDD-D2C1-4777-FBEE-CEBF7B5DEE7A}"/>
              </a:ext>
            </a:extLst>
          </p:cNvPr>
          <p:cNvSpPr/>
          <p:nvPr/>
        </p:nvSpPr>
        <p:spPr>
          <a:xfrm>
            <a:off x="8584662" y="2591453"/>
            <a:ext cx="182880" cy="182880"/>
          </a:xfrm>
          <a:prstGeom prst="ellipse">
            <a:avLst/>
          </a:prstGeom>
          <a:solidFill>
            <a:srgbClr val="FF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D663DF-E1A0-46C4-0BB5-72AF8E31C49F}"/>
              </a:ext>
            </a:extLst>
          </p:cNvPr>
          <p:cNvSpPr/>
          <p:nvPr/>
        </p:nvSpPr>
        <p:spPr>
          <a:xfrm>
            <a:off x="8607522" y="3153345"/>
            <a:ext cx="137160" cy="137160"/>
          </a:xfrm>
          <a:prstGeom prst="ellipse">
            <a:avLst/>
          </a:prstGeom>
          <a:solidFill>
            <a:srgbClr val="46B4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03D2C-B534-AEDF-5B30-619070222821}"/>
              </a:ext>
            </a:extLst>
          </p:cNvPr>
          <p:cNvSpPr/>
          <p:nvPr/>
        </p:nvSpPr>
        <p:spPr>
          <a:xfrm>
            <a:off x="8635045" y="3723692"/>
            <a:ext cx="91440" cy="91440"/>
          </a:xfrm>
          <a:prstGeom prst="ellipse">
            <a:avLst/>
          </a:prstGeom>
          <a:solidFill>
            <a:srgbClr val="0A76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82935-9765-D86A-5CD3-6EC19C906BED}"/>
              </a:ext>
            </a:extLst>
          </p:cNvPr>
          <p:cNvSpPr txBox="1"/>
          <p:nvPr/>
        </p:nvSpPr>
        <p:spPr>
          <a:xfrm>
            <a:off x="8843549" y="1414599"/>
            <a:ext cx="15311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&gt; 4000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3000 to 4000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2000 to 3000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1000 to 2000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500 to 1000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0 to 500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64D15-DD2A-A146-19D9-1FB517C9B7AD}"/>
              </a:ext>
            </a:extLst>
          </p:cNvPr>
          <p:cNvSpPr txBox="1"/>
          <p:nvPr/>
        </p:nvSpPr>
        <p:spPr>
          <a:xfrm>
            <a:off x="8584662" y="4248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45A4A-DD98-6A58-A8FC-862199FC1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2" t="18114" r="8886" b="14139"/>
          <a:stretch/>
        </p:blipFill>
        <p:spPr>
          <a:xfrm>
            <a:off x="0" y="850124"/>
            <a:ext cx="8394654" cy="53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E6E574E-533F-5630-4864-599F5609008D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B41A-12E5-1239-7331-67984625AB11}"/>
              </a:ext>
            </a:extLst>
          </p:cNvPr>
          <p:cNvSpPr txBox="1"/>
          <p:nvPr/>
        </p:nvSpPr>
        <p:spPr>
          <a:xfrm>
            <a:off x="3439886" y="391885"/>
            <a:ext cx="469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Total lightning (VCTS &amp; TS) from 2019-2024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84A77A-7D3C-3C99-E6D8-CA2EA7EC75C2}"/>
              </a:ext>
            </a:extLst>
          </p:cNvPr>
          <p:cNvSpPr/>
          <p:nvPr/>
        </p:nvSpPr>
        <p:spPr>
          <a:xfrm>
            <a:off x="8545285" y="1502228"/>
            <a:ext cx="274320" cy="274320"/>
          </a:xfrm>
          <a:prstGeom prst="ellipse">
            <a:avLst/>
          </a:prstGeom>
          <a:solidFill>
            <a:srgbClr val="78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6DD4-CEA1-E0C7-49F9-396EA0C13618}"/>
              </a:ext>
            </a:extLst>
          </p:cNvPr>
          <p:cNvSpPr/>
          <p:nvPr/>
        </p:nvSpPr>
        <p:spPr>
          <a:xfrm>
            <a:off x="8556417" y="2031960"/>
            <a:ext cx="228600" cy="228600"/>
          </a:xfrm>
          <a:prstGeom prst="ellipse">
            <a:avLst/>
          </a:prstGeom>
          <a:solidFill>
            <a:srgbClr val="F548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44EDD-D2C1-4777-FBEE-CEBF7B5DEE7A}"/>
              </a:ext>
            </a:extLst>
          </p:cNvPr>
          <p:cNvSpPr/>
          <p:nvPr/>
        </p:nvSpPr>
        <p:spPr>
          <a:xfrm>
            <a:off x="8584662" y="2591453"/>
            <a:ext cx="182880" cy="182880"/>
          </a:xfrm>
          <a:prstGeom prst="ellipse">
            <a:avLst/>
          </a:prstGeom>
          <a:solidFill>
            <a:srgbClr val="FF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D663DF-E1A0-46C4-0BB5-72AF8E31C49F}"/>
              </a:ext>
            </a:extLst>
          </p:cNvPr>
          <p:cNvSpPr/>
          <p:nvPr/>
        </p:nvSpPr>
        <p:spPr>
          <a:xfrm>
            <a:off x="8607522" y="3153345"/>
            <a:ext cx="137160" cy="137160"/>
          </a:xfrm>
          <a:prstGeom prst="ellipse">
            <a:avLst/>
          </a:prstGeom>
          <a:solidFill>
            <a:srgbClr val="46B4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03D2C-B534-AEDF-5B30-619070222821}"/>
              </a:ext>
            </a:extLst>
          </p:cNvPr>
          <p:cNvSpPr/>
          <p:nvPr/>
        </p:nvSpPr>
        <p:spPr>
          <a:xfrm>
            <a:off x="8635045" y="3723692"/>
            <a:ext cx="91440" cy="91440"/>
          </a:xfrm>
          <a:prstGeom prst="ellipse">
            <a:avLst/>
          </a:prstGeom>
          <a:solidFill>
            <a:srgbClr val="0A76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82935-9765-D86A-5CD3-6EC19C906BED}"/>
              </a:ext>
            </a:extLst>
          </p:cNvPr>
          <p:cNvSpPr txBox="1"/>
          <p:nvPr/>
        </p:nvSpPr>
        <p:spPr>
          <a:xfrm>
            <a:off x="8843549" y="1414599"/>
            <a:ext cx="15311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&gt; 4000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3000 to 4000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2000 to 3000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1000 to 2000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500 to 1000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0 to 500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64D15-DD2A-A146-19D9-1FB517C9B7AD}"/>
              </a:ext>
            </a:extLst>
          </p:cNvPr>
          <p:cNvSpPr txBox="1"/>
          <p:nvPr/>
        </p:nvSpPr>
        <p:spPr>
          <a:xfrm>
            <a:off x="8584662" y="4248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45A4A-DD98-6A58-A8FC-862199FC1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2" t="18114" r="8886" b="14139"/>
          <a:stretch/>
        </p:blipFill>
        <p:spPr>
          <a:xfrm>
            <a:off x="0" y="850124"/>
            <a:ext cx="8394654" cy="530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C4139-0EB7-2F94-089A-09EB17F1A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6" t="10308" r="21998" b="9648"/>
          <a:stretch/>
        </p:blipFill>
        <p:spPr>
          <a:xfrm>
            <a:off x="6837859" y="2911974"/>
            <a:ext cx="3113590" cy="3507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A54CE-4745-958A-5277-55BF317B9AC3}"/>
              </a:ext>
            </a:extLst>
          </p:cNvPr>
          <p:cNvSpPr txBox="1"/>
          <p:nvPr/>
        </p:nvSpPr>
        <p:spPr>
          <a:xfrm>
            <a:off x="9606049" y="5611623"/>
            <a:ext cx="11140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PMP - 4113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D2E9F9-415C-C00E-3C42-3E847398F9B3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9248172" y="5544273"/>
            <a:ext cx="357877" cy="221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92FC1C-1063-4734-2BA1-E0BBFC5CC0ED}"/>
              </a:ext>
            </a:extLst>
          </p:cNvPr>
          <p:cNvSpPr txBox="1"/>
          <p:nvPr/>
        </p:nvSpPr>
        <p:spPr>
          <a:xfrm>
            <a:off x="9599811" y="5060673"/>
            <a:ext cx="11095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BCT - 1718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44F61A-E8D6-A254-174F-E8FAAEE5EDEF}"/>
              </a:ext>
            </a:extLst>
          </p:cNvPr>
          <p:cNvCxnSpPr>
            <a:cxnSpLocks/>
          </p:cNvCxnSpPr>
          <p:nvPr/>
        </p:nvCxnSpPr>
        <p:spPr>
          <a:xfrm flipH="1">
            <a:off x="9219668" y="5205334"/>
            <a:ext cx="380143" cy="2283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2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6F1E09E-6900-0ACA-B496-E5C679942703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B41A-12E5-1239-7331-67984625AB11}"/>
              </a:ext>
            </a:extLst>
          </p:cNvPr>
          <p:cNvSpPr txBox="1"/>
          <p:nvPr/>
        </p:nvSpPr>
        <p:spPr>
          <a:xfrm>
            <a:off x="3439886" y="391885"/>
            <a:ext cx="469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Total lightning (VCTS &amp; TS) from 2019-2024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84A77A-7D3C-3C99-E6D8-CA2EA7EC75C2}"/>
              </a:ext>
            </a:extLst>
          </p:cNvPr>
          <p:cNvSpPr/>
          <p:nvPr/>
        </p:nvSpPr>
        <p:spPr>
          <a:xfrm>
            <a:off x="8545285" y="1502228"/>
            <a:ext cx="274320" cy="274320"/>
          </a:xfrm>
          <a:prstGeom prst="ellipse">
            <a:avLst/>
          </a:prstGeom>
          <a:solidFill>
            <a:srgbClr val="78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6DD4-CEA1-E0C7-49F9-396EA0C13618}"/>
              </a:ext>
            </a:extLst>
          </p:cNvPr>
          <p:cNvSpPr/>
          <p:nvPr/>
        </p:nvSpPr>
        <p:spPr>
          <a:xfrm>
            <a:off x="8556417" y="2031960"/>
            <a:ext cx="228600" cy="228600"/>
          </a:xfrm>
          <a:prstGeom prst="ellipse">
            <a:avLst/>
          </a:prstGeom>
          <a:solidFill>
            <a:srgbClr val="F548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44EDD-D2C1-4777-FBEE-CEBF7B5DEE7A}"/>
              </a:ext>
            </a:extLst>
          </p:cNvPr>
          <p:cNvSpPr/>
          <p:nvPr/>
        </p:nvSpPr>
        <p:spPr>
          <a:xfrm>
            <a:off x="8584662" y="2591453"/>
            <a:ext cx="182880" cy="182880"/>
          </a:xfrm>
          <a:prstGeom prst="ellipse">
            <a:avLst/>
          </a:prstGeom>
          <a:solidFill>
            <a:srgbClr val="FF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D663DF-E1A0-46C4-0BB5-72AF8E31C49F}"/>
              </a:ext>
            </a:extLst>
          </p:cNvPr>
          <p:cNvSpPr/>
          <p:nvPr/>
        </p:nvSpPr>
        <p:spPr>
          <a:xfrm>
            <a:off x="8607522" y="3153345"/>
            <a:ext cx="137160" cy="137160"/>
          </a:xfrm>
          <a:prstGeom prst="ellipse">
            <a:avLst/>
          </a:prstGeom>
          <a:solidFill>
            <a:srgbClr val="46B4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03D2C-B534-AEDF-5B30-619070222821}"/>
              </a:ext>
            </a:extLst>
          </p:cNvPr>
          <p:cNvSpPr/>
          <p:nvPr/>
        </p:nvSpPr>
        <p:spPr>
          <a:xfrm>
            <a:off x="8635045" y="3723692"/>
            <a:ext cx="91440" cy="91440"/>
          </a:xfrm>
          <a:prstGeom prst="ellipse">
            <a:avLst/>
          </a:prstGeom>
          <a:solidFill>
            <a:srgbClr val="0A76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82935-9765-D86A-5CD3-6EC19C906BED}"/>
              </a:ext>
            </a:extLst>
          </p:cNvPr>
          <p:cNvSpPr txBox="1"/>
          <p:nvPr/>
        </p:nvSpPr>
        <p:spPr>
          <a:xfrm>
            <a:off x="8843549" y="1414599"/>
            <a:ext cx="15311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&gt; 4000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3000 to 4000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2000 to 3000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1000 to 2000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500 to 1000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0 to 500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64D15-DD2A-A146-19D9-1FB517C9B7AD}"/>
              </a:ext>
            </a:extLst>
          </p:cNvPr>
          <p:cNvSpPr txBox="1"/>
          <p:nvPr/>
        </p:nvSpPr>
        <p:spPr>
          <a:xfrm>
            <a:off x="8584662" y="4248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45A4A-DD98-6A58-A8FC-862199FC1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2" t="18114" r="8886" b="14139"/>
          <a:stretch/>
        </p:blipFill>
        <p:spPr>
          <a:xfrm>
            <a:off x="0" y="850124"/>
            <a:ext cx="8394654" cy="530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C4139-0EB7-2F94-089A-09EB17F1A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6" t="10308" r="21998" b="9648"/>
          <a:stretch/>
        </p:blipFill>
        <p:spPr>
          <a:xfrm>
            <a:off x="6837859" y="2911974"/>
            <a:ext cx="3113590" cy="3507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A54CE-4745-958A-5277-55BF317B9AC3}"/>
              </a:ext>
            </a:extLst>
          </p:cNvPr>
          <p:cNvSpPr txBox="1"/>
          <p:nvPr/>
        </p:nvSpPr>
        <p:spPr>
          <a:xfrm>
            <a:off x="9606049" y="5611623"/>
            <a:ext cx="11140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PMP - 4113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D2E9F9-415C-C00E-3C42-3E847398F9B3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9248172" y="5544273"/>
            <a:ext cx="357877" cy="221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92FC1C-1063-4734-2BA1-E0BBFC5CC0ED}"/>
              </a:ext>
            </a:extLst>
          </p:cNvPr>
          <p:cNvSpPr txBox="1"/>
          <p:nvPr/>
        </p:nvSpPr>
        <p:spPr>
          <a:xfrm>
            <a:off x="9599811" y="5060673"/>
            <a:ext cx="11095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BCT - 1718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44F61A-E8D6-A254-174F-E8FAAEE5EDEF}"/>
              </a:ext>
            </a:extLst>
          </p:cNvPr>
          <p:cNvCxnSpPr>
            <a:cxnSpLocks/>
          </p:cNvCxnSpPr>
          <p:nvPr/>
        </p:nvCxnSpPr>
        <p:spPr>
          <a:xfrm flipH="1">
            <a:off x="9219668" y="5205334"/>
            <a:ext cx="380143" cy="2283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3649E1-586B-68E2-AE9B-86AB434E5508}"/>
              </a:ext>
            </a:extLst>
          </p:cNvPr>
          <p:cNvSpPr txBox="1"/>
          <p:nvPr/>
        </p:nvSpPr>
        <p:spPr>
          <a:xfrm>
            <a:off x="8493521" y="3695433"/>
            <a:ext cx="103906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GIF - 4395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737C16-9EA1-CF3D-F8B9-7CB81A61DEE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8331921" y="4003210"/>
            <a:ext cx="681134" cy="2753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DDB97D-2191-64A4-0695-4B1CFC779EE6}"/>
              </a:ext>
            </a:extLst>
          </p:cNvPr>
          <p:cNvSpPr txBox="1"/>
          <p:nvPr/>
        </p:nvSpPr>
        <p:spPr>
          <a:xfrm>
            <a:off x="7080522" y="3769412"/>
            <a:ext cx="108561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LAL - 1531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00FAC2-639C-DCCE-8AA3-A456D6B3ABAA}"/>
              </a:ext>
            </a:extLst>
          </p:cNvPr>
          <p:cNvCxnSpPr>
            <a:cxnSpLocks/>
          </p:cNvCxnSpPr>
          <p:nvPr/>
        </p:nvCxnSpPr>
        <p:spPr>
          <a:xfrm>
            <a:off x="7563233" y="4085419"/>
            <a:ext cx="477311" cy="2820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51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B03C34-B5C5-D5D3-D269-DBF1191F4DCE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B41A-12E5-1239-7331-67984625AB11}"/>
              </a:ext>
            </a:extLst>
          </p:cNvPr>
          <p:cNvSpPr txBox="1"/>
          <p:nvPr/>
        </p:nvSpPr>
        <p:spPr>
          <a:xfrm>
            <a:off x="3265969" y="388329"/>
            <a:ext cx="507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VCTS/TS Augmented versus automated reports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84A77A-7D3C-3C99-E6D8-CA2EA7EC75C2}"/>
              </a:ext>
            </a:extLst>
          </p:cNvPr>
          <p:cNvSpPr/>
          <p:nvPr/>
        </p:nvSpPr>
        <p:spPr>
          <a:xfrm>
            <a:off x="8545285" y="1502228"/>
            <a:ext cx="274320" cy="274320"/>
          </a:xfrm>
          <a:prstGeom prst="ellipse">
            <a:avLst/>
          </a:prstGeom>
          <a:solidFill>
            <a:srgbClr val="78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6DD4-CEA1-E0C7-49F9-396EA0C13618}"/>
              </a:ext>
            </a:extLst>
          </p:cNvPr>
          <p:cNvSpPr/>
          <p:nvPr/>
        </p:nvSpPr>
        <p:spPr>
          <a:xfrm>
            <a:off x="8556417" y="2031960"/>
            <a:ext cx="228600" cy="228600"/>
          </a:xfrm>
          <a:prstGeom prst="ellipse">
            <a:avLst/>
          </a:prstGeom>
          <a:solidFill>
            <a:srgbClr val="F548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44EDD-D2C1-4777-FBEE-CEBF7B5DEE7A}"/>
              </a:ext>
            </a:extLst>
          </p:cNvPr>
          <p:cNvSpPr/>
          <p:nvPr/>
        </p:nvSpPr>
        <p:spPr>
          <a:xfrm>
            <a:off x="8584662" y="2591453"/>
            <a:ext cx="182880" cy="182880"/>
          </a:xfrm>
          <a:prstGeom prst="ellipse">
            <a:avLst/>
          </a:prstGeom>
          <a:solidFill>
            <a:srgbClr val="FF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D663DF-E1A0-46C4-0BB5-72AF8E31C49F}"/>
              </a:ext>
            </a:extLst>
          </p:cNvPr>
          <p:cNvSpPr/>
          <p:nvPr/>
        </p:nvSpPr>
        <p:spPr>
          <a:xfrm>
            <a:off x="8607522" y="3153345"/>
            <a:ext cx="137160" cy="137160"/>
          </a:xfrm>
          <a:prstGeom prst="ellipse">
            <a:avLst/>
          </a:prstGeom>
          <a:solidFill>
            <a:srgbClr val="46B4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03D2C-B534-AEDF-5B30-619070222821}"/>
              </a:ext>
            </a:extLst>
          </p:cNvPr>
          <p:cNvSpPr/>
          <p:nvPr/>
        </p:nvSpPr>
        <p:spPr>
          <a:xfrm>
            <a:off x="8635045" y="3723692"/>
            <a:ext cx="91440" cy="91440"/>
          </a:xfrm>
          <a:prstGeom prst="ellipse">
            <a:avLst/>
          </a:prstGeom>
          <a:solidFill>
            <a:srgbClr val="0A76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82935-9765-D86A-5CD3-6EC19C906BED}"/>
              </a:ext>
            </a:extLst>
          </p:cNvPr>
          <p:cNvSpPr txBox="1"/>
          <p:nvPr/>
        </p:nvSpPr>
        <p:spPr>
          <a:xfrm>
            <a:off x="8843549" y="1414599"/>
            <a:ext cx="23775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 &gt; 90%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80 – 90%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60 – 80%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40 – 60%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20 – 40%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&lt; 20% augmented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64D15-DD2A-A146-19D9-1FB517C9B7AD}"/>
              </a:ext>
            </a:extLst>
          </p:cNvPr>
          <p:cNvSpPr txBox="1"/>
          <p:nvPr/>
        </p:nvSpPr>
        <p:spPr>
          <a:xfrm>
            <a:off x="8584662" y="4248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AA7E04-8A61-F555-F89B-DA252B407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1" t="18114" r="9404" b="17847"/>
          <a:stretch/>
        </p:blipFill>
        <p:spPr>
          <a:xfrm>
            <a:off x="305499" y="1088580"/>
            <a:ext cx="8031282" cy="49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9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04698F-C30B-822B-D7A3-A2D157CEB0E5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84A77A-7D3C-3C99-E6D8-CA2EA7EC75C2}"/>
              </a:ext>
            </a:extLst>
          </p:cNvPr>
          <p:cNvSpPr/>
          <p:nvPr/>
        </p:nvSpPr>
        <p:spPr>
          <a:xfrm>
            <a:off x="8545285" y="1502228"/>
            <a:ext cx="274320" cy="274320"/>
          </a:xfrm>
          <a:prstGeom prst="ellipse">
            <a:avLst/>
          </a:prstGeom>
          <a:solidFill>
            <a:srgbClr val="78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6DD4-CEA1-E0C7-49F9-396EA0C13618}"/>
              </a:ext>
            </a:extLst>
          </p:cNvPr>
          <p:cNvSpPr/>
          <p:nvPr/>
        </p:nvSpPr>
        <p:spPr>
          <a:xfrm>
            <a:off x="8556417" y="2031960"/>
            <a:ext cx="228600" cy="228600"/>
          </a:xfrm>
          <a:prstGeom prst="ellipse">
            <a:avLst/>
          </a:prstGeom>
          <a:solidFill>
            <a:srgbClr val="F548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44EDD-D2C1-4777-FBEE-CEBF7B5DEE7A}"/>
              </a:ext>
            </a:extLst>
          </p:cNvPr>
          <p:cNvSpPr/>
          <p:nvPr/>
        </p:nvSpPr>
        <p:spPr>
          <a:xfrm>
            <a:off x="8584662" y="2591453"/>
            <a:ext cx="182880" cy="182880"/>
          </a:xfrm>
          <a:prstGeom prst="ellipse">
            <a:avLst/>
          </a:prstGeom>
          <a:solidFill>
            <a:srgbClr val="FF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D663DF-E1A0-46C4-0BB5-72AF8E31C49F}"/>
              </a:ext>
            </a:extLst>
          </p:cNvPr>
          <p:cNvSpPr/>
          <p:nvPr/>
        </p:nvSpPr>
        <p:spPr>
          <a:xfrm>
            <a:off x="8607522" y="3153345"/>
            <a:ext cx="137160" cy="137160"/>
          </a:xfrm>
          <a:prstGeom prst="ellipse">
            <a:avLst/>
          </a:prstGeom>
          <a:solidFill>
            <a:srgbClr val="46B4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03D2C-B534-AEDF-5B30-619070222821}"/>
              </a:ext>
            </a:extLst>
          </p:cNvPr>
          <p:cNvSpPr/>
          <p:nvPr/>
        </p:nvSpPr>
        <p:spPr>
          <a:xfrm>
            <a:off x="8635045" y="3723692"/>
            <a:ext cx="91440" cy="91440"/>
          </a:xfrm>
          <a:prstGeom prst="ellipse">
            <a:avLst/>
          </a:prstGeom>
          <a:solidFill>
            <a:srgbClr val="0A76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82935-9765-D86A-5CD3-6EC19C906BED}"/>
              </a:ext>
            </a:extLst>
          </p:cNvPr>
          <p:cNvSpPr txBox="1"/>
          <p:nvPr/>
        </p:nvSpPr>
        <p:spPr>
          <a:xfrm>
            <a:off x="8843549" y="1414599"/>
            <a:ext cx="23775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 &gt; 90%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80 – 90%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60 – 80%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40 – 60%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20 – 40%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&lt;20% augmented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64D15-DD2A-A146-19D9-1FB517C9B7AD}"/>
              </a:ext>
            </a:extLst>
          </p:cNvPr>
          <p:cNvSpPr txBox="1"/>
          <p:nvPr/>
        </p:nvSpPr>
        <p:spPr>
          <a:xfrm>
            <a:off x="8584662" y="4248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AA7E04-8A61-F555-F89B-DA252B407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1" t="18114" r="9404" b="17847"/>
          <a:stretch/>
        </p:blipFill>
        <p:spPr>
          <a:xfrm>
            <a:off x="305499" y="1088580"/>
            <a:ext cx="8031282" cy="49016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1B5BB8-9FB7-4580-1F65-0CEFD27CA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5" r="7419" b="45268"/>
          <a:stretch/>
        </p:blipFill>
        <p:spPr>
          <a:xfrm>
            <a:off x="4142339" y="3418211"/>
            <a:ext cx="7478961" cy="2951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CC7293-BD6A-047D-1279-BF580176583F}"/>
              </a:ext>
            </a:extLst>
          </p:cNvPr>
          <p:cNvSpPr txBox="1"/>
          <p:nvPr/>
        </p:nvSpPr>
        <p:spPr>
          <a:xfrm>
            <a:off x="5316280" y="5912008"/>
            <a:ext cx="66098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Large        Medium       Small    Non-Primary    None   Noncommercial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CC741-3E3F-33C4-5B2E-964AA605CBF9}"/>
              </a:ext>
            </a:extLst>
          </p:cNvPr>
          <p:cNvSpPr txBox="1"/>
          <p:nvPr/>
        </p:nvSpPr>
        <p:spPr>
          <a:xfrm>
            <a:off x="5943600" y="3447657"/>
            <a:ext cx="429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Fraction of augmented TS/VCTS </a:t>
            </a:r>
            <a:r>
              <a:rPr lang="en-US" dirty="0" err="1">
                <a:latin typeface="Helvetica" pitchFamily="2" charset="0"/>
              </a:rPr>
              <a:t>metars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6149B-9618-3712-9422-4F1914149CB0}"/>
              </a:ext>
            </a:extLst>
          </p:cNvPr>
          <p:cNvSpPr txBox="1"/>
          <p:nvPr/>
        </p:nvSpPr>
        <p:spPr>
          <a:xfrm>
            <a:off x="3265969" y="388329"/>
            <a:ext cx="507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VCTS/TS Augmented versus automated reports</a:t>
            </a:r>
          </a:p>
        </p:txBody>
      </p:sp>
    </p:spTree>
    <p:extLst>
      <p:ext uri="{BB962C8B-B14F-4D97-AF65-F5344CB8AC3E}">
        <p14:creationId xmlns:p14="http://schemas.microsoft.com/office/powerpoint/2010/main" val="179770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70CDE02-0655-5751-0A27-4C2603A8E163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84A77A-7D3C-3C99-E6D8-CA2EA7EC75C2}"/>
              </a:ext>
            </a:extLst>
          </p:cNvPr>
          <p:cNvSpPr/>
          <p:nvPr/>
        </p:nvSpPr>
        <p:spPr>
          <a:xfrm>
            <a:off x="8545285" y="1502228"/>
            <a:ext cx="274320" cy="274320"/>
          </a:xfrm>
          <a:prstGeom prst="ellipse">
            <a:avLst/>
          </a:prstGeom>
          <a:solidFill>
            <a:srgbClr val="78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EF6DD4-CEA1-E0C7-49F9-396EA0C13618}"/>
              </a:ext>
            </a:extLst>
          </p:cNvPr>
          <p:cNvSpPr/>
          <p:nvPr/>
        </p:nvSpPr>
        <p:spPr>
          <a:xfrm>
            <a:off x="8556417" y="2031960"/>
            <a:ext cx="228600" cy="228600"/>
          </a:xfrm>
          <a:prstGeom prst="ellipse">
            <a:avLst/>
          </a:prstGeom>
          <a:solidFill>
            <a:srgbClr val="F548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44EDD-D2C1-4777-FBEE-CEBF7B5DEE7A}"/>
              </a:ext>
            </a:extLst>
          </p:cNvPr>
          <p:cNvSpPr/>
          <p:nvPr/>
        </p:nvSpPr>
        <p:spPr>
          <a:xfrm>
            <a:off x="8584662" y="2591453"/>
            <a:ext cx="182880" cy="182880"/>
          </a:xfrm>
          <a:prstGeom prst="ellipse">
            <a:avLst/>
          </a:prstGeom>
          <a:solidFill>
            <a:srgbClr val="FF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D663DF-E1A0-46C4-0BB5-72AF8E31C49F}"/>
              </a:ext>
            </a:extLst>
          </p:cNvPr>
          <p:cNvSpPr/>
          <p:nvPr/>
        </p:nvSpPr>
        <p:spPr>
          <a:xfrm>
            <a:off x="8607522" y="3153345"/>
            <a:ext cx="137160" cy="137160"/>
          </a:xfrm>
          <a:prstGeom prst="ellipse">
            <a:avLst/>
          </a:prstGeom>
          <a:solidFill>
            <a:srgbClr val="46B4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03D2C-B534-AEDF-5B30-619070222821}"/>
              </a:ext>
            </a:extLst>
          </p:cNvPr>
          <p:cNvSpPr/>
          <p:nvPr/>
        </p:nvSpPr>
        <p:spPr>
          <a:xfrm>
            <a:off x="8635045" y="3723692"/>
            <a:ext cx="91440" cy="91440"/>
          </a:xfrm>
          <a:prstGeom prst="ellipse">
            <a:avLst/>
          </a:prstGeom>
          <a:solidFill>
            <a:srgbClr val="0A76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82935-9765-D86A-5CD3-6EC19C906BED}"/>
              </a:ext>
            </a:extLst>
          </p:cNvPr>
          <p:cNvSpPr txBox="1"/>
          <p:nvPr/>
        </p:nvSpPr>
        <p:spPr>
          <a:xfrm>
            <a:off x="8843549" y="1414599"/>
            <a:ext cx="23775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 &gt; 90%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80 – 90%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60 – 80%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40 – 60%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20 – 40% augmented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&lt; 20% augmented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64D15-DD2A-A146-19D9-1FB517C9B7AD}"/>
              </a:ext>
            </a:extLst>
          </p:cNvPr>
          <p:cNvSpPr txBox="1"/>
          <p:nvPr/>
        </p:nvSpPr>
        <p:spPr>
          <a:xfrm>
            <a:off x="8584662" y="4248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AA7E04-8A61-F555-F89B-DA252B407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1" t="18114" r="9404" b="17847"/>
          <a:stretch/>
        </p:blipFill>
        <p:spPr>
          <a:xfrm>
            <a:off x="305499" y="1088580"/>
            <a:ext cx="8031282" cy="4901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C1011-D281-6979-88E9-70F402E1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9" t="10566" r="21486" b="9838"/>
          <a:stretch/>
        </p:blipFill>
        <p:spPr>
          <a:xfrm>
            <a:off x="5905648" y="3065592"/>
            <a:ext cx="3157869" cy="3487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CB43C6-0A6D-2D3E-D58B-7E104A365859}"/>
              </a:ext>
            </a:extLst>
          </p:cNvPr>
          <p:cNvSpPr txBox="1"/>
          <p:nvPr/>
        </p:nvSpPr>
        <p:spPr>
          <a:xfrm>
            <a:off x="7545595" y="3835509"/>
            <a:ext cx="105509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GIF - &lt; 1%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7C8C8C-EAB7-1C0C-5F34-CA841B0863B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383995" y="4143286"/>
            <a:ext cx="689149" cy="2753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177444-8A10-ACA3-EB9D-E4B73510D4A5}"/>
              </a:ext>
            </a:extLst>
          </p:cNvPr>
          <p:cNvSpPr txBox="1"/>
          <p:nvPr/>
        </p:nvSpPr>
        <p:spPr>
          <a:xfrm>
            <a:off x="6132596" y="3909488"/>
            <a:ext cx="108722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LAL – 74%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6554A1-98E5-7EA7-81EE-03DFDACB7DEC}"/>
              </a:ext>
            </a:extLst>
          </p:cNvPr>
          <p:cNvCxnSpPr>
            <a:cxnSpLocks/>
          </p:cNvCxnSpPr>
          <p:nvPr/>
        </p:nvCxnSpPr>
        <p:spPr>
          <a:xfrm>
            <a:off x="6615307" y="4225495"/>
            <a:ext cx="477311" cy="2820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C0EB7D-5F3D-5DF4-18E3-57E81753519E}"/>
              </a:ext>
            </a:extLst>
          </p:cNvPr>
          <p:cNvSpPr txBox="1"/>
          <p:nvPr/>
        </p:nvSpPr>
        <p:spPr>
          <a:xfrm>
            <a:off x="8732723" y="5752833"/>
            <a:ext cx="11288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PMP – 81%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0EA916-6079-7409-B946-403FA74E9FD1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374846" y="5685483"/>
            <a:ext cx="357877" cy="221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5F8BD9-1759-E406-6D8D-2B4ABA9E310B}"/>
              </a:ext>
            </a:extLst>
          </p:cNvPr>
          <p:cNvSpPr txBox="1"/>
          <p:nvPr/>
        </p:nvSpPr>
        <p:spPr>
          <a:xfrm>
            <a:off x="8726485" y="5201883"/>
            <a:ext cx="12105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BCT – 100%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08C74A-EEDA-C5F4-D829-052225C3681F}"/>
              </a:ext>
            </a:extLst>
          </p:cNvPr>
          <p:cNvCxnSpPr>
            <a:cxnSpLocks/>
          </p:cNvCxnSpPr>
          <p:nvPr/>
        </p:nvCxnSpPr>
        <p:spPr>
          <a:xfrm flipH="1">
            <a:off x="8346342" y="5346544"/>
            <a:ext cx="380143" cy="2283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A8FFC1-E6B5-A428-2599-226672531155}"/>
              </a:ext>
            </a:extLst>
          </p:cNvPr>
          <p:cNvSpPr txBox="1"/>
          <p:nvPr/>
        </p:nvSpPr>
        <p:spPr>
          <a:xfrm>
            <a:off x="3265969" y="388329"/>
            <a:ext cx="507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VCTS/TS Augmented versus automated reports</a:t>
            </a:r>
          </a:p>
        </p:txBody>
      </p:sp>
    </p:spTree>
    <p:extLst>
      <p:ext uri="{BB962C8B-B14F-4D97-AF65-F5344CB8AC3E}">
        <p14:creationId xmlns:p14="http://schemas.microsoft.com/office/powerpoint/2010/main" val="415560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C0F9A30-8606-87E1-1BEA-A42BED67890D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B41A-12E5-1239-7331-67984625AB11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C513E7-365F-C7E5-8DA0-1D346F69D659}"/>
              </a:ext>
            </a:extLst>
          </p:cNvPr>
          <p:cNvSpPr txBox="1"/>
          <p:nvPr/>
        </p:nvSpPr>
        <p:spPr>
          <a:xfrm>
            <a:off x="397880" y="1286540"/>
            <a:ext cx="52950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Helvetica" pitchFamily="2" charset="0"/>
              </a:rPr>
              <a:t>Rules dictating VCTS versus TS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TS </a:t>
            </a:r>
            <a:r>
              <a:rPr lang="en-US" dirty="0">
                <a:latin typeface="Helvetica" pitchFamily="2" charset="0"/>
              </a:rPr>
              <a:t>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 CG strike within 5 mi and 1 within 5-10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1 CG strike within 10 mi and 1 IC strike within 10 miles*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2 IC strikes within 10 mi*</a:t>
            </a:r>
          </a:p>
          <a:p>
            <a:r>
              <a:rPr lang="en-US" sz="1300" dirty="0">
                <a:solidFill>
                  <a:srgbClr val="C00000"/>
                </a:solidFill>
                <a:latin typeface="Helvetica" pitchFamily="2" charset="0"/>
              </a:rPr>
              <a:t>*NLDN precision on the location of IC lightning is limited, so any strike within 10 miles is considered to be a TS strike.</a:t>
            </a: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VCTS</a:t>
            </a:r>
            <a:r>
              <a:rPr lang="en-US" dirty="0">
                <a:latin typeface="Helvetica" pitchFamily="2" charset="0"/>
              </a:rPr>
              <a:t> 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5-10 mi</a:t>
            </a:r>
          </a:p>
        </p:txBody>
      </p:sp>
    </p:spTree>
    <p:extLst>
      <p:ext uri="{BB962C8B-B14F-4D97-AF65-F5344CB8AC3E}">
        <p14:creationId xmlns:p14="http://schemas.microsoft.com/office/powerpoint/2010/main" val="329272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FEABC5-9622-D964-BB20-84CE45ABD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8" t="18498" r="9317" b="16516"/>
          <a:stretch/>
        </p:blipFill>
        <p:spPr>
          <a:xfrm>
            <a:off x="5767231" y="1178055"/>
            <a:ext cx="6093095" cy="3766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92602-5A38-DD63-35E5-72BD3245F44E}"/>
              </a:ext>
            </a:extLst>
          </p:cNvPr>
          <p:cNvSpPr txBox="1"/>
          <p:nvPr/>
        </p:nvSpPr>
        <p:spPr>
          <a:xfrm>
            <a:off x="6499109" y="4864652"/>
            <a:ext cx="522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VCTS &gt;= TS*1                VCTS &gt;= TS*2             VCTS &gt; = TS*3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3A0979-1AE5-35FC-D7C6-758C64D4C2F3}"/>
              </a:ext>
            </a:extLst>
          </p:cNvPr>
          <p:cNvSpPr/>
          <p:nvPr/>
        </p:nvSpPr>
        <p:spPr>
          <a:xfrm>
            <a:off x="6370500" y="4927100"/>
            <a:ext cx="182880" cy="182880"/>
          </a:xfrm>
          <a:prstGeom prst="ellipse">
            <a:avLst/>
          </a:prstGeom>
          <a:solidFill>
            <a:srgbClr val="F5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3967E8-C618-9664-2507-FC3AD63EC648}"/>
              </a:ext>
            </a:extLst>
          </p:cNvPr>
          <p:cNvSpPr/>
          <p:nvPr/>
        </p:nvSpPr>
        <p:spPr>
          <a:xfrm>
            <a:off x="8330988" y="4925996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799E4F-A76A-9B0B-F246-85BBA2A9913D}"/>
              </a:ext>
            </a:extLst>
          </p:cNvPr>
          <p:cNvSpPr/>
          <p:nvPr/>
        </p:nvSpPr>
        <p:spPr>
          <a:xfrm>
            <a:off x="10122463" y="4917785"/>
            <a:ext cx="182880" cy="182880"/>
          </a:xfrm>
          <a:prstGeom prst="ellipse">
            <a:avLst/>
          </a:prstGeom>
          <a:solidFill>
            <a:srgbClr val="790C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088C9A-D265-A185-C6DA-C35451492A28}"/>
              </a:ext>
            </a:extLst>
          </p:cNvPr>
          <p:cNvSpPr/>
          <p:nvPr/>
        </p:nvSpPr>
        <p:spPr>
          <a:xfrm>
            <a:off x="0" y="337835"/>
            <a:ext cx="12192000" cy="458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32430-6320-68FD-08A7-1780924DA5DE}"/>
              </a:ext>
            </a:extLst>
          </p:cNvPr>
          <p:cNvSpPr txBox="1"/>
          <p:nvPr/>
        </p:nvSpPr>
        <p:spPr>
          <a:xfrm>
            <a:off x="4182988" y="382288"/>
            <a:ext cx="30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Ratio of VCTS to 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0A73-17F3-D37E-3EFB-83AC7668E8FB}"/>
              </a:ext>
            </a:extLst>
          </p:cNvPr>
          <p:cNvSpPr txBox="1"/>
          <p:nvPr/>
        </p:nvSpPr>
        <p:spPr>
          <a:xfrm>
            <a:off x="397880" y="1286540"/>
            <a:ext cx="52950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Helvetica" pitchFamily="2" charset="0"/>
              </a:rPr>
              <a:t>Rules dictating VCTS versus TS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TS </a:t>
            </a:r>
            <a:r>
              <a:rPr lang="en-US" dirty="0">
                <a:latin typeface="Helvetica" pitchFamily="2" charset="0"/>
              </a:rPr>
              <a:t>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 CG strike within 5 mi and 1 within 5-10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1 CG strike within 10 mi and 1 IC strike within 10 miles*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2 IC strikes within 10 mi*</a:t>
            </a:r>
          </a:p>
          <a:p>
            <a:r>
              <a:rPr lang="en-US" sz="1300" dirty="0">
                <a:solidFill>
                  <a:srgbClr val="C00000"/>
                </a:solidFill>
                <a:latin typeface="Helvetica" pitchFamily="2" charset="0"/>
              </a:rPr>
              <a:t>*NLDN precision on the location of IC lightning is limited, so any strike within 10 miles is considered to be a TS strike.</a:t>
            </a: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13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VCTS</a:t>
            </a:r>
            <a:r>
              <a:rPr lang="en-US" dirty="0">
                <a:latin typeface="Helvetica" pitchFamily="2" charset="0"/>
              </a:rPr>
              <a:t> is declared if NLDN detects 2 strikes within 15 min of each other that occur as follows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 CG strikes within 5-10 mi</a:t>
            </a:r>
          </a:p>
        </p:txBody>
      </p:sp>
    </p:spTree>
    <p:extLst>
      <p:ext uri="{BB962C8B-B14F-4D97-AF65-F5344CB8AC3E}">
        <p14:creationId xmlns:p14="http://schemas.microsoft.com/office/powerpoint/2010/main" val="1872413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22366</TotalTime>
  <Words>1304</Words>
  <Application>Microsoft Macintosh PowerPoint</Application>
  <PresentationFormat>Widescreen</PresentationFormat>
  <Paragraphs>243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Matt Fronzak</cp:lastModifiedBy>
  <cp:revision>34</cp:revision>
  <dcterms:created xsi:type="dcterms:W3CDTF">2025-09-09T14:10:11Z</dcterms:created>
  <dcterms:modified xsi:type="dcterms:W3CDTF">2025-10-07T18:14:57Z</dcterms:modified>
</cp:coreProperties>
</file>