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Libre Franklin"/>
      <p:regular r:id="rId32"/>
      <p:bold r:id="rId33"/>
      <p:italic r:id="rId34"/>
      <p:boldItalic r:id="rId35"/>
    </p:embeddedFont>
    <p:embeddedFont>
      <p:font typeface="Libre Franklin Medium"/>
      <p:regular r:id="rId36"/>
      <p:bold r:id="rId37"/>
      <p:italic r:id="rId38"/>
      <p:boldItalic r:id="rId39"/>
    </p:embeddedFont>
    <p:embeddedFont>
      <p:font typeface="Quattrocento Sans"/>
      <p:regular r:id="rId40"/>
      <p:bold r:id="rId41"/>
      <p:italic r:id="rId42"/>
      <p:boldItalic r:id="rId43"/>
    </p:embeddedFont>
    <p:embeddedFont>
      <p:font typeface="Gill Sans"/>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jLsUzyGRNMyEszqEo7wlPHJ/pr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D03C075-AA9F-4D2C-A014-AD1B8557AB79}">
  <a:tblStyle styleId="{6D03C075-AA9F-4D2C-A014-AD1B8557AB79}" styleName="Table_0">
    <a:wholeTbl>
      <a:tcTxStyle b="off" i="off">
        <a:font>
          <a:latin typeface="Franklin Gothic Book"/>
          <a:ea typeface="Franklin Gothic Book"/>
          <a:cs typeface="Franklin Gothic Book"/>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42528AE-DDFC-4EED-97B8-755E54ABEE5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QuattrocentoSans-regular.fntdata"/><Relationship Id="rId20" Type="http://schemas.openxmlformats.org/officeDocument/2006/relationships/slide" Target="slides/slide14.xml"/><Relationship Id="rId42" Type="http://schemas.openxmlformats.org/officeDocument/2006/relationships/font" Target="fonts/QuattrocentoSans-italic.fntdata"/><Relationship Id="rId41" Type="http://schemas.openxmlformats.org/officeDocument/2006/relationships/font" Target="fonts/QuattrocentoSans-bold.fntdata"/><Relationship Id="rId22" Type="http://schemas.openxmlformats.org/officeDocument/2006/relationships/slide" Target="slides/slide16.xml"/><Relationship Id="rId44" Type="http://schemas.openxmlformats.org/officeDocument/2006/relationships/font" Target="fonts/GillSans-regular.fntdata"/><Relationship Id="rId21" Type="http://schemas.openxmlformats.org/officeDocument/2006/relationships/slide" Target="slides/slide15.xml"/><Relationship Id="rId43" Type="http://schemas.openxmlformats.org/officeDocument/2006/relationships/font" Target="fonts/QuattrocentoSans-boldItalic.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Gill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ibreFranklin-bold.fntdata"/><Relationship Id="rId10" Type="http://schemas.openxmlformats.org/officeDocument/2006/relationships/slide" Target="slides/slide4.xml"/><Relationship Id="rId32" Type="http://schemas.openxmlformats.org/officeDocument/2006/relationships/font" Target="fonts/LibreFranklin-regular.fntdata"/><Relationship Id="rId13" Type="http://schemas.openxmlformats.org/officeDocument/2006/relationships/slide" Target="slides/slide7.xml"/><Relationship Id="rId35" Type="http://schemas.openxmlformats.org/officeDocument/2006/relationships/font" Target="fonts/LibreFranklin-boldItalic.fntdata"/><Relationship Id="rId12" Type="http://schemas.openxmlformats.org/officeDocument/2006/relationships/slide" Target="slides/slide6.xml"/><Relationship Id="rId34" Type="http://schemas.openxmlformats.org/officeDocument/2006/relationships/font" Target="fonts/LibreFranklin-italic.fntdata"/><Relationship Id="rId15" Type="http://schemas.openxmlformats.org/officeDocument/2006/relationships/slide" Target="slides/slide9.xml"/><Relationship Id="rId37" Type="http://schemas.openxmlformats.org/officeDocument/2006/relationships/font" Target="fonts/LibreFranklinMedium-bold.fntdata"/><Relationship Id="rId14" Type="http://schemas.openxmlformats.org/officeDocument/2006/relationships/slide" Target="slides/slide8.xml"/><Relationship Id="rId36" Type="http://schemas.openxmlformats.org/officeDocument/2006/relationships/font" Target="fonts/LibreFranklinMedium-regular.fntdata"/><Relationship Id="rId17" Type="http://schemas.openxmlformats.org/officeDocument/2006/relationships/slide" Target="slides/slide11.xml"/><Relationship Id="rId39" Type="http://schemas.openxmlformats.org/officeDocument/2006/relationships/font" Target="fonts/LibreFranklinMedium-boldItalic.fntdata"/><Relationship Id="rId16" Type="http://schemas.openxmlformats.org/officeDocument/2006/relationships/slide" Target="slides/slide10.xml"/><Relationship Id="rId38" Type="http://schemas.openxmlformats.org/officeDocument/2006/relationships/font" Target="fonts/LibreFranklinMedium-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bg>
      <p:bgPr>
        <a:solidFill>
          <a:schemeClr val="dk1"/>
        </a:solidFill>
      </p:bgPr>
    </p:bg>
    <p:spTree>
      <p:nvGrpSpPr>
        <p:cNvPr id="21" name="Shape 21"/>
        <p:cNvGrpSpPr/>
        <p:nvPr/>
      </p:nvGrpSpPr>
      <p:grpSpPr>
        <a:xfrm>
          <a:off x="0" y="0"/>
          <a:ext cx="0" cy="0"/>
          <a:chOff x="0" y="0"/>
          <a:chExt cx="0" cy="0"/>
        </a:xfrm>
      </p:grpSpPr>
      <p:pic>
        <p:nvPicPr>
          <p:cNvPr id="22" name="Google Shape;22;p29"/>
          <p:cNvPicPr preferRelativeResize="0"/>
          <p:nvPr/>
        </p:nvPicPr>
        <p:blipFill rotWithShape="1">
          <a:blip r:embed="rId2">
            <a:alphaModFix/>
          </a:blip>
          <a:srcRect b="19283" l="22617" r="6956" t="10344"/>
          <a:stretch/>
        </p:blipFill>
        <p:spPr>
          <a:xfrm>
            <a:off x="-1" y="0"/>
            <a:ext cx="12187989" cy="6849979"/>
          </a:xfrm>
          <a:prstGeom prst="rect">
            <a:avLst/>
          </a:prstGeom>
          <a:noFill/>
          <a:ln>
            <a:noFill/>
          </a:ln>
        </p:spPr>
      </p:pic>
      <p:sp>
        <p:nvSpPr>
          <p:cNvPr id="23" name="Google Shape;23;p29"/>
          <p:cNvSpPr/>
          <p:nvPr/>
        </p:nvSpPr>
        <p:spPr>
          <a:xfrm>
            <a:off x="0" y="4565904"/>
            <a:ext cx="12192001" cy="2292096"/>
          </a:xfrm>
          <a:prstGeom prst="rect">
            <a:avLst/>
          </a:prstGeom>
          <a:gradFill>
            <a:gsLst>
              <a:gs pos="0">
                <a:srgbClr val="000000">
                  <a:alpha val="0"/>
                </a:srgbClr>
              </a:gs>
              <a:gs pos="60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4" name="Google Shape;24;p29"/>
          <p:cNvSpPr/>
          <p:nvPr/>
        </p:nvSpPr>
        <p:spPr>
          <a:xfrm>
            <a:off x="7724274" y="2634916"/>
            <a:ext cx="4467726" cy="4223084"/>
          </a:xfrm>
          <a:prstGeom prst="triangle">
            <a:avLst>
              <a:gd fmla="val 100000" name="adj"/>
            </a:avLst>
          </a:prstGeom>
          <a:gradFill>
            <a:gsLst>
              <a:gs pos="0">
                <a:srgbClr val="9F7600"/>
              </a:gs>
              <a:gs pos="50000">
                <a:srgbClr val="FFCE02"/>
              </a:gs>
              <a:gs pos="100000">
                <a:srgbClr val="9F7600"/>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5" name="Google Shape;25;p29"/>
          <p:cNvSpPr/>
          <p:nvPr/>
        </p:nvSpPr>
        <p:spPr>
          <a:xfrm>
            <a:off x="7811590" y="2734491"/>
            <a:ext cx="4380408" cy="4123509"/>
          </a:xfrm>
          <a:prstGeom prst="triangle">
            <a:avLst>
              <a:gd fmla="val 100000" name="adj"/>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id="26" name="Google Shape;26;p29"/>
          <p:cNvPicPr preferRelativeResize="0"/>
          <p:nvPr/>
        </p:nvPicPr>
        <p:blipFill rotWithShape="1">
          <a:blip r:embed="rId3">
            <a:alphaModFix/>
          </a:blip>
          <a:srcRect b="0" l="0" r="0" t="0"/>
          <a:stretch/>
        </p:blipFill>
        <p:spPr>
          <a:xfrm>
            <a:off x="9306334" y="5547360"/>
            <a:ext cx="2492587" cy="975360"/>
          </a:xfrm>
          <a:prstGeom prst="rect">
            <a:avLst/>
          </a:prstGeom>
          <a:noFill/>
          <a:ln>
            <a:noFill/>
          </a:ln>
        </p:spPr>
      </p:pic>
      <p:sp>
        <p:nvSpPr>
          <p:cNvPr id="27" name="Google Shape;27;p29"/>
          <p:cNvSpPr txBox="1"/>
          <p:nvPr>
            <p:ph type="ctrTitle"/>
          </p:nvPr>
        </p:nvSpPr>
        <p:spPr>
          <a:xfrm>
            <a:off x="343382" y="5041894"/>
            <a:ext cx="9144000" cy="105613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Libre Franklin Medium"/>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9"/>
          <p:cNvSpPr txBox="1"/>
          <p:nvPr>
            <p:ph idx="1" type="subTitle"/>
          </p:nvPr>
        </p:nvSpPr>
        <p:spPr>
          <a:xfrm>
            <a:off x="343382" y="6190099"/>
            <a:ext cx="9144000" cy="45340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9" name="Google Shape;29;p29"/>
          <p:cNvSpPr txBox="1"/>
          <p:nvPr>
            <p:ph idx="10" type="dt"/>
          </p:nvPr>
        </p:nvSpPr>
        <p:spPr>
          <a:xfrm>
            <a:off x="9181027" y="2844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24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9"/>
          <p:cNvSpPr/>
          <p:nvPr/>
        </p:nvSpPr>
        <p:spPr>
          <a:xfrm rot="5400000">
            <a:off x="37683" y="-37678"/>
            <a:ext cx="1778557" cy="1853919"/>
          </a:xfrm>
          <a:prstGeom prst="triangle">
            <a:avLst>
              <a:gd fmla="val 0" name="adj"/>
            </a:avLst>
          </a:prstGeom>
          <a:gradFill>
            <a:gsLst>
              <a:gs pos="0">
                <a:srgbClr val="9F7600"/>
              </a:gs>
              <a:gs pos="50000">
                <a:srgbClr val="FFCE02"/>
              </a:gs>
              <a:gs pos="100000">
                <a:srgbClr val="9F76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31" name="Google Shape;31;p29"/>
          <p:cNvSpPr/>
          <p:nvPr/>
        </p:nvSpPr>
        <p:spPr>
          <a:xfrm rot="5400000">
            <a:off x="36790" y="-45660"/>
            <a:ext cx="1696247" cy="1787570"/>
          </a:xfrm>
          <a:prstGeom prst="triangle">
            <a:avLst>
              <a:gd fmla="val 0" name="adj"/>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8" name="Google Shape;9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1" name="Shape 101"/>
        <p:cNvGrpSpPr/>
        <p:nvPr/>
      </p:nvGrpSpPr>
      <p:grpSpPr>
        <a:xfrm>
          <a:off x="0" y="0"/>
          <a:ext cx="0" cy="0"/>
          <a:chOff x="0" y="0"/>
          <a:chExt cx="0" cy="0"/>
        </a:xfrm>
      </p:grpSpPr>
      <p:sp>
        <p:nvSpPr>
          <p:cNvPr id="102" name="Google Shape;102;p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4" name="Google Shape;104;p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6" name="Google Shape;106;p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0" name="Shape 110"/>
        <p:cNvGrpSpPr/>
        <p:nvPr/>
      </p:nvGrpSpPr>
      <p:grpSpPr>
        <a:xfrm>
          <a:off x="0" y="0"/>
          <a:ext cx="0" cy="0"/>
          <a:chOff x="0" y="0"/>
          <a:chExt cx="0" cy="0"/>
        </a:xfrm>
      </p:grpSpPr>
      <p:sp>
        <p:nvSpPr>
          <p:cNvPr id="111" name="Google Shape;111;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3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3" name="Google Shape;113;p3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4" name="Google Shape;11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7" name="Shape 117"/>
        <p:cNvGrpSpPr/>
        <p:nvPr/>
      </p:nvGrpSpPr>
      <p:grpSpPr>
        <a:xfrm>
          <a:off x="0" y="0"/>
          <a:ext cx="0" cy="0"/>
          <a:chOff x="0" y="0"/>
          <a:chExt cx="0" cy="0"/>
        </a:xfrm>
      </p:grpSpPr>
      <p:sp>
        <p:nvSpPr>
          <p:cNvPr id="118" name="Google Shape;118;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40"/>
          <p:cNvSpPr/>
          <p:nvPr>
            <p:ph idx="2" type="pic"/>
          </p:nvPr>
        </p:nvSpPr>
        <p:spPr>
          <a:xfrm>
            <a:off x="5183188" y="987425"/>
            <a:ext cx="6172200" cy="4873625"/>
          </a:xfrm>
          <a:prstGeom prst="rect">
            <a:avLst/>
          </a:prstGeom>
          <a:noFill/>
          <a:ln>
            <a:noFill/>
          </a:ln>
        </p:spPr>
      </p:sp>
      <p:sp>
        <p:nvSpPr>
          <p:cNvPr id="120" name="Google Shape;120;p4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 name="Google Shape;12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4" name="Shape 124"/>
        <p:cNvGrpSpPr/>
        <p:nvPr/>
      </p:nvGrpSpPr>
      <p:grpSpPr>
        <a:xfrm>
          <a:off x="0" y="0"/>
          <a:ext cx="0" cy="0"/>
          <a:chOff x="0" y="0"/>
          <a:chExt cx="0" cy="0"/>
        </a:xfrm>
      </p:grpSpPr>
      <p:sp>
        <p:nvSpPr>
          <p:cNvPr id="125" name="Google Shape;125;p41"/>
          <p:cNvSpPr txBox="1"/>
          <p:nvPr>
            <p:ph type="title"/>
          </p:nvPr>
        </p:nvSpPr>
        <p:spPr>
          <a:xfrm>
            <a:off x="1319462" y="1657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4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0" name="Shape 130"/>
        <p:cNvGrpSpPr/>
        <p:nvPr/>
      </p:nvGrpSpPr>
      <p:grpSpPr>
        <a:xfrm>
          <a:off x="0" y="0"/>
          <a:ext cx="0" cy="0"/>
          <a:chOff x="0" y="0"/>
          <a:chExt cx="0" cy="0"/>
        </a:xfrm>
      </p:grpSpPr>
      <p:sp>
        <p:nvSpPr>
          <p:cNvPr id="131" name="Google Shape;131;p4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4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ntent (List)" type="obj">
  <p:cSld name="OBJECT">
    <p:spTree>
      <p:nvGrpSpPr>
        <p:cNvPr id="44" name="Shape 44"/>
        <p:cNvGrpSpPr/>
        <p:nvPr/>
      </p:nvGrpSpPr>
      <p:grpSpPr>
        <a:xfrm>
          <a:off x="0" y="0"/>
          <a:ext cx="0" cy="0"/>
          <a:chOff x="0" y="0"/>
          <a:chExt cx="0" cy="0"/>
        </a:xfrm>
      </p:grpSpPr>
      <p:sp>
        <p:nvSpPr>
          <p:cNvPr id="45" name="Google Shape;45;p30"/>
          <p:cNvSpPr txBox="1"/>
          <p:nvPr>
            <p:ph type="title"/>
          </p:nvPr>
        </p:nvSpPr>
        <p:spPr>
          <a:xfrm>
            <a:off x="335280" y="0"/>
            <a:ext cx="11521440" cy="914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695BE"/>
              </a:buClr>
              <a:buSzPts val="4400"/>
              <a:buFont typeface="Libre Franklin Medium"/>
              <a:buNone/>
              <a:defRPr>
                <a:solidFill>
                  <a:srgbClr val="0695B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0"/>
          <p:cNvSpPr txBox="1"/>
          <p:nvPr>
            <p:ph idx="1" type="body"/>
          </p:nvPr>
        </p:nvSpPr>
        <p:spPr>
          <a:xfrm>
            <a:off x="335280" y="1188720"/>
            <a:ext cx="11521440" cy="50292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Clr>
                <a:srgbClr val="262626"/>
              </a:buClr>
              <a:buSzPts val="2800"/>
              <a:buFont typeface="Arial"/>
              <a:buChar char="•"/>
              <a:defRPr>
                <a:solidFill>
                  <a:srgbClr val="262626"/>
                </a:solidFill>
              </a:defRPr>
            </a:lvl1pPr>
            <a:lvl2pPr indent="-381000" lvl="1" marL="914400" algn="l">
              <a:lnSpc>
                <a:spcPct val="100000"/>
              </a:lnSpc>
              <a:spcBef>
                <a:spcPts val="600"/>
              </a:spcBef>
              <a:spcAft>
                <a:spcPts val="0"/>
              </a:spcAft>
              <a:buClr>
                <a:srgbClr val="262626"/>
              </a:buClr>
              <a:buSzPts val="2400"/>
              <a:buChar char="•"/>
              <a:defRPr>
                <a:solidFill>
                  <a:srgbClr val="262626"/>
                </a:solidFill>
              </a:defRPr>
            </a:lvl2pPr>
            <a:lvl3pPr indent="-355600" lvl="2" marL="1371600" algn="l">
              <a:lnSpc>
                <a:spcPct val="100000"/>
              </a:lnSpc>
              <a:spcBef>
                <a:spcPts val="600"/>
              </a:spcBef>
              <a:spcAft>
                <a:spcPts val="0"/>
              </a:spcAft>
              <a:buClr>
                <a:srgbClr val="262626"/>
              </a:buClr>
              <a:buSzPts val="2000"/>
              <a:buChar char="•"/>
              <a:defRPr>
                <a:solidFill>
                  <a:srgbClr val="262626"/>
                </a:solidFill>
              </a:defRPr>
            </a:lvl3pPr>
            <a:lvl4pPr indent="-342900" lvl="3" marL="1828800" algn="l">
              <a:lnSpc>
                <a:spcPct val="100000"/>
              </a:lnSpc>
              <a:spcBef>
                <a:spcPts val="600"/>
              </a:spcBef>
              <a:spcAft>
                <a:spcPts val="0"/>
              </a:spcAft>
              <a:buClr>
                <a:srgbClr val="262626"/>
              </a:buClr>
              <a:buSzPts val="1800"/>
              <a:buChar char="•"/>
              <a:defRPr>
                <a:solidFill>
                  <a:srgbClr val="262626"/>
                </a:solidFill>
              </a:defRPr>
            </a:lvl4pPr>
            <a:lvl5pPr indent="-342900" lvl="4" marL="2286000" algn="l">
              <a:lnSpc>
                <a:spcPct val="100000"/>
              </a:lnSpc>
              <a:spcBef>
                <a:spcPts val="600"/>
              </a:spcBef>
              <a:spcAft>
                <a:spcPts val="0"/>
              </a:spcAft>
              <a:buClr>
                <a:srgbClr val="262626"/>
              </a:buClr>
              <a:buSzPts val="1800"/>
              <a:buChar char="•"/>
              <a:defRPr>
                <a:solidFill>
                  <a:srgbClr val="262626"/>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0"/>
          <p:cNvSpPr txBox="1"/>
          <p:nvPr>
            <p:ph idx="12" type="sldNum"/>
          </p:nvPr>
        </p:nvSpPr>
        <p:spPr>
          <a:xfrm>
            <a:off x="4724400" y="6492875"/>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Libre Franklin"/>
                <a:ea typeface="Libre Franklin"/>
                <a:cs typeface="Libre Franklin"/>
                <a:sym typeface="Libre Franklin"/>
              </a:defRPr>
            </a:lvl1pPr>
            <a:lvl2pPr indent="0" lvl="1" marL="0" algn="ctr">
              <a:spcBef>
                <a:spcPts val="0"/>
              </a:spcBef>
              <a:buNone/>
              <a:defRPr b="0" i="0" sz="1200" u="none" cap="none" strike="noStrike">
                <a:solidFill>
                  <a:srgbClr val="888888"/>
                </a:solidFill>
                <a:latin typeface="Libre Franklin"/>
                <a:ea typeface="Libre Franklin"/>
                <a:cs typeface="Libre Franklin"/>
                <a:sym typeface="Libre Franklin"/>
              </a:defRPr>
            </a:lvl2pPr>
            <a:lvl3pPr indent="0" lvl="2" marL="0" algn="ctr">
              <a:spcBef>
                <a:spcPts val="0"/>
              </a:spcBef>
              <a:buNone/>
              <a:defRPr b="0" i="0" sz="1200" u="none" cap="none" strike="noStrike">
                <a:solidFill>
                  <a:srgbClr val="888888"/>
                </a:solidFill>
                <a:latin typeface="Libre Franklin"/>
                <a:ea typeface="Libre Franklin"/>
                <a:cs typeface="Libre Franklin"/>
                <a:sym typeface="Libre Franklin"/>
              </a:defRPr>
            </a:lvl3pPr>
            <a:lvl4pPr indent="0" lvl="3" marL="0" algn="ctr">
              <a:spcBef>
                <a:spcPts val="0"/>
              </a:spcBef>
              <a:buNone/>
              <a:defRPr b="0" i="0" sz="1200" u="none" cap="none" strike="noStrike">
                <a:solidFill>
                  <a:srgbClr val="888888"/>
                </a:solidFill>
                <a:latin typeface="Libre Franklin"/>
                <a:ea typeface="Libre Franklin"/>
                <a:cs typeface="Libre Franklin"/>
                <a:sym typeface="Libre Franklin"/>
              </a:defRPr>
            </a:lvl4pPr>
            <a:lvl5pPr indent="0" lvl="4" marL="0" algn="ctr">
              <a:spcBef>
                <a:spcPts val="0"/>
              </a:spcBef>
              <a:buNone/>
              <a:defRPr b="0" i="0" sz="1200" u="none" cap="none" strike="noStrike">
                <a:solidFill>
                  <a:srgbClr val="888888"/>
                </a:solidFill>
                <a:latin typeface="Libre Franklin"/>
                <a:ea typeface="Libre Franklin"/>
                <a:cs typeface="Libre Franklin"/>
                <a:sym typeface="Libre Franklin"/>
              </a:defRPr>
            </a:lvl5pPr>
            <a:lvl6pPr indent="0" lvl="5" marL="0" algn="ctr">
              <a:spcBef>
                <a:spcPts val="0"/>
              </a:spcBef>
              <a:buNone/>
              <a:defRPr b="0" i="0" sz="1200" u="none" cap="none" strike="noStrike">
                <a:solidFill>
                  <a:srgbClr val="888888"/>
                </a:solidFill>
                <a:latin typeface="Libre Franklin"/>
                <a:ea typeface="Libre Franklin"/>
                <a:cs typeface="Libre Franklin"/>
                <a:sym typeface="Libre Franklin"/>
              </a:defRPr>
            </a:lvl6pPr>
            <a:lvl7pPr indent="0" lvl="6" marL="0" algn="ctr">
              <a:spcBef>
                <a:spcPts val="0"/>
              </a:spcBef>
              <a:buNone/>
              <a:defRPr b="0" i="0" sz="1200" u="none" cap="none" strike="noStrike">
                <a:solidFill>
                  <a:srgbClr val="888888"/>
                </a:solidFill>
                <a:latin typeface="Libre Franklin"/>
                <a:ea typeface="Libre Franklin"/>
                <a:cs typeface="Libre Franklin"/>
                <a:sym typeface="Libre Franklin"/>
              </a:defRPr>
            </a:lvl7pPr>
            <a:lvl8pPr indent="0" lvl="7" marL="0" algn="ctr">
              <a:spcBef>
                <a:spcPts val="0"/>
              </a:spcBef>
              <a:buNone/>
              <a:defRPr b="0" i="0" sz="1200" u="none" cap="none" strike="noStrike">
                <a:solidFill>
                  <a:srgbClr val="888888"/>
                </a:solidFill>
                <a:latin typeface="Libre Franklin"/>
                <a:ea typeface="Libre Franklin"/>
                <a:cs typeface="Libre Franklin"/>
                <a:sym typeface="Libre Franklin"/>
              </a:defRPr>
            </a:lvl8pPr>
            <a:lvl9pPr indent="0" lvl="8" marL="0" algn="ctr">
              <a:spcBef>
                <a:spcPts val="0"/>
              </a:spcBef>
              <a:buNone/>
              <a:defRPr b="0" i="0" sz="1200" u="none" cap="none" strike="noStrike">
                <a:solidFill>
                  <a:srgbClr val="888888"/>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c Content">
  <p:cSld name="Misc Content">
    <p:spTree>
      <p:nvGrpSpPr>
        <p:cNvPr id="48" name="Shape 48"/>
        <p:cNvGrpSpPr/>
        <p:nvPr/>
      </p:nvGrpSpPr>
      <p:grpSpPr>
        <a:xfrm>
          <a:off x="0" y="0"/>
          <a:ext cx="0" cy="0"/>
          <a:chOff x="0" y="0"/>
          <a:chExt cx="0" cy="0"/>
        </a:xfrm>
      </p:grpSpPr>
      <p:sp>
        <p:nvSpPr>
          <p:cNvPr id="49" name="Google Shape;49;p31"/>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31"/>
          <p:cNvSpPr txBox="1"/>
          <p:nvPr>
            <p:ph idx="1" type="body"/>
          </p:nvPr>
        </p:nvSpPr>
        <p:spPr>
          <a:xfrm>
            <a:off x="335280" y="1188720"/>
            <a:ext cx="11521440" cy="5029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D6A70"/>
              </a:buClr>
              <a:buSzPts val="2800"/>
              <a:buFont typeface="Arial"/>
              <a:buNone/>
              <a:defRPr>
                <a:solidFill>
                  <a:srgbClr val="5D6A70"/>
                </a:solidFill>
              </a:defRPr>
            </a:lvl1pPr>
            <a:lvl2pPr indent="-381000" lvl="1" marL="914400" algn="l">
              <a:lnSpc>
                <a:spcPct val="90000"/>
              </a:lnSpc>
              <a:spcBef>
                <a:spcPts val="600"/>
              </a:spcBef>
              <a:spcAft>
                <a:spcPts val="0"/>
              </a:spcAft>
              <a:buClr>
                <a:srgbClr val="262626"/>
              </a:buClr>
              <a:buSzPts val="2400"/>
              <a:buChar char="•"/>
              <a:defRPr>
                <a:solidFill>
                  <a:srgbClr val="262626"/>
                </a:solidFill>
              </a:defRPr>
            </a:lvl2pPr>
            <a:lvl3pPr indent="-355600" lvl="2" marL="1371600" algn="l">
              <a:lnSpc>
                <a:spcPct val="90000"/>
              </a:lnSpc>
              <a:spcBef>
                <a:spcPts val="500"/>
              </a:spcBef>
              <a:spcAft>
                <a:spcPts val="0"/>
              </a:spcAft>
              <a:buClr>
                <a:srgbClr val="262626"/>
              </a:buClr>
              <a:buSzPts val="2000"/>
              <a:buChar char="•"/>
              <a:defRPr>
                <a:solidFill>
                  <a:srgbClr val="262626"/>
                </a:solidFill>
              </a:defRPr>
            </a:lvl3pPr>
            <a:lvl4pPr indent="-342900" lvl="3" marL="1828800" algn="l">
              <a:lnSpc>
                <a:spcPct val="90000"/>
              </a:lnSpc>
              <a:spcBef>
                <a:spcPts val="500"/>
              </a:spcBef>
              <a:spcAft>
                <a:spcPts val="0"/>
              </a:spcAft>
              <a:buClr>
                <a:srgbClr val="262626"/>
              </a:buClr>
              <a:buSzPts val="1800"/>
              <a:buChar char="•"/>
              <a:defRPr>
                <a:solidFill>
                  <a:srgbClr val="262626"/>
                </a:solidFill>
              </a:defRPr>
            </a:lvl4pPr>
            <a:lvl5pPr indent="-342900" lvl="4" marL="2286000" algn="l">
              <a:lnSpc>
                <a:spcPct val="90000"/>
              </a:lnSpc>
              <a:spcBef>
                <a:spcPts val="500"/>
              </a:spcBef>
              <a:spcAft>
                <a:spcPts val="0"/>
              </a:spcAft>
              <a:buClr>
                <a:srgbClr val="262626"/>
              </a:buClr>
              <a:buSzPts val="18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1"/>
          <p:cNvSpPr txBox="1"/>
          <p:nvPr>
            <p:ph idx="12" type="sldNum"/>
          </p:nvPr>
        </p:nvSpPr>
        <p:spPr>
          <a:xfrm>
            <a:off x="4724400" y="6492875"/>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Libre Franklin"/>
                <a:ea typeface="Libre Franklin"/>
                <a:cs typeface="Libre Franklin"/>
                <a:sym typeface="Libre Franklin"/>
              </a:defRPr>
            </a:lvl1pPr>
            <a:lvl2pPr indent="0" lvl="1" marL="0" algn="ctr">
              <a:spcBef>
                <a:spcPts val="0"/>
              </a:spcBef>
              <a:buNone/>
              <a:defRPr b="0" i="0" sz="1200" u="none" cap="none" strike="noStrike">
                <a:solidFill>
                  <a:srgbClr val="888888"/>
                </a:solidFill>
                <a:latin typeface="Libre Franklin"/>
                <a:ea typeface="Libre Franklin"/>
                <a:cs typeface="Libre Franklin"/>
                <a:sym typeface="Libre Franklin"/>
              </a:defRPr>
            </a:lvl2pPr>
            <a:lvl3pPr indent="0" lvl="2" marL="0" algn="ctr">
              <a:spcBef>
                <a:spcPts val="0"/>
              </a:spcBef>
              <a:buNone/>
              <a:defRPr b="0" i="0" sz="1200" u="none" cap="none" strike="noStrike">
                <a:solidFill>
                  <a:srgbClr val="888888"/>
                </a:solidFill>
                <a:latin typeface="Libre Franklin"/>
                <a:ea typeface="Libre Franklin"/>
                <a:cs typeface="Libre Franklin"/>
                <a:sym typeface="Libre Franklin"/>
              </a:defRPr>
            </a:lvl3pPr>
            <a:lvl4pPr indent="0" lvl="3" marL="0" algn="ctr">
              <a:spcBef>
                <a:spcPts val="0"/>
              </a:spcBef>
              <a:buNone/>
              <a:defRPr b="0" i="0" sz="1200" u="none" cap="none" strike="noStrike">
                <a:solidFill>
                  <a:srgbClr val="888888"/>
                </a:solidFill>
                <a:latin typeface="Libre Franklin"/>
                <a:ea typeface="Libre Franklin"/>
                <a:cs typeface="Libre Franklin"/>
                <a:sym typeface="Libre Franklin"/>
              </a:defRPr>
            </a:lvl4pPr>
            <a:lvl5pPr indent="0" lvl="4" marL="0" algn="ctr">
              <a:spcBef>
                <a:spcPts val="0"/>
              </a:spcBef>
              <a:buNone/>
              <a:defRPr b="0" i="0" sz="1200" u="none" cap="none" strike="noStrike">
                <a:solidFill>
                  <a:srgbClr val="888888"/>
                </a:solidFill>
                <a:latin typeface="Libre Franklin"/>
                <a:ea typeface="Libre Franklin"/>
                <a:cs typeface="Libre Franklin"/>
                <a:sym typeface="Libre Franklin"/>
              </a:defRPr>
            </a:lvl5pPr>
            <a:lvl6pPr indent="0" lvl="5" marL="0" algn="ctr">
              <a:spcBef>
                <a:spcPts val="0"/>
              </a:spcBef>
              <a:buNone/>
              <a:defRPr b="0" i="0" sz="1200" u="none" cap="none" strike="noStrike">
                <a:solidFill>
                  <a:srgbClr val="888888"/>
                </a:solidFill>
                <a:latin typeface="Libre Franklin"/>
                <a:ea typeface="Libre Franklin"/>
                <a:cs typeface="Libre Franklin"/>
                <a:sym typeface="Libre Franklin"/>
              </a:defRPr>
            </a:lvl6pPr>
            <a:lvl7pPr indent="0" lvl="6" marL="0" algn="ctr">
              <a:spcBef>
                <a:spcPts val="0"/>
              </a:spcBef>
              <a:buNone/>
              <a:defRPr b="0" i="0" sz="1200" u="none" cap="none" strike="noStrike">
                <a:solidFill>
                  <a:srgbClr val="888888"/>
                </a:solidFill>
                <a:latin typeface="Libre Franklin"/>
                <a:ea typeface="Libre Franklin"/>
                <a:cs typeface="Libre Franklin"/>
                <a:sym typeface="Libre Franklin"/>
              </a:defRPr>
            </a:lvl7pPr>
            <a:lvl8pPr indent="0" lvl="7" marL="0" algn="ctr">
              <a:spcBef>
                <a:spcPts val="0"/>
              </a:spcBef>
              <a:buNone/>
              <a:defRPr b="0" i="0" sz="1200" u="none" cap="none" strike="noStrike">
                <a:solidFill>
                  <a:srgbClr val="888888"/>
                </a:solidFill>
                <a:latin typeface="Libre Franklin"/>
                <a:ea typeface="Libre Franklin"/>
                <a:cs typeface="Libre Franklin"/>
                <a:sym typeface="Libre Franklin"/>
              </a:defRPr>
            </a:lvl8pPr>
            <a:lvl9pPr indent="0" lvl="8" marL="0" algn="ctr">
              <a:spcBef>
                <a:spcPts val="0"/>
              </a:spcBef>
              <a:buNone/>
              <a:defRPr b="0" i="0" sz="1200" u="none" cap="none" strike="noStrike">
                <a:solidFill>
                  <a:srgbClr val="888888"/>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2" name="Shape 52"/>
        <p:cNvGrpSpPr/>
        <p:nvPr/>
      </p:nvGrpSpPr>
      <p:grpSpPr>
        <a:xfrm>
          <a:off x="0" y="0"/>
          <a:ext cx="0" cy="0"/>
          <a:chOff x="0" y="0"/>
          <a:chExt cx="0" cy="0"/>
        </a:xfrm>
      </p:grpSpPr>
      <p:sp>
        <p:nvSpPr>
          <p:cNvPr id="53" name="Google Shape;53;p32"/>
          <p:cNvSpPr txBox="1"/>
          <p:nvPr>
            <p:ph idx="1" type="body"/>
          </p:nvPr>
        </p:nvSpPr>
        <p:spPr>
          <a:xfrm>
            <a:off x="838200" y="1825625"/>
            <a:ext cx="10515600" cy="402529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32"/>
          <p:cNvSpPr/>
          <p:nvPr/>
        </p:nvSpPr>
        <p:spPr>
          <a:xfrm>
            <a:off x="0" y="6023343"/>
            <a:ext cx="12192000" cy="834657"/>
          </a:xfrm>
          <a:prstGeom prst="rect">
            <a:avLst/>
          </a:prstGeom>
          <a:gradFill>
            <a:gsLst>
              <a:gs pos="0">
                <a:srgbClr val="9F7600"/>
              </a:gs>
              <a:gs pos="50000">
                <a:srgbClr val="FFCE02"/>
              </a:gs>
              <a:gs pos="100000">
                <a:srgbClr val="9F76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58" name="Google Shape;58;p32"/>
          <p:cNvSpPr/>
          <p:nvPr/>
        </p:nvSpPr>
        <p:spPr>
          <a:xfrm>
            <a:off x="-8872" y="6064211"/>
            <a:ext cx="12200872" cy="793789"/>
          </a:xfrm>
          <a:prstGeom prst="rect">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59" name="Google Shape;59;p32"/>
          <p:cNvSpPr txBox="1"/>
          <p:nvPr/>
        </p:nvSpPr>
        <p:spPr>
          <a:xfrm>
            <a:off x="4724400" y="6337609"/>
            <a:ext cx="2743200" cy="365125"/>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rgbClr val="888888"/>
                </a:solidFill>
                <a:latin typeface="Libre Franklin"/>
                <a:ea typeface="Libre Franklin"/>
                <a:cs typeface="Libre Franklin"/>
                <a:sym typeface="Libre Franklin"/>
              </a:rPr>
              <a:t>‹#›</a:t>
            </a:fld>
            <a:endParaRPr b="0" i="0" sz="1200" u="none" cap="none" strike="noStrike">
              <a:solidFill>
                <a:srgbClr val="888888"/>
              </a:solidFill>
              <a:latin typeface="Libre Franklin"/>
              <a:ea typeface="Libre Franklin"/>
              <a:cs typeface="Libre Franklin"/>
              <a:sym typeface="Libre Franklin"/>
            </a:endParaRPr>
          </a:p>
        </p:txBody>
      </p:sp>
      <p:sp>
        <p:nvSpPr>
          <p:cNvPr id="60" name="Google Shape;60;p32"/>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1" name="Google Shape;61;p32"/>
          <p:cNvPicPr preferRelativeResize="0"/>
          <p:nvPr/>
        </p:nvPicPr>
        <p:blipFill rotWithShape="1">
          <a:blip r:embed="rId2">
            <a:alphaModFix/>
          </a:blip>
          <a:srcRect b="0" l="0" r="0" t="0"/>
          <a:stretch/>
        </p:blipFill>
        <p:spPr>
          <a:xfrm>
            <a:off x="10010102" y="6076709"/>
            <a:ext cx="2023148" cy="79166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33"/>
          <p:cNvSpPr txBox="1"/>
          <p:nvPr>
            <p:ph type="title"/>
          </p:nvPr>
        </p:nvSpPr>
        <p:spPr>
          <a:xfrm>
            <a:off x="1319462" y="1657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35"/>
          <p:cNvSpPr txBox="1"/>
          <p:nvPr>
            <p:ph type="title"/>
          </p:nvPr>
        </p:nvSpPr>
        <p:spPr>
          <a:xfrm>
            <a:off x="1319462" y="1657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ns Content: 1 column">
  <p:cSld name="Collins Content: 1 column">
    <p:spTree>
      <p:nvGrpSpPr>
        <p:cNvPr id="78" name="Shape 78"/>
        <p:cNvGrpSpPr/>
        <p:nvPr/>
      </p:nvGrpSpPr>
      <p:grpSpPr>
        <a:xfrm>
          <a:off x="0" y="0"/>
          <a:ext cx="0" cy="0"/>
          <a:chOff x="0" y="0"/>
          <a:chExt cx="0" cy="0"/>
        </a:xfrm>
      </p:grpSpPr>
      <p:sp>
        <p:nvSpPr>
          <p:cNvPr id="79" name="Google Shape;79;p36"/>
          <p:cNvSpPr txBox="1"/>
          <p:nvPr>
            <p:ph idx="12" type="sldNum"/>
          </p:nvPr>
        </p:nvSpPr>
        <p:spPr>
          <a:xfrm>
            <a:off x="10983397" y="6380414"/>
            <a:ext cx="531946" cy="365125"/>
          </a:xfrm>
          <a:prstGeom prst="rect">
            <a:avLst/>
          </a:prstGeom>
          <a:noFill/>
          <a:ln>
            <a:noFill/>
          </a:ln>
        </p:spPr>
        <p:txBody>
          <a:bodyPr anchorCtr="0" anchor="t" bIns="0" lIns="0" spcFirstLastPara="1" rIns="0" wrap="square" tIns="0">
            <a:noAutofit/>
          </a:bodyPr>
          <a:lstStyle>
            <a:lvl1pPr indent="0" lvl="0" marL="0" algn="r">
              <a:spcBef>
                <a:spcPts val="0"/>
              </a:spcBef>
              <a:buNone/>
              <a:defRPr sz="1200">
                <a:solidFill>
                  <a:srgbClr val="888888"/>
                </a:solidFill>
                <a:latin typeface="Libre Franklin"/>
                <a:ea typeface="Libre Franklin"/>
                <a:cs typeface="Libre Franklin"/>
                <a:sym typeface="Libre Franklin"/>
              </a:defRPr>
            </a:lvl1pPr>
            <a:lvl2pPr indent="0" lvl="1" marL="0" algn="r">
              <a:spcBef>
                <a:spcPts val="0"/>
              </a:spcBef>
              <a:buNone/>
              <a:defRPr sz="1200">
                <a:solidFill>
                  <a:srgbClr val="888888"/>
                </a:solidFill>
                <a:latin typeface="Libre Franklin"/>
                <a:ea typeface="Libre Franklin"/>
                <a:cs typeface="Libre Franklin"/>
                <a:sym typeface="Libre Franklin"/>
              </a:defRPr>
            </a:lvl2pPr>
            <a:lvl3pPr indent="0" lvl="2" marL="0" algn="r">
              <a:spcBef>
                <a:spcPts val="0"/>
              </a:spcBef>
              <a:buNone/>
              <a:defRPr sz="1200">
                <a:solidFill>
                  <a:srgbClr val="888888"/>
                </a:solidFill>
                <a:latin typeface="Libre Franklin"/>
                <a:ea typeface="Libre Franklin"/>
                <a:cs typeface="Libre Franklin"/>
                <a:sym typeface="Libre Franklin"/>
              </a:defRPr>
            </a:lvl3pPr>
            <a:lvl4pPr indent="0" lvl="3" marL="0" algn="r">
              <a:spcBef>
                <a:spcPts val="0"/>
              </a:spcBef>
              <a:buNone/>
              <a:defRPr sz="1200">
                <a:solidFill>
                  <a:srgbClr val="888888"/>
                </a:solidFill>
                <a:latin typeface="Libre Franklin"/>
                <a:ea typeface="Libre Franklin"/>
                <a:cs typeface="Libre Franklin"/>
                <a:sym typeface="Libre Franklin"/>
              </a:defRPr>
            </a:lvl4pPr>
            <a:lvl5pPr indent="0" lvl="4" marL="0" algn="r">
              <a:spcBef>
                <a:spcPts val="0"/>
              </a:spcBef>
              <a:buNone/>
              <a:defRPr sz="1200">
                <a:solidFill>
                  <a:srgbClr val="888888"/>
                </a:solidFill>
                <a:latin typeface="Libre Franklin"/>
                <a:ea typeface="Libre Franklin"/>
                <a:cs typeface="Libre Franklin"/>
                <a:sym typeface="Libre Franklin"/>
              </a:defRPr>
            </a:lvl5pPr>
            <a:lvl6pPr indent="0" lvl="5" marL="0" algn="r">
              <a:spcBef>
                <a:spcPts val="0"/>
              </a:spcBef>
              <a:buNone/>
              <a:defRPr sz="1200">
                <a:solidFill>
                  <a:srgbClr val="888888"/>
                </a:solidFill>
                <a:latin typeface="Libre Franklin"/>
                <a:ea typeface="Libre Franklin"/>
                <a:cs typeface="Libre Franklin"/>
                <a:sym typeface="Libre Franklin"/>
              </a:defRPr>
            </a:lvl6pPr>
            <a:lvl7pPr indent="0" lvl="6" marL="0" algn="r">
              <a:spcBef>
                <a:spcPts val="0"/>
              </a:spcBef>
              <a:buNone/>
              <a:defRPr sz="1200">
                <a:solidFill>
                  <a:srgbClr val="888888"/>
                </a:solidFill>
                <a:latin typeface="Libre Franklin"/>
                <a:ea typeface="Libre Franklin"/>
                <a:cs typeface="Libre Franklin"/>
                <a:sym typeface="Libre Franklin"/>
              </a:defRPr>
            </a:lvl7pPr>
            <a:lvl8pPr indent="0" lvl="7" marL="0" algn="r">
              <a:spcBef>
                <a:spcPts val="0"/>
              </a:spcBef>
              <a:buNone/>
              <a:defRPr sz="1200">
                <a:solidFill>
                  <a:srgbClr val="888888"/>
                </a:solidFill>
                <a:latin typeface="Libre Franklin"/>
                <a:ea typeface="Libre Franklin"/>
                <a:cs typeface="Libre Franklin"/>
                <a:sym typeface="Libre Franklin"/>
              </a:defRPr>
            </a:lvl8pPr>
            <a:lvl9pPr indent="0" lvl="8" marL="0" algn="r">
              <a:spcBef>
                <a:spcPts val="0"/>
              </a:spcBef>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6"/>
          <p:cNvSpPr txBox="1"/>
          <p:nvPr>
            <p:ph idx="1" type="body"/>
          </p:nvPr>
        </p:nvSpPr>
        <p:spPr>
          <a:xfrm>
            <a:off x="694944" y="5917569"/>
            <a:ext cx="10820399" cy="268279"/>
          </a:xfrm>
          <a:prstGeom prst="rect">
            <a:avLst/>
          </a:prstGeom>
          <a:solidFill>
            <a:schemeClr val="accent1"/>
          </a:solidFill>
          <a:ln>
            <a:noFill/>
          </a:ln>
        </p:spPr>
        <p:txBody>
          <a:bodyPr anchorCtr="0" anchor="b" bIns="36575" lIns="621775" spcFirstLastPara="1" rIns="621775" wrap="square" tIns="64000">
            <a:spAutoFit/>
          </a:bodyPr>
          <a:lstStyle>
            <a:lvl1pPr indent="-228600" lvl="0" marL="457200" algn="ctr">
              <a:lnSpc>
                <a:spcPct val="81250"/>
              </a:lnSpc>
              <a:spcBef>
                <a:spcPts val="0"/>
              </a:spcBef>
              <a:spcAft>
                <a:spcPts val="0"/>
              </a:spcAft>
              <a:buClr>
                <a:schemeClr val="lt1"/>
              </a:buClr>
              <a:buSzPts val="1600"/>
              <a:buFont typeface="Arial"/>
              <a:buNone/>
              <a:defRPr b="1"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6"/>
          <p:cNvSpPr txBox="1"/>
          <p:nvPr>
            <p:ph idx="2" type="body"/>
          </p:nvPr>
        </p:nvSpPr>
        <p:spPr>
          <a:xfrm>
            <a:off x="685800" y="1476375"/>
            <a:ext cx="10829925" cy="3781425"/>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000"/>
              </a:spcBef>
              <a:spcAft>
                <a:spcPts val="0"/>
              </a:spcAft>
              <a:buClr>
                <a:schemeClr val="dk1"/>
              </a:buClr>
              <a:buSzPts val="2200"/>
              <a:buChar char="•"/>
              <a:defRPr sz="22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36"/>
          <p:cNvSpPr txBox="1"/>
          <p:nvPr>
            <p:ph type="title"/>
          </p:nvPr>
        </p:nvSpPr>
        <p:spPr>
          <a:xfrm>
            <a:off x="694944" y="514473"/>
            <a:ext cx="10811256" cy="67665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dk1"/>
              </a:buClr>
              <a:buSzPts val="4400"/>
              <a:buFont typeface="Libre Franklin Medium"/>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bg>
      <p:bgPr>
        <a:solidFill>
          <a:schemeClr val="dk1"/>
        </a:solidFill>
      </p:bgPr>
    </p:bg>
    <p:spTree>
      <p:nvGrpSpPr>
        <p:cNvPr id="84" name="Shape 84"/>
        <p:cNvGrpSpPr/>
        <p:nvPr/>
      </p:nvGrpSpPr>
      <p:grpSpPr>
        <a:xfrm>
          <a:off x="0" y="0"/>
          <a:ext cx="0" cy="0"/>
          <a:chOff x="0" y="0"/>
          <a:chExt cx="0" cy="0"/>
        </a:xfrm>
      </p:grpSpPr>
      <p:pic>
        <p:nvPicPr>
          <p:cNvPr id="85" name="Google Shape;85;p28"/>
          <p:cNvPicPr preferRelativeResize="0"/>
          <p:nvPr/>
        </p:nvPicPr>
        <p:blipFill rotWithShape="1">
          <a:blip r:embed="rId2">
            <a:alphaModFix/>
          </a:blip>
          <a:srcRect b="19283" l="22617" r="6956" t="10344"/>
          <a:stretch/>
        </p:blipFill>
        <p:spPr>
          <a:xfrm>
            <a:off x="-1" y="0"/>
            <a:ext cx="12187989" cy="6849979"/>
          </a:xfrm>
          <a:prstGeom prst="rect">
            <a:avLst/>
          </a:prstGeom>
          <a:noFill/>
          <a:ln>
            <a:noFill/>
          </a:ln>
        </p:spPr>
      </p:pic>
      <p:sp>
        <p:nvSpPr>
          <p:cNvPr id="86" name="Google Shape;86;p28"/>
          <p:cNvSpPr/>
          <p:nvPr/>
        </p:nvSpPr>
        <p:spPr>
          <a:xfrm>
            <a:off x="0" y="4565904"/>
            <a:ext cx="12192001" cy="2292096"/>
          </a:xfrm>
          <a:prstGeom prst="rect">
            <a:avLst/>
          </a:prstGeom>
          <a:gradFill>
            <a:gsLst>
              <a:gs pos="0">
                <a:srgbClr val="000000">
                  <a:alpha val="0"/>
                </a:srgbClr>
              </a:gs>
              <a:gs pos="60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87" name="Google Shape;87;p28"/>
          <p:cNvSpPr/>
          <p:nvPr/>
        </p:nvSpPr>
        <p:spPr>
          <a:xfrm>
            <a:off x="7724274" y="2634916"/>
            <a:ext cx="4467726" cy="4223084"/>
          </a:xfrm>
          <a:prstGeom prst="triangle">
            <a:avLst>
              <a:gd fmla="val 100000" name="adj"/>
            </a:avLst>
          </a:prstGeom>
          <a:gradFill>
            <a:gsLst>
              <a:gs pos="0">
                <a:srgbClr val="9F7600"/>
              </a:gs>
              <a:gs pos="50000">
                <a:srgbClr val="FFCE02"/>
              </a:gs>
              <a:gs pos="100000">
                <a:srgbClr val="9F7600"/>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88" name="Google Shape;88;p28"/>
          <p:cNvSpPr/>
          <p:nvPr/>
        </p:nvSpPr>
        <p:spPr>
          <a:xfrm>
            <a:off x="7811590" y="2734491"/>
            <a:ext cx="4380408" cy="4123509"/>
          </a:xfrm>
          <a:prstGeom prst="triangle">
            <a:avLst>
              <a:gd fmla="val 100000" name="adj"/>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89" name="Google Shape;89;p28"/>
          <p:cNvPicPr preferRelativeResize="0"/>
          <p:nvPr/>
        </p:nvPicPr>
        <p:blipFill rotWithShape="1">
          <a:blip r:embed="rId3">
            <a:alphaModFix/>
          </a:blip>
          <a:srcRect b="0" l="0" r="0" t="0"/>
          <a:stretch/>
        </p:blipFill>
        <p:spPr>
          <a:xfrm>
            <a:off x="9306334" y="5547360"/>
            <a:ext cx="2492587" cy="975360"/>
          </a:xfrm>
          <a:prstGeom prst="rect">
            <a:avLst/>
          </a:prstGeom>
          <a:noFill/>
          <a:ln>
            <a:noFill/>
          </a:ln>
        </p:spPr>
      </p:pic>
      <p:sp>
        <p:nvSpPr>
          <p:cNvPr id="90" name="Google Shape;90;p28"/>
          <p:cNvSpPr txBox="1"/>
          <p:nvPr>
            <p:ph type="ctrTitle"/>
          </p:nvPr>
        </p:nvSpPr>
        <p:spPr>
          <a:xfrm>
            <a:off x="343382" y="5041894"/>
            <a:ext cx="9144000" cy="105613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Libre Franklin Medium"/>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28"/>
          <p:cNvSpPr txBox="1"/>
          <p:nvPr>
            <p:ph idx="1" type="subTitle"/>
          </p:nvPr>
        </p:nvSpPr>
        <p:spPr>
          <a:xfrm>
            <a:off x="343382" y="6190099"/>
            <a:ext cx="9144000" cy="45340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92" name="Google Shape;92;p28"/>
          <p:cNvSpPr txBox="1"/>
          <p:nvPr>
            <p:ph idx="10" type="dt"/>
          </p:nvPr>
        </p:nvSpPr>
        <p:spPr>
          <a:xfrm>
            <a:off x="9181027" y="2844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24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8"/>
          <p:cNvSpPr/>
          <p:nvPr/>
        </p:nvSpPr>
        <p:spPr>
          <a:xfrm rot="5400000">
            <a:off x="37683" y="-37678"/>
            <a:ext cx="1778557" cy="1853919"/>
          </a:xfrm>
          <a:prstGeom prst="triangle">
            <a:avLst>
              <a:gd fmla="val 0" name="adj"/>
            </a:avLst>
          </a:prstGeom>
          <a:gradFill>
            <a:gsLst>
              <a:gs pos="0">
                <a:srgbClr val="9F7600"/>
              </a:gs>
              <a:gs pos="50000">
                <a:srgbClr val="FFCE02"/>
              </a:gs>
              <a:gs pos="100000">
                <a:srgbClr val="9F76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94" name="Google Shape;94;p28"/>
          <p:cNvSpPr/>
          <p:nvPr/>
        </p:nvSpPr>
        <p:spPr>
          <a:xfrm rot="5400000">
            <a:off x="36790" y="-45660"/>
            <a:ext cx="1696247" cy="1787570"/>
          </a:xfrm>
          <a:prstGeom prst="triangle">
            <a:avLst>
              <a:gd fmla="val 0" name="adj"/>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C4C4C"/>
            </a:gs>
            <a:gs pos="50000">
              <a:srgbClr val="292929"/>
            </a:gs>
            <a:gs pos="100000">
              <a:schemeClr val="dk1"/>
            </a:gs>
          </a:gsLst>
          <a:lin ang="5400000" scaled="0"/>
        </a:gradFill>
      </p:bgPr>
    </p:bg>
    <p:spTree>
      <p:nvGrpSpPr>
        <p:cNvPr id="9" name="Shape 9"/>
        <p:cNvGrpSpPr/>
        <p:nvPr/>
      </p:nvGrpSpPr>
      <p:grpSpPr>
        <a:xfrm>
          <a:off x="0" y="0"/>
          <a:ext cx="0" cy="0"/>
          <a:chOff x="0" y="0"/>
          <a:chExt cx="0" cy="0"/>
        </a:xfrm>
      </p:grpSpPr>
      <p:sp>
        <p:nvSpPr>
          <p:cNvPr id="10" name="Google Shape;1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11" name="Google Shape;1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12" name="Google Shape;1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Libre Franklin"/>
                <a:ea typeface="Libre Franklin"/>
                <a:cs typeface="Libre Franklin"/>
                <a:sym typeface="Libre Franklin"/>
              </a:defRPr>
            </a:lvl1pPr>
            <a:lvl2pPr indent="0" lvl="1" marL="0" marR="0" rtl="0" algn="r">
              <a:spcBef>
                <a:spcPts val="0"/>
              </a:spcBef>
              <a:buNone/>
              <a:defRPr b="0" i="0" sz="1200" u="none" cap="none" strike="noStrike">
                <a:solidFill>
                  <a:schemeClr val="lt1"/>
                </a:solidFill>
                <a:latin typeface="Libre Franklin"/>
                <a:ea typeface="Libre Franklin"/>
                <a:cs typeface="Libre Franklin"/>
                <a:sym typeface="Libre Franklin"/>
              </a:defRPr>
            </a:lvl2pPr>
            <a:lvl3pPr indent="0" lvl="2" marL="0" marR="0" rtl="0" algn="r">
              <a:spcBef>
                <a:spcPts val="0"/>
              </a:spcBef>
              <a:buNone/>
              <a:defRPr b="0" i="0" sz="1200" u="none" cap="none" strike="noStrike">
                <a:solidFill>
                  <a:schemeClr val="lt1"/>
                </a:solidFill>
                <a:latin typeface="Libre Franklin"/>
                <a:ea typeface="Libre Franklin"/>
                <a:cs typeface="Libre Franklin"/>
                <a:sym typeface="Libre Franklin"/>
              </a:defRPr>
            </a:lvl3pPr>
            <a:lvl4pPr indent="0" lvl="3" marL="0" marR="0" rtl="0" algn="r">
              <a:spcBef>
                <a:spcPts val="0"/>
              </a:spcBef>
              <a:buNone/>
              <a:defRPr b="0" i="0" sz="1200" u="none" cap="none" strike="noStrike">
                <a:solidFill>
                  <a:schemeClr val="lt1"/>
                </a:solidFill>
                <a:latin typeface="Libre Franklin"/>
                <a:ea typeface="Libre Franklin"/>
                <a:cs typeface="Libre Franklin"/>
                <a:sym typeface="Libre Franklin"/>
              </a:defRPr>
            </a:lvl4pPr>
            <a:lvl5pPr indent="0" lvl="4" marL="0" marR="0" rtl="0" algn="r">
              <a:spcBef>
                <a:spcPts val="0"/>
              </a:spcBef>
              <a:buNone/>
              <a:defRPr b="0" i="0" sz="1200" u="none" cap="none" strike="noStrike">
                <a:solidFill>
                  <a:schemeClr val="lt1"/>
                </a:solidFill>
                <a:latin typeface="Libre Franklin"/>
                <a:ea typeface="Libre Franklin"/>
                <a:cs typeface="Libre Franklin"/>
                <a:sym typeface="Libre Franklin"/>
              </a:defRPr>
            </a:lvl5pPr>
            <a:lvl6pPr indent="0" lvl="5" marL="0" marR="0" rtl="0" algn="r">
              <a:spcBef>
                <a:spcPts val="0"/>
              </a:spcBef>
              <a:buNone/>
              <a:defRPr b="0" i="0" sz="1200" u="none" cap="none" strike="noStrike">
                <a:solidFill>
                  <a:schemeClr val="lt1"/>
                </a:solidFill>
                <a:latin typeface="Libre Franklin"/>
                <a:ea typeface="Libre Franklin"/>
                <a:cs typeface="Libre Franklin"/>
                <a:sym typeface="Libre Franklin"/>
              </a:defRPr>
            </a:lvl6pPr>
            <a:lvl7pPr indent="0" lvl="6" marL="0" marR="0" rtl="0" algn="r">
              <a:spcBef>
                <a:spcPts val="0"/>
              </a:spcBef>
              <a:buNone/>
              <a:defRPr b="0" i="0" sz="1200" u="none" cap="none" strike="noStrike">
                <a:solidFill>
                  <a:schemeClr val="lt1"/>
                </a:solidFill>
                <a:latin typeface="Libre Franklin"/>
                <a:ea typeface="Libre Franklin"/>
                <a:cs typeface="Libre Franklin"/>
                <a:sym typeface="Libre Franklin"/>
              </a:defRPr>
            </a:lvl7pPr>
            <a:lvl8pPr indent="0" lvl="7" marL="0" marR="0" rtl="0" algn="r">
              <a:spcBef>
                <a:spcPts val="0"/>
              </a:spcBef>
              <a:buNone/>
              <a:defRPr b="0" i="0" sz="1200" u="none" cap="none" strike="noStrike">
                <a:solidFill>
                  <a:schemeClr val="lt1"/>
                </a:solidFill>
                <a:latin typeface="Libre Franklin"/>
                <a:ea typeface="Libre Franklin"/>
                <a:cs typeface="Libre Franklin"/>
                <a:sym typeface="Libre Franklin"/>
              </a:defRPr>
            </a:lvl8pPr>
            <a:lvl9pPr indent="0" lvl="8" marL="0" marR="0" rtl="0" algn="r">
              <a:spcBef>
                <a:spcPts val="0"/>
              </a:spcBef>
              <a:buNone/>
              <a:defRPr b="0" i="0" sz="1200" u="none" cap="none" strike="noStrike">
                <a:solidFill>
                  <a:schemeClr val="lt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27"/>
          <p:cNvSpPr/>
          <p:nvPr/>
        </p:nvSpPr>
        <p:spPr>
          <a:xfrm>
            <a:off x="-8875" y="6023343"/>
            <a:ext cx="12200875" cy="834657"/>
          </a:xfrm>
          <a:prstGeom prst="rect">
            <a:avLst/>
          </a:prstGeom>
          <a:gradFill>
            <a:gsLst>
              <a:gs pos="0">
                <a:srgbClr val="9F7600"/>
              </a:gs>
              <a:gs pos="50000">
                <a:srgbClr val="FFCE02"/>
              </a:gs>
              <a:gs pos="100000">
                <a:srgbClr val="9F76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4" name="Google Shape;14;p27"/>
          <p:cNvSpPr/>
          <p:nvPr/>
        </p:nvSpPr>
        <p:spPr>
          <a:xfrm>
            <a:off x="-8872" y="6064211"/>
            <a:ext cx="12200872" cy="804164"/>
          </a:xfrm>
          <a:prstGeom prst="rect">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5" name="Google Shape;15;p27"/>
          <p:cNvSpPr txBox="1"/>
          <p:nvPr/>
        </p:nvSpPr>
        <p:spPr>
          <a:xfrm>
            <a:off x="4724400" y="6337609"/>
            <a:ext cx="2743200" cy="365125"/>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Libre Franklin"/>
                <a:ea typeface="Libre Franklin"/>
                <a:cs typeface="Libre Franklin"/>
                <a:sym typeface="Libre Franklin"/>
              </a:rPr>
              <a:t>‹#›</a:t>
            </a:fld>
            <a:endParaRPr b="0" i="0" sz="1200" u="none" cap="none" strike="noStrike">
              <a:solidFill>
                <a:schemeClr val="lt1"/>
              </a:solidFill>
              <a:latin typeface="Libre Franklin"/>
              <a:ea typeface="Libre Franklin"/>
              <a:cs typeface="Libre Franklin"/>
              <a:sym typeface="Libre Franklin"/>
            </a:endParaRPr>
          </a:p>
        </p:txBody>
      </p:sp>
      <p:sp>
        <p:nvSpPr>
          <p:cNvPr id="16" name="Google Shape;16;p27"/>
          <p:cNvSpPr/>
          <p:nvPr/>
        </p:nvSpPr>
        <p:spPr>
          <a:xfrm rot="5400000">
            <a:off x="19753" y="-27600"/>
            <a:ext cx="868712" cy="914391"/>
          </a:xfrm>
          <a:prstGeom prst="triangle">
            <a:avLst>
              <a:gd fmla="val 0" name="adj"/>
            </a:avLst>
          </a:prstGeom>
          <a:gradFill>
            <a:gsLst>
              <a:gs pos="0">
                <a:srgbClr val="9F7600"/>
              </a:gs>
              <a:gs pos="50000">
                <a:srgbClr val="FFCE02"/>
              </a:gs>
              <a:gs pos="100000">
                <a:srgbClr val="9F76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7" name="Google Shape;17;p27"/>
          <p:cNvSpPr/>
          <p:nvPr/>
        </p:nvSpPr>
        <p:spPr>
          <a:xfrm rot="5400000">
            <a:off x="10351" y="-25013"/>
            <a:ext cx="834657" cy="873109"/>
          </a:xfrm>
          <a:prstGeom prst="triangle">
            <a:avLst>
              <a:gd fmla="val 0" name="adj"/>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8" name="Google Shape;18;p27"/>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Libre Franklin Medium"/>
              <a:buNone/>
              <a:defRPr b="0" i="0" sz="4400" u="none" cap="none" strike="noStrike">
                <a:solidFill>
                  <a:schemeClr val="lt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Libre Franklin"/>
                <a:ea typeface="Libre Franklin"/>
                <a:cs typeface="Libre Franklin"/>
                <a:sym typeface="Libre Franklin"/>
              </a:defRPr>
            </a:lvl9pPr>
          </a:lstStyle>
          <a:p/>
        </p:txBody>
      </p:sp>
      <p:pic>
        <p:nvPicPr>
          <p:cNvPr id="20" name="Google Shape;20;p27"/>
          <p:cNvPicPr preferRelativeResize="0"/>
          <p:nvPr/>
        </p:nvPicPr>
        <p:blipFill rotWithShape="1">
          <a:blip r:embed="rId1">
            <a:alphaModFix/>
          </a:blip>
          <a:srcRect b="0" l="0" r="0" t="0"/>
          <a:stretch/>
        </p:blipFill>
        <p:spPr>
          <a:xfrm>
            <a:off x="10010102" y="6076709"/>
            <a:ext cx="2023148" cy="79166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32" name="Shape 32"/>
        <p:cNvGrpSpPr/>
        <p:nvPr/>
      </p:nvGrpSpPr>
      <p:grpSpPr>
        <a:xfrm>
          <a:off x="0" y="0"/>
          <a:ext cx="0" cy="0"/>
          <a:chOff x="0" y="0"/>
          <a:chExt cx="0" cy="0"/>
        </a:xfrm>
      </p:grpSpPr>
      <p:sp>
        <p:nvSpPr>
          <p:cNvPr id="33" name="Google Shape;3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34" name="Google Shape;3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35" name="Google Shape;3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Libre Franklin"/>
                <a:ea typeface="Libre Franklin"/>
                <a:cs typeface="Libre Franklin"/>
                <a:sym typeface="Libre Franklin"/>
              </a:defRPr>
            </a:lvl1pPr>
            <a:lvl2pPr indent="0" lvl="1" marL="0" marR="0" rtl="0" algn="r">
              <a:spcBef>
                <a:spcPts val="0"/>
              </a:spcBef>
              <a:buNone/>
              <a:defRPr b="0" i="0" sz="1200" u="none" cap="none" strike="noStrike">
                <a:solidFill>
                  <a:srgbClr val="888888"/>
                </a:solidFill>
                <a:latin typeface="Libre Franklin"/>
                <a:ea typeface="Libre Franklin"/>
                <a:cs typeface="Libre Franklin"/>
                <a:sym typeface="Libre Franklin"/>
              </a:defRPr>
            </a:lvl2pPr>
            <a:lvl3pPr indent="0" lvl="2" marL="0" marR="0" rtl="0" algn="r">
              <a:spcBef>
                <a:spcPts val="0"/>
              </a:spcBef>
              <a:buNone/>
              <a:defRPr b="0" i="0" sz="1200" u="none" cap="none" strike="noStrike">
                <a:solidFill>
                  <a:srgbClr val="888888"/>
                </a:solidFill>
                <a:latin typeface="Libre Franklin"/>
                <a:ea typeface="Libre Franklin"/>
                <a:cs typeface="Libre Franklin"/>
                <a:sym typeface="Libre Franklin"/>
              </a:defRPr>
            </a:lvl3pPr>
            <a:lvl4pPr indent="0" lvl="3" marL="0" marR="0" rtl="0" algn="r">
              <a:spcBef>
                <a:spcPts val="0"/>
              </a:spcBef>
              <a:buNone/>
              <a:defRPr b="0" i="0" sz="1200" u="none" cap="none" strike="noStrike">
                <a:solidFill>
                  <a:srgbClr val="888888"/>
                </a:solidFill>
                <a:latin typeface="Libre Franklin"/>
                <a:ea typeface="Libre Franklin"/>
                <a:cs typeface="Libre Franklin"/>
                <a:sym typeface="Libre Franklin"/>
              </a:defRPr>
            </a:lvl4pPr>
            <a:lvl5pPr indent="0" lvl="4" marL="0" marR="0" rtl="0" algn="r">
              <a:spcBef>
                <a:spcPts val="0"/>
              </a:spcBef>
              <a:buNone/>
              <a:defRPr b="0" i="0" sz="1200" u="none" cap="none" strike="noStrike">
                <a:solidFill>
                  <a:srgbClr val="888888"/>
                </a:solidFill>
                <a:latin typeface="Libre Franklin"/>
                <a:ea typeface="Libre Franklin"/>
                <a:cs typeface="Libre Franklin"/>
                <a:sym typeface="Libre Franklin"/>
              </a:defRPr>
            </a:lvl5pPr>
            <a:lvl6pPr indent="0" lvl="5" marL="0" marR="0" rtl="0" algn="r">
              <a:spcBef>
                <a:spcPts val="0"/>
              </a:spcBef>
              <a:buNone/>
              <a:defRPr b="0" i="0" sz="1200" u="none" cap="none" strike="noStrike">
                <a:solidFill>
                  <a:srgbClr val="888888"/>
                </a:solidFill>
                <a:latin typeface="Libre Franklin"/>
                <a:ea typeface="Libre Franklin"/>
                <a:cs typeface="Libre Franklin"/>
                <a:sym typeface="Libre Franklin"/>
              </a:defRPr>
            </a:lvl6pPr>
            <a:lvl7pPr indent="0" lvl="6" marL="0" marR="0" rtl="0" algn="r">
              <a:spcBef>
                <a:spcPts val="0"/>
              </a:spcBef>
              <a:buNone/>
              <a:defRPr b="0" i="0" sz="1200" u="none" cap="none" strike="noStrike">
                <a:solidFill>
                  <a:srgbClr val="888888"/>
                </a:solidFill>
                <a:latin typeface="Libre Franklin"/>
                <a:ea typeface="Libre Franklin"/>
                <a:cs typeface="Libre Franklin"/>
                <a:sym typeface="Libre Franklin"/>
              </a:defRPr>
            </a:lvl7pPr>
            <a:lvl8pPr indent="0" lvl="7" marL="0" marR="0" rtl="0" algn="r">
              <a:spcBef>
                <a:spcPts val="0"/>
              </a:spcBef>
              <a:buNone/>
              <a:defRPr b="0" i="0" sz="1200" u="none" cap="none" strike="noStrike">
                <a:solidFill>
                  <a:srgbClr val="888888"/>
                </a:solidFill>
                <a:latin typeface="Libre Franklin"/>
                <a:ea typeface="Libre Franklin"/>
                <a:cs typeface="Libre Franklin"/>
                <a:sym typeface="Libre Franklin"/>
              </a:defRPr>
            </a:lvl8pPr>
            <a:lvl9pPr indent="0" lvl="8" marL="0" marR="0" rtl="0" algn="r">
              <a:spcBef>
                <a:spcPts val="0"/>
              </a:spcBef>
              <a:buNone/>
              <a:defRPr b="0" i="0" sz="1200" u="none" cap="none" strike="noStrike">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26"/>
          <p:cNvSpPr/>
          <p:nvPr/>
        </p:nvSpPr>
        <p:spPr>
          <a:xfrm>
            <a:off x="-8875" y="6023343"/>
            <a:ext cx="12200875" cy="834657"/>
          </a:xfrm>
          <a:prstGeom prst="rect">
            <a:avLst/>
          </a:prstGeom>
          <a:gradFill>
            <a:gsLst>
              <a:gs pos="0">
                <a:srgbClr val="9F7600"/>
              </a:gs>
              <a:gs pos="50000">
                <a:srgbClr val="FFCE02"/>
              </a:gs>
              <a:gs pos="100000">
                <a:srgbClr val="9F76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37" name="Google Shape;37;p26"/>
          <p:cNvSpPr/>
          <p:nvPr/>
        </p:nvSpPr>
        <p:spPr>
          <a:xfrm>
            <a:off x="-8872" y="6064211"/>
            <a:ext cx="12200872" cy="804164"/>
          </a:xfrm>
          <a:prstGeom prst="rect">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38" name="Google Shape;38;p26"/>
          <p:cNvSpPr txBox="1"/>
          <p:nvPr/>
        </p:nvSpPr>
        <p:spPr>
          <a:xfrm>
            <a:off x="4724400" y="6337609"/>
            <a:ext cx="2743200" cy="365125"/>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rgbClr val="888888"/>
                </a:solidFill>
                <a:latin typeface="Libre Franklin"/>
                <a:ea typeface="Libre Franklin"/>
                <a:cs typeface="Libre Franklin"/>
                <a:sym typeface="Libre Franklin"/>
              </a:rPr>
              <a:t>‹#›</a:t>
            </a:fld>
            <a:endParaRPr b="0" i="0" sz="1200" u="none" cap="none" strike="noStrike">
              <a:solidFill>
                <a:srgbClr val="888888"/>
              </a:solidFill>
              <a:latin typeface="Libre Franklin"/>
              <a:ea typeface="Libre Franklin"/>
              <a:cs typeface="Libre Franklin"/>
              <a:sym typeface="Libre Franklin"/>
            </a:endParaRPr>
          </a:p>
        </p:txBody>
      </p:sp>
      <p:sp>
        <p:nvSpPr>
          <p:cNvPr id="39" name="Google Shape;39;p26"/>
          <p:cNvSpPr/>
          <p:nvPr/>
        </p:nvSpPr>
        <p:spPr>
          <a:xfrm rot="5400000">
            <a:off x="19753" y="-27600"/>
            <a:ext cx="868712" cy="914391"/>
          </a:xfrm>
          <a:prstGeom prst="triangle">
            <a:avLst>
              <a:gd fmla="val 0" name="adj"/>
            </a:avLst>
          </a:prstGeom>
          <a:gradFill>
            <a:gsLst>
              <a:gs pos="0">
                <a:srgbClr val="9F7600"/>
              </a:gs>
              <a:gs pos="50000">
                <a:srgbClr val="FFCE02"/>
              </a:gs>
              <a:gs pos="100000">
                <a:srgbClr val="9F76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40" name="Google Shape;40;p26"/>
          <p:cNvSpPr/>
          <p:nvPr/>
        </p:nvSpPr>
        <p:spPr>
          <a:xfrm rot="5400000">
            <a:off x="10351" y="-25013"/>
            <a:ext cx="834657" cy="873109"/>
          </a:xfrm>
          <a:prstGeom prst="triangle">
            <a:avLst>
              <a:gd fmla="val 0" name="adj"/>
            </a:avLst>
          </a:prstGeom>
          <a:solidFill>
            <a:srgbClr val="003E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41" name="Google Shape;41;p26"/>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pic>
        <p:nvPicPr>
          <p:cNvPr id="43" name="Google Shape;43;p26"/>
          <p:cNvPicPr preferRelativeResize="0"/>
          <p:nvPr/>
        </p:nvPicPr>
        <p:blipFill rotWithShape="1">
          <a:blip r:embed="rId1">
            <a:alphaModFix/>
          </a:blip>
          <a:srcRect b="0" l="0" r="0" t="0"/>
          <a:stretch/>
        </p:blipFill>
        <p:spPr>
          <a:xfrm>
            <a:off x="10010102" y="6076709"/>
            <a:ext cx="2023148" cy="79166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45.png"/><Relationship Id="rId6"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mailto:Gary.Pokodner@FAA.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0" Type="http://schemas.openxmlformats.org/officeDocument/2006/relationships/image" Target="../media/image34.png"/><Relationship Id="rId11" Type="http://schemas.openxmlformats.org/officeDocument/2006/relationships/image" Target="../media/image12.png"/><Relationship Id="rId22" Type="http://schemas.openxmlformats.org/officeDocument/2006/relationships/image" Target="../media/image49.png"/><Relationship Id="rId10" Type="http://schemas.openxmlformats.org/officeDocument/2006/relationships/image" Target="../media/image50.png"/><Relationship Id="rId21" Type="http://schemas.openxmlformats.org/officeDocument/2006/relationships/image" Target="../media/image41.png"/><Relationship Id="rId13" Type="http://schemas.openxmlformats.org/officeDocument/2006/relationships/image" Target="../media/image37.png"/><Relationship Id="rId12" Type="http://schemas.openxmlformats.org/officeDocument/2006/relationships/image" Target="../media/image19.png"/><Relationship Id="rId23"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31.png"/><Relationship Id="rId15" Type="http://schemas.openxmlformats.org/officeDocument/2006/relationships/image" Target="../media/image13.png"/><Relationship Id="rId14" Type="http://schemas.openxmlformats.org/officeDocument/2006/relationships/image" Target="../media/image33.png"/><Relationship Id="rId17" Type="http://schemas.openxmlformats.org/officeDocument/2006/relationships/image" Target="../media/image15.png"/><Relationship Id="rId16" Type="http://schemas.openxmlformats.org/officeDocument/2006/relationships/image" Target="../media/image23.png"/><Relationship Id="rId5" Type="http://schemas.openxmlformats.org/officeDocument/2006/relationships/image" Target="../media/image48.png"/><Relationship Id="rId19" Type="http://schemas.openxmlformats.org/officeDocument/2006/relationships/image" Target="../media/image14.png"/><Relationship Id="rId6" Type="http://schemas.openxmlformats.org/officeDocument/2006/relationships/image" Target="../media/image24.png"/><Relationship Id="rId18" Type="http://schemas.openxmlformats.org/officeDocument/2006/relationships/image" Target="../media/image47.png"/><Relationship Id="rId7" Type="http://schemas.openxmlformats.org/officeDocument/2006/relationships/image" Target="../media/image20.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
          <p:cNvSpPr txBox="1"/>
          <p:nvPr>
            <p:ph type="ctrTitle"/>
          </p:nvPr>
        </p:nvSpPr>
        <p:spPr>
          <a:xfrm>
            <a:off x="343382" y="5041894"/>
            <a:ext cx="9144000" cy="105613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ibre Franklin Medium"/>
              <a:buNone/>
            </a:pPr>
            <a:r>
              <a:rPr lang="en-US"/>
              <a:t>Correlating and Aggregating Wx Sources</a:t>
            </a:r>
            <a:endParaRPr/>
          </a:p>
        </p:txBody>
      </p:sp>
      <p:sp>
        <p:nvSpPr>
          <p:cNvPr id="141" name="Google Shape;141;p1"/>
          <p:cNvSpPr txBox="1"/>
          <p:nvPr>
            <p:ph idx="1" type="subTitle"/>
          </p:nvPr>
        </p:nvSpPr>
        <p:spPr>
          <a:xfrm>
            <a:off x="343382" y="6190099"/>
            <a:ext cx="9144000" cy="45340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a:t>FPAW 7-9 October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0"/>
          <p:cNvPicPr preferRelativeResize="0"/>
          <p:nvPr/>
        </p:nvPicPr>
        <p:blipFill rotWithShape="1">
          <a:blip r:embed="rId3">
            <a:alphaModFix/>
          </a:blip>
          <a:srcRect b="0" l="0" r="0" t="0"/>
          <a:stretch/>
        </p:blipFill>
        <p:spPr>
          <a:xfrm>
            <a:off x="1173847" y="0"/>
            <a:ext cx="9844306" cy="6857999"/>
          </a:xfrm>
          <a:prstGeom prst="rect">
            <a:avLst/>
          </a:prstGeom>
          <a:noFill/>
          <a:ln>
            <a:noFill/>
          </a:ln>
        </p:spPr>
      </p:pic>
      <p:grpSp>
        <p:nvGrpSpPr>
          <p:cNvPr id="291" name="Google Shape;291;p10"/>
          <p:cNvGrpSpPr/>
          <p:nvPr/>
        </p:nvGrpSpPr>
        <p:grpSpPr>
          <a:xfrm>
            <a:off x="3364992" y="1097280"/>
            <a:ext cx="6754706" cy="4271254"/>
            <a:chOff x="3364992" y="1097280"/>
            <a:chExt cx="6754706" cy="4271254"/>
          </a:xfrm>
        </p:grpSpPr>
        <p:sp>
          <p:nvSpPr>
            <p:cNvPr id="292" name="Google Shape;292;p10"/>
            <p:cNvSpPr txBox="1"/>
            <p:nvPr/>
          </p:nvSpPr>
          <p:spPr>
            <a:xfrm>
              <a:off x="9717024" y="1097280"/>
              <a:ext cx="40267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A</a:t>
              </a:r>
              <a:endParaRPr/>
            </a:p>
          </p:txBody>
        </p:sp>
        <p:sp>
          <p:nvSpPr>
            <p:cNvPr id="293" name="Google Shape;293;p10"/>
            <p:cNvSpPr txBox="1"/>
            <p:nvPr/>
          </p:nvSpPr>
          <p:spPr>
            <a:xfrm>
              <a:off x="3651504" y="4845314"/>
              <a:ext cx="37542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C</a:t>
              </a:r>
              <a:endParaRPr/>
            </a:p>
          </p:txBody>
        </p:sp>
        <p:sp>
          <p:nvSpPr>
            <p:cNvPr id="294" name="Google Shape;294;p10"/>
            <p:cNvSpPr txBox="1"/>
            <p:nvPr/>
          </p:nvSpPr>
          <p:spPr>
            <a:xfrm>
              <a:off x="3364992" y="2393716"/>
              <a:ext cx="3866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B</a:t>
              </a:r>
              <a:endParaRPr/>
            </a:p>
          </p:txBody>
        </p:sp>
      </p:grpSp>
      <p:pic>
        <p:nvPicPr>
          <p:cNvPr descr="Airplane with solid fill" id="295" name="Google Shape;295;p10"/>
          <p:cNvPicPr preferRelativeResize="0"/>
          <p:nvPr/>
        </p:nvPicPr>
        <p:blipFill rotWithShape="1">
          <a:blip r:embed="rId4">
            <a:alphaModFix/>
          </a:blip>
          <a:srcRect b="0" l="0" r="0" t="0"/>
          <a:stretch/>
        </p:blipFill>
        <p:spPr>
          <a:xfrm>
            <a:off x="4485543" y="6259133"/>
            <a:ext cx="424784" cy="4247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1"/>
          <p:cNvPicPr preferRelativeResize="0"/>
          <p:nvPr/>
        </p:nvPicPr>
        <p:blipFill rotWithShape="1">
          <a:blip r:embed="rId3">
            <a:alphaModFix/>
          </a:blip>
          <a:srcRect b="0" l="0" r="0" t="0"/>
          <a:stretch/>
        </p:blipFill>
        <p:spPr>
          <a:xfrm>
            <a:off x="1173847" y="0"/>
            <a:ext cx="9844306" cy="6857999"/>
          </a:xfrm>
          <a:prstGeom prst="rect">
            <a:avLst/>
          </a:prstGeom>
          <a:noFill/>
          <a:ln>
            <a:noFill/>
          </a:ln>
        </p:spPr>
      </p:pic>
      <p:grpSp>
        <p:nvGrpSpPr>
          <p:cNvPr id="301" name="Google Shape;301;p11"/>
          <p:cNvGrpSpPr/>
          <p:nvPr/>
        </p:nvGrpSpPr>
        <p:grpSpPr>
          <a:xfrm>
            <a:off x="3364992" y="1097280"/>
            <a:ext cx="6754706" cy="4271254"/>
            <a:chOff x="3364992" y="1097280"/>
            <a:chExt cx="6754706" cy="4271254"/>
          </a:xfrm>
        </p:grpSpPr>
        <p:sp>
          <p:nvSpPr>
            <p:cNvPr id="302" name="Google Shape;302;p11"/>
            <p:cNvSpPr txBox="1"/>
            <p:nvPr/>
          </p:nvSpPr>
          <p:spPr>
            <a:xfrm>
              <a:off x="9717024" y="1097280"/>
              <a:ext cx="40267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A</a:t>
              </a:r>
              <a:endParaRPr/>
            </a:p>
          </p:txBody>
        </p:sp>
        <p:sp>
          <p:nvSpPr>
            <p:cNvPr id="303" name="Google Shape;303;p11"/>
            <p:cNvSpPr txBox="1"/>
            <p:nvPr/>
          </p:nvSpPr>
          <p:spPr>
            <a:xfrm>
              <a:off x="3651504" y="4845314"/>
              <a:ext cx="37542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C</a:t>
              </a:r>
              <a:endParaRPr/>
            </a:p>
          </p:txBody>
        </p:sp>
        <p:sp>
          <p:nvSpPr>
            <p:cNvPr id="304" name="Google Shape;304;p11"/>
            <p:cNvSpPr txBox="1"/>
            <p:nvPr/>
          </p:nvSpPr>
          <p:spPr>
            <a:xfrm>
              <a:off x="3364992" y="2393716"/>
              <a:ext cx="3866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B</a:t>
              </a:r>
              <a:endParaRPr/>
            </a:p>
          </p:txBody>
        </p:sp>
      </p:grpSp>
      <p:pic>
        <p:nvPicPr>
          <p:cNvPr descr="Airplane with solid fill" id="305" name="Google Shape;305;p11"/>
          <p:cNvPicPr preferRelativeResize="0"/>
          <p:nvPr/>
        </p:nvPicPr>
        <p:blipFill rotWithShape="1">
          <a:blip r:embed="rId4">
            <a:alphaModFix/>
          </a:blip>
          <a:srcRect b="0" l="0" r="0" t="0"/>
          <a:stretch/>
        </p:blipFill>
        <p:spPr>
          <a:xfrm>
            <a:off x="4485543" y="6259133"/>
            <a:ext cx="424784" cy="4247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2"/>
          <p:cNvSpPr txBox="1"/>
          <p:nvPr>
            <p:ph type="title"/>
          </p:nvPr>
        </p:nvSpPr>
        <p:spPr>
          <a:xfrm>
            <a:off x="0" y="1"/>
            <a:ext cx="12192000" cy="79589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sz="3200">
                <a:latin typeface="Arial"/>
                <a:ea typeface="Arial"/>
                <a:cs typeface="Arial"/>
                <a:sym typeface="Arial"/>
              </a:rPr>
              <a:t>Pilots Understanding Observation Uncertainty – Automation? </a:t>
            </a:r>
            <a:br>
              <a:rPr lang="en-US" sz="3200">
                <a:latin typeface="Arial"/>
                <a:ea typeface="Arial"/>
                <a:cs typeface="Arial"/>
                <a:sym typeface="Arial"/>
              </a:rPr>
            </a:br>
            <a:endParaRPr sz="2500">
              <a:latin typeface="Arial"/>
              <a:ea typeface="Arial"/>
              <a:cs typeface="Arial"/>
              <a:sym typeface="Arial"/>
            </a:endParaRPr>
          </a:p>
        </p:txBody>
      </p:sp>
      <p:pic>
        <p:nvPicPr>
          <p:cNvPr id="311" name="Google Shape;311;p12"/>
          <p:cNvPicPr preferRelativeResize="0"/>
          <p:nvPr/>
        </p:nvPicPr>
        <p:blipFill rotWithShape="1">
          <a:blip r:embed="rId3">
            <a:alphaModFix/>
          </a:blip>
          <a:srcRect b="0" l="0" r="0" t="0"/>
          <a:stretch/>
        </p:blipFill>
        <p:spPr>
          <a:xfrm>
            <a:off x="176550" y="1421266"/>
            <a:ext cx="5684919" cy="4015468"/>
          </a:xfrm>
          <a:prstGeom prst="rect">
            <a:avLst/>
          </a:prstGeom>
          <a:noFill/>
          <a:ln>
            <a:noFill/>
          </a:ln>
        </p:spPr>
      </p:pic>
      <p:pic>
        <p:nvPicPr>
          <p:cNvPr id="312" name="Google Shape;312;p12"/>
          <p:cNvPicPr preferRelativeResize="0"/>
          <p:nvPr/>
        </p:nvPicPr>
        <p:blipFill rotWithShape="1">
          <a:blip r:embed="rId4">
            <a:alphaModFix/>
          </a:blip>
          <a:srcRect b="0" l="0" r="0" t="0"/>
          <a:stretch/>
        </p:blipFill>
        <p:spPr>
          <a:xfrm>
            <a:off x="7811300" y="661680"/>
            <a:ext cx="4110720" cy="2615913"/>
          </a:xfrm>
          <a:prstGeom prst="rect">
            <a:avLst/>
          </a:prstGeom>
          <a:noFill/>
          <a:ln>
            <a:noFill/>
          </a:ln>
        </p:spPr>
      </p:pic>
      <p:pic>
        <p:nvPicPr>
          <p:cNvPr id="313" name="Google Shape;313;p12"/>
          <p:cNvPicPr preferRelativeResize="0"/>
          <p:nvPr/>
        </p:nvPicPr>
        <p:blipFill rotWithShape="1">
          <a:blip r:embed="rId5">
            <a:alphaModFix/>
          </a:blip>
          <a:srcRect b="0" l="0" r="0" t="0"/>
          <a:stretch/>
        </p:blipFill>
        <p:spPr>
          <a:xfrm>
            <a:off x="7467600" y="3277593"/>
            <a:ext cx="4623331" cy="2615913"/>
          </a:xfrm>
          <a:prstGeom prst="rect">
            <a:avLst/>
          </a:prstGeom>
          <a:noFill/>
          <a:ln>
            <a:noFill/>
          </a:ln>
        </p:spPr>
      </p:pic>
      <p:sp>
        <p:nvSpPr>
          <p:cNvPr id="314" name="Google Shape;314;p12"/>
          <p:cNvSpPr txBox="1"/>
          <p:nvPr/>
        </p:nvSpPr>
        <p:spPr>
          <a:xfrm>
            <a:off x="329012" y="5524174"/>
            <a:ext cx="537999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Great Lakes Region Scenario Showing highest resolution</a:t>
            </a:r>
            <a:endParaRPr/>
          </a:p>
        </p:txBody>
      </p:sp>
      <p:sp>
        <p:nvSpPr>
          <p:cNvPr id="315" name="Google Shape;315;p12"/>
          <p:cNvSpPr txBox="1"/>
          <p:nvPr/>
        </p:nvSpPr>
        <p:spPr>
          <a:xfrm>
            <a:off x="6096000" y="1395262"/>
            <a:ext cx="158000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u="sng">
                <a:solidFill>
                  <a:schemeClr val="dk1"/>
                </a:solidFill>
                <a:latin typeface="Arial"/>
                <a:ea typeface="Arial"/>
                <a:cs typeface="Arial"/>
                <a:sym typeface="Arial"/>
              </a:rPr>
              <a:t>Answers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 = IFR</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B = VFR</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C = IFR/LIFR</a:t>
            </a:r>
            <a:endParaRPr/>
          </a:p>
        </p:txBody>
      </p:sp>
      <p:sp>
        <p:nvSpPr>
          <p:cNvPr id="316" name="Google Shape;316;p12"/>
          <p:cNvSpPr txBox="1"/>
          <p:nvPr/>
        </p:nvSpPr>
        <p:spPr>
          <a:xfrm>
            <a:off x="269111" y="982649"/>
            <a:ext cx="5522335"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u="sng">
                <a:solidFill>
                  <a:schemeClr val="dk1"/>
                </a:solidFill>
                <a:latin typeface="Arial"/>
                <a:ea typeface="Arial"/>
                <a:cs typeface="Arial"/>
                <a:sym typeface="Arial"/>
              </a:rPr>
              <a:t>Experiment Scenario Example and Results</a:t>
            </a:r>
            <a:endParaRPr sz="1700" u="sng">
              <a:solidFill>
                <a:schemeClr val="dk1"/>
              </a:solidFill>
              <a:latin typeface="Libre Franklin"/>
              <a:ea typeface="Libre Franklin"/>
              <a:cs typeface="Libre Franklin"/>
              <a:sym typeface="Libre Franklin"/>
            </a:endParaRPr>
          </a:p>
        </p:txBody>
      </p:sp>
      <p:sp>
        <p:nvSpPr>
          <p:cNvPr id="317" name="Google Shape;317;p12"/>
          <p:cNvSpPr txBox="1"/>
          <p:nvPr>
            <p:ph idx="12" type="sldNum"/>
          </p:nvPr>
        </p:nvSpPr>
        <p:spPr>
          <a:xfrm>
            <a:off x="4724400" y="6492876"/>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lang="en-US" sz="1400">
                <a:solidFill>
                  <a:srgbClr val="002060"/>
                </a:solidFill>
                <a:latin typeface="Arial"/>
                <a:ea typeface="Arial"/>
                <a:cs typeface="Arial"/>
                <a:sym typeface="Arial"/>
              </a:rPr>
              <a:t>‹#›</a:t>
            </a:fld>
            <a:endParaRPr b="0" sz="1400">
              <a:solidFill>
                <a:srgbClr val="00206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3"/>
          <p:cNvSpPr txBox="1"/>
          <p:nvPr>
            <p:ph type="title"/>
          </p:nvPr>
        </p:nvSpPr>
        <p:spPr>
          <a:xfrm>
            <a:off x="335280" y="0"/>
            <a:ext cx="1152144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Libre Franklin Medium"/>
              <a:buNone/>
            </a:pPr>
            <a:r>
              <a:rPr lang="en-US" sz="3600">
                <a:solidFill>
                  <a:schemeClr val="dk1"/>
                </a:solidFill>
              </a:rPr>
              <a:t>Correlating - ASOS/AWOS With Non-Certified Sensors</a:t>
            </a:r>
            <a:endParaRPr/>
          </a:p>
        </p:txBody>
      </p:sp>
      <p:sp>
        <p:nvSpPr>
          <p:cNvPr id="323" name="Google Shape;323;p13"/>
          <p:cNvSpPr txBox="1"/>
          <p:nvPr>
            <p:ph idx="12" type="sldNum"/>
          </p:nvPr>
        </p:nvSpPr>
        <p:spPr>
          <a:xfrm>
            <a:off x="9245600" y="6492876"/>
            <a:ext cx="28448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1000">
                <a:solidFill>
                  <a:srgbClr val="0C0C0C"/>
                </a:solidFill>
                <a:latin typeface="Libre Franklin"/>
                <a:ea typeface="Libre Franklin"/>
                <a:cs typeface="Libre Franklin"/>
                <a:sym typeface="Libre Franklin"/>
              </a:rPr>
              <a:t>‹#›</a:t>
            </a:fld>
            <a:endParaRPr b="1" sz="1000">
              <a:solidFill>
                <a:srgbClr val="0C0C0C"/>
              </a:solidFill>
              <a:latin typeface="Calibri"/>
              <a:ea typeface="Calibri"/>
              <a:cs typeface="Calibri"/>
              <a:sym typeface="Calibri"/>
            </a:endParaRPr>
          </a:p>
        </p:txBody>
      </p:sp>
      <p:cxnSp>
        <p:nvCxnSpPr>
          <p:cNvPr id="324" name="Google Shape;324;p13"/>
          <p:cNvCxnSpPr/>
          <p:nvPr/>
        </p:nvCxnSpPr>
        <p:spPr>
          <a:xfrm flipH="1" rot="10800000">
            <a:off x="4955143" y="1569146"/>
            <a:ext cx="4504150" cy="4373014"/>
          </a:xfrm>
          <a:prstGeom prst="straightConnector1">
            <a:avLst/>
          </a:prstGeom>
          <a:noFill/>
          <a:ln cap="flat" cmpd="sng" w="19050">
            <a:solidFill>
              <a:schemeClr val="lt1"/>
            </a:solidFill>
            <a:prstDash val="solid"/>
            <a:miter lim="800000"/>
            <a:headEnd len="sm" w="sm" type="none"/>
            <a:tailEnd len="sm" w="sm" type="none"/>
          </a:ln>
        </p:spPr>
      </p:cxnSp>
      <p:sp>
        <p:nvSpPr>
          <p:cNvPr id="325" name="Google Shape;325;p13"/>
          <p:cNvSpPr txBox="1"/>
          <p:nvPr/>
        </p:nvSpPr>
        <p:spPr>
          <a:xfrm>
            <a:off x="1690255" y="1127703"/>
            <a:ext cx="3264888" cy="49035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342900" lvl="0" marL="342900" marR="0" rtl="0" algn="l">
              <a:spcBef>
                <a:spcPts val="320"/>
              </a:spcBef>
              <a:spcAft>
                <a:spcPts val="0"/>
              </a:spcAft>
              <a:buClr>
                <a:srgbClr val="000000"/>
              </a:buClr>
              <a:buSzPts val="1600"/>
              <a:buFont typeface="Arial"/>
              <a:buChar char="•"/>
            </a:pPr>
            <a:r>
              <a:rPr lang="en-US" sz="1600">
                <a:solidFill>
                  <a:srgbClr val="000000"/>
                </a:solidFill>
                <a:latin typeface="Calibri"/>
                <a:ea typeface="Calibri"/>
                <a:cs typeface="Calibri"/>
                <a:sym typeface="Calibri"/>
              </a:rPr>
              <a:t>Conceptual Model</a:t>
            </a:r>
            <a:endParaRPr/>
          </a:p>
          <a:p>
            <a:pPr indent="-241300" lvl="0" marL="342900" marR="0"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0" lvl="0" marL="0" marR="0" rtl="0" algn="l">
              <a:spcBef>
                <a:spcPts val="320"/>
              </a:spcBef>
              <a:spcAft>
                <a:spcPts val="0"/>
              </a:spcAft>
              <a:buClr>
                <a:srgbClr val="000000"/>
              </a:buClr>
              <a:buSzPts val="1600"/>
              <a:buFont typeface="Arial"/>
              <a:buNone/>
            </a:pPr>
            <a:r>
              <a:rPr lang="en-US" sz="1600">
                <a:solidFill>
                  <a:srgbClr val="000000"/>
                </a:solidFill>
                <a:latin typeface="Calibri"/>
                <a:ea typeface="Calibri"/>
                <a:cs typeface="Calibri"/>
                <a:sym typeface="Calibri"/>
              </a:rPr>
              <a:t>ASOS/AWOS are typically in the low-lying areas or valleys</a:t>
            </a:r>
            <a:endParaRPr/>
          </a:p>
          <a:p>
            <a:pPr indent="0" lvl="0" marL="0" marR="0"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0" lvl="0" marL="0" marR="0" rtl="0" algn="l">
              <a:spcBef>
                <a:spcPts val="320"/>
              </a:spcBef>
              <a:spcAft>
                <a:spcPts val="0"/>
              </a:spcAft>
              <a:buClr>
                <a:srgbClr val="000000"/>
              </a:buClr>
              <a:buSzPts val="1600"/>
              <a:buFont typeface="Arial"/>
              <a:buNone/>
            </a:pPr>
            <a:r>
              <a:rPr lang="en-US" sz="1600">
                <a:solidFill>
                  <a:srgbClr val="000000"/>
                </a:solidFill>
                <a:latin typeface="Calibri"/>
                <a:ea typeface="Calibri"/>
                <a:cs typeface="Calibri"/>
                <a:sym typeface="Calibri"/>
              </a:rPr>
              <a:t>When there are low clouds or obscurations at low altitude mesonet stations at higher altitude be at lower relative humidity. </a:t>
            </a:r>
            <a:endParaRPr/>
          </a:p>
          <a:p>
            <a:pPr indent="0" lvl="0" marL="0" marR="0"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0" lvl="0" marL="0" marR="0" rtl="0" algn="l">
              <a:spcBef>
                <a:spcPts val="320"/>
              </a:spcBef>
              <a:spcAft>
                <a:spcPts val="0"/>
              </a:spcAft>
              <a:buClr>
                <a:srgbClr val="000000"/>
              </a:buClr>
              <a:buSzPts val="1600"/>
              <a:buFont typeface="Arial"/>
              <a:buNone/>
            </a:pPr>
            <a:r>
              <a:rPr lang="en-US" sz="1600">
                <a:solidFill>
                  <a:srgbClr val="000000"/>
                </a:solidFill>
                <a:latin typeface="Calibri"/>
                <a:ea typeface="Calibri"/>
                <a:cs typeface="Calibri"/>
                <a:sym typeface="Calibri"/>
              </a:rPr>
              <a:t>As cloud layers rise with respect to the valley, mesonet stations at higher altitude may get into “weather” and the relative humidity increases while decreasing at the valley floor. </a:t>
            </a:r>
            <a:endParaRPr sz="800">
              <a:solidFill>
                <a:srgbClr val="000000"/>
              </a:solidFill>
              <a:latin typeface="Calibri"/>
              <a:ea typeface="Calibri"/>
              <a:cs typeface="Calibri"/>
              <a:sym typeface="Calibri"/>
            </a:endParaRPr>
          </a:p>
          <a:p>
            <a:pPr indent="0" lvl="0" marL="0" marR="0"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241300" lvl="0" marL="342900" marR="0"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241300" lvl="0" marL="342900" marR="0"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p:txBody>
      </p:sp>
      <p:sp>
        <p:nvSpPr>
          <p:cNvPr id="326" name="Google Shape;326;p13"/>
          <p:cNvSpPr/>
          <p:nvPr/>
        </p:nvSpPr>
        <p:spPr>
          <a:xfrm>
            <a:off x="4307193" y="1925133"/>
            <a:ext cx="184731" cy="40011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2000">
              <a:solidFill>
                <a:srgbClr val="000000"/>
              </a:solidFill>
              <a:latin typeface="Calibri"/>
              <a:ea typeface="Calibri"/>
              <a:cs typeface="Calibri"/>
              <a:sym typeface="Calibri"/>
            </a:endParaRPr>
          </a:p>
        </p:txBody>
      </p:sp>
      <p:sp>
        <p:nvSpPr>
          <p:cNvPr id="327" name="Google Shape;327;p13"/>
          <p:cNvSpPr/>
          <p:nvPr/>
        </p:nvSpPr>
        <p:spPr>
          <a:xfrm>
            <a:off x="4728520" y="3968998"/>
            <a:ext cx="184731" cy="40011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2000">
              <a:solidFill>
                <a:srgbClr val="000000"/>
              </a:solidFill>
              <a:latin typeface="Calibri"/>
              <a:ea typeface="Calibri"/>
              <a:cs typeface="Calibri"/>
              <a:sym typeface="Calibri"/>
            </a:endParaRPr>
          </a:p>
        </p:txBody>
      </p:sp>
      <p:sp>
        <p:nvSpPr>
          <p:cNvPr id="328" name="Google Shape;328;p13"/>
          <p:cNvSpPr/>
          <p:nvPr/>
        </p:nvSpPr>
        <p:spPr>
          <a:xfrm>
            <a:off x="6916120" y="741722"/>
            <a:ext cx="6391524" cy="40011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2000">
              <a:solidFill>
                <a:srgbClr val="000000"/>
              </a:solidFill>
              <a:latin typeface="Calibri"/>
              <a:ea typeface="Calibri"/>
              <a:cs typeface="Calibri"/>
              <a:sym typeface="Calibri"/>
            </a:endParaRPr>
          </a:p>
        </p:txBody>
      </p:sp>
      <p:pic>
        <p:nvPicPr>
          <p:cNvPr id="329" name="Google Shape;329;p13"/>
          <p:cNvPicPr preferRelativeResize="0"/>
          <p:nvPr/>
        </p:nvPicPr>
        <p:blipFill rotWithShape="1">
          <a:blip r:embed="rId3">
            <a:alphaModFix/>
          </a:blip>
          <a:srcRect b="0" l="0" r="0" t="0"/>
          <a:stretch/>
        </p:blipFill>
        <p:spPr>
          <a:xfrm>
            <a:off x="7618682" y="1061963"/>
            <a:ext cx="2861960" cy="1609930"/>
          </a:xfrm>
          <a:prstGeom prst="rect">
            <a:avLst/>
          </a:prstGeom>
          <a:noFill/>
          <a:ln>
            <a:noFill/>
          </a:ln>
        </p:spPr>
      </p:pic>
      <p:pic>
        <p:nvPicPr>
          <p:cNvPr id="330" name="Google Shape;330;p13"/>
          <p:cNvPicPr preferRelativeResize="0"/>
          <p:nvPr/>
        </p:nvPicPr>
        <p:blipFill rotWithShape="1">
          <a:blip r:embed="rId4">
            <a:alphaModFix/>
          </a:blip>
          <a:srcRect b="0" l="0" r="0" t="0"/>
          <a:stretch/>
        </p:blipFill>
        <p:spPr>
          <a:xfrm>
            <a:off x="7618682" y="3381265"/>
            <a:ext cx="2861960" cy="1609723"/>
          </a:xfrm>
          <a:prstGeom prst="rect">
            <a:avLst/>
          </a:prstGeom>
          <a:noFill/>
          <a:ln>
            <a:noFill/>
          </a:ln>
        </p:spPr>
      </p:pic>
      <p:pic>
        <p:nvPicPr>
          <p:cNvPr id="331" name="Google Shape;331;p13"/>
          <p:cNvPicPr preferRelativeResize="0"/>
          <p:nvPr/>
        </p:nvPicPr>
        <p:blipFill rotWithShape="1">
          <a:blip r:embed="rId5">
            <a:alphaModFix/>
          </a:blip>
          <a:srcRect b="0" l="0" r="0" t="0"/>
          <a:stretch/>
        </p:blipFill>
        <p:spPr>
          <a:xfrm>
            <a:off x="5279904" y="4706737"/>
            <a:ext cx="2862339" cy="1609723"/>
          </a:xfrm>
          <a:prstGeom prst="rect">
            <a:avLst/>
          </a:prstGeom>
          <a:noFill/>
          <a:ln>
            <a:noFill/>
          </a:ln>
        </p:spPr>
      </p:pic>
      <p:pic>
        <p:nvPicPr>
          <p:cNvPr id="332" name="Google Shape;332;p13"/>
          <p:cNvPicPr preferRelativeResize="0"/>
          <p:nvPr/>
        </p:nvPicPr>
        <p:blipFill rotWithShape="1">
          <a:blip r:embed="rId6">
            <a:alphaModFix/>
          </a:blip>
          <a:srcRect b="0" l="0" r="0" t="0"/>
          <a:stretch/>
        </p:blipFill>
        <p:spPr>
          <a:xfrm>
            <a:off x="5279903" y="2300938"/>
            <a:ext cx="2861960" cy="16100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4"/>
          <p:cNvSpPr txBox="1"/>
          <p:nvPr>
            <p:ph type="title"/>
          </p:nvPr>
        </p:nvSpPr>
        <p:spPr>
          <a:xfrm>
            <a:off x="152838" y="251860"/>
            <a:ext cx="4548471" cy="21970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Libre Franklin Medium"/>
              <a:buNone/>
            </a:pPr>
            <a:r>
              <a:rPr lang="en-US" sz="3600">
                <a:solidFill>
                  <a:schemeClr val="dk1"/>
                </a:solidFill>
              </a:rPr>
              <a:t>Wx Flight Rules</a:t>
            </a:r>
            <a:br>
              <a:rPr lang="en-US" sz="3600">
                <a:solidFill>
                  <a:schemeClr val="dk1"/>
                </a:solidFill>
              </a:rPr>
            </a:br>
            <a:r>
              <a:rPr lang="en-US" sz="3600">
                <a:solidFill>
                  <a:schemeClr val="dk1"/>
                </a:solidFill>
              </a:rPr>
              <a:t>Spatial Representativeness</a:t>
            </a:r>
            <a:endParaRPr/>
          </a:p>
        </p:txBody>
      </p:sp>
      <p:sp>
        <p:nvSpPr>
          <p:cNvPr id="338" name="Google Shape;338;p14"/>
          <p:cNvSpPr txBox="1"/>
          <p:nvPr>
            <p:ph idx="1" type="body"/>
          </p:nvPr>
        </p:nvSpPr>
        <p:spPr>
          <a:xfrm>
            <a:off x="345405" y="2780644"/>
            <a:ext cx="3921796" cy="2737287"/>
          </a:xfrm>
          <a:prstGeom prst="rect">
            <a:avLst/>
          </a:prstGeom>
          <a:solidFill>
            <a:srgbClr val="FFD966"/>
          </a:solidFill>
          <a:ln>
            <a:noFill/>
          </a:ln>
        </p:spPr>
        <p:txBody>
          <a:bodyPr anchorCtr="0" anchor="t" bIns="45700" lIns="91425" spcFirstLastPara="1" rIns="91425" wrap="square" tIns="45700">
            <a:normAutofit lnSpcReduction="10000"/>
          </a:bodyPr>
          <a:lstStyle/>
          <a:p>
            <a:pPr indent="-230188" lvl="0" marL="230188" rtl="0" algn="l">
              <a:lnSpc>
                <a:spcPct val="100000"/>
              </a:lnSpc>
              <a:spcBef>
                <a:spcPts val="0"/>
              </a:spcBef>
              <a:spcAft>
                <a:spcPts val="0"/>
              </a:spcAft>
              <a:buClr>
                <a:srgbClr val="262626"/>
              </a:buClr>
              <a:buSzPts val="1800"/>
              <a:buFont typeface="Arial"/>
              <a:buChar char="•"/>
            </a:pPr>
            <a:r>
              <a:rPr lang="en-US" sz="1800"/>
              <a:t>Flight Rules Category Decorrelation vs. Distance from KVNY (Van Nuys)</a:t>
            </a:r>
            <a:endParaRPr/>
          </a:p>
          <a:p>
            <a:pPr indent="-230188" lvl="0" marL="230188" rtl="0" algn="l">
              <a:lnSpc>
                <a:spcPct val="100000"/>
              </a:lnSpc>
              <a:spcBef>
                <a:spcPts val="1600"/>
              </a:spcBef>
              <a:spcAft>
                <a:spcPts val="0"/>
              </a:spcAft>
              <a:buClr>
                <a:srgbClr val="262626"/>
              </a:buClr>
              <a:buSzPts val="1800"/>
              <a:buFont typeface="Arial"/>
              <a:buChar char="•"/>
            </a:pPr>
            <a:r>
              <a:rPr lang="en-US" sz="1800"/>
              <a:t>General decrease with distance, but with significant variation</a:t>
            </a:r>
            <a:endParaRPr/>
          </a:p>
          <a:p>
            <a:pPr indent="-230188" lvl="0" marL="230188" rtl="0" algn="l">
              <a:lnSpc>
                <a:spcPct val="100000"/>
              </a:lnSpc>
              <a:spcBef>
                <a:spcPts val="1600"/>
              </a:spcBef>
              <a:spcAft>
                <a:spcPts val="0"/>
              </a:spcAft>
              <a:buClr>
                <a:srgbClr val="262626"/>
              </a:buClr>
              <a:buSzPts val="1800"/>
              <a:buFont typeface="Arial"/>
              <a:buChar char="•"/>
            </a:pPr>
            <a:r>
              <a:rPr lang="en-US" sz="1800"/>
              <a:t>Seasonal changes significant</a:t>
            </a:r>
            <a:endParaRPr/>
          </a:p>
          <a:p>
            <a:pPr indent="-228600" lvl="1" marL="685800" rtl="0" algn="l">
              <a:lnSpc>
                <a:spcPct val="100000"/>
              </a:lnSpc>
              <a:spcBef>
                <a:spcPts val="1100"/>
              </a:spcBef>
              <a:spcAft>
                <a:spcPts val="0"/>
              </a:spcAft>
              <a:buClr>
                <a:srgbClr val="262626"/>
              </a:buClr>
              <a:buSzPts val="1400"/>
              <a:buChar char="•"/>
            </a:pPr>
            <a:r>
              <a:rPr lang="en-US" sz="1400"/>
              <a:t>KONT in June at over 45 nautical miles away is better correlated than KBUR in December at just over 5 nautical miles away.</a:t>
            </a:r>
            <a:endParaRPr/>
          </a:p>
        </p:txBody>
      </p:sp>
      <p:pic>
        <p:nvPicPr>
          <p:cNvPr id="339" name="Google Shape;339;p14"/>
          <p:cNvPicPr preferRelativeResize="0"/>
          <p:nvPr/>
        </p:nvPicPr>
        <p:blipFill rotWithShape="1">
          <a:blip r:embed="rId3">
            <a:alphaModFix/>
          </a:blip>
          <a:srcRect b="0" l="0" r="0" t="0"/>
          <a:stretch/>
        </p:blipFill>
        <p:spPr>
          <a:xfrm>
            <a:off x="5012267" y="127583"/>
            <a:ext cx="7086899" cy="3650207"/>
          </a:xfrm>
          <a:prstGeom prst="rect">
            <a:avLst/>
          </a:prstGeom>
          <a:noFill/>
          <a:ln>
            <a:noFill/>
          </a:ln>
        </p:spPr>
      </p:pic>
      <p:pic>
        <p:nvPicPr>
          <p:cNvPr id="340" name="Google Shape;340;p14"/>
          <p:cNvPicPr preferRelativeResize="0"/>
          <p:nvPr/>
        </p:nvPicPr>
        <p:blipFill rotWithShape="1">
          <a:blip r:embed="rId4">
            <a:alphaModFix/>
          </a:blip>
          <a:srcRect b="0" l="0" r="0" t="0"/>
          <a:stretch/>
        </p:blipFill>
        <p:spPr>
          <a:xfrm>
            <a:off x="4532143" y="127583"/>
            <a:ext cx="7567023" cy="64589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5"/>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Medium"/>
              <a:buNone/>
            </a:pPr>
            <a:r>
              <a:rPr lang="en-US"/>
              <a:t>N666DS Accident on Approach to MYF </a:t>
            </a:r>
            <a:endParaRPr/>
          </a:p>
        </p:txBody>
      </p:sp>
      <p:sp>
        <p:nvSpPr>
          <p:cNvPr id="346" name="Google Shape;346;p15"/>
          <p:cNvSpPr txBox="1"/>
          <p:nvPr>
            <p:ph idx="1" type="body"/>
          </p:nvPr>
        </p:nvSpPr>
        <p:spPr>
          <a:xfrm>
            <a:off x="838200" y="1825625"/>
            <a:ext cx="10515600" cy="402529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solidFill>
                  <a:schemeClr val="dk1"/>
                </a:solidFill>
              </a:rPr>
              <a:t>A Cessna S550 Citation S/II, N666DS, was destroyed when it crashed while on approach to runway 28R at Montgomery-Gibbs Executive Airport (MYF/KMYF), San Diego, California. May 22, 2025 at 3:47 am PDT, 10:47 UTC</a:t>
            </a:r>
            <a:endParaRPr/>
          </a:p>
          <a:p>
            <a:pPr indent="-228600" lvl="0" marL="228600" rtl="0" algn="l">
              <a:lnSpc>
                <a:spcPct val="90000"/>
              </a:lnSpc>
              <a:spcBef>
                <a:spcPts val="1000"/>
              </a:spcBef>
              <a:spcAft>
                <a:spcPts val="0"/>
              </a:spcAft>
              <a:buClr>
                <a:schemeClr val="dk1"/>
              </a:buClr>
              <a:buSzPts val="2400"/>
              <a:buChar char="•"/>
            </a:pPr>
            <a:r>
              <a:rPr lang="en-US" sz="2400">
                <a:solidFill>
                  <a:schemeClr val="dk1"/>
                </a:solidFill>
              </a:rPr>
              <a:t>According to air traffic control data, during the final portion of the flight, </a:t>
            </a:r>
            <a:r>
              <a:rPr lang="en-US" sz="2400">
                <a:solidFill>
                  <a:schemeClr val="dk1"/>
                </a:solidFill>
                <a:highlight>
                  <a:srgbClr val="FFFF00"/>
                </a:highlight>
              </a:rPr>
              <a:t>the pilot(s) enquired about the conditions at other nearby airports, because the ASOS at KMYF was not working</a:t>
            </a:r>
            <a:endParaRPr/>
          </a:p>
          <a:p>
            <a:pPr indent="-228600" lvl="0" marL="228600" rtl="0" algn="l">
              <a:lnSpc>
                <a:spcPct val="90000"/>
              </a:lnSpc>
              <a:spcBef>
                <a:spcPts val="1000"/>
              </a:spcBef>
              <a:spcAft>
                <a:spcPts val="0"/>
              </a:spcAft>
              <a:buClr>
                <a:schemeClr val="dk1"/>
              </a:buClr>
              <a:buSzPts val="2400"/>
              <a:buChar char="•"/>
            </a:pPr>
            <a:r>
              <a:rPr lang="en-US" sz="2400">
                <a:solidFill>
                  <a:schemeClr val="dk1"/>
                </a:solidFill>
              </a:rPr>
              <a:t>Applications of past and ongoing Project 36 work</a:t>
            </a:r>
            <a:endParaRPr/>
          </a:p>
          <a:p>
            <a:pPr indent="-228600" lvl="1" marL="685800" rtl="0" algn="l">
              <a:lnSpc>
                <a:spcPct val="90000"/>
              </a:lnSpc>
              <a:spcBef>
                <a:spcPts val="500"/>
              </a:spcBef>
              <a:spcAft>
                <a:spcPts val="0"/>
              </a:spcAft>
              <a:buClr>
                <a:schemeClr val="dk1"/>
              </a:buClr>
              <a:buSzPts val="2400"/>
              <a:buChar char="•"/>
            </a:pPr>
            <a:r>
              <a:rPr lang="en-US" sz="2400">
                <a:solidFill>
                  <a:schemeClr val="dk1"/>
                </a:solidFill>
              </a:rPr>
              <a:t>Risk assessment using ASOS ceilings and mesonet relative humidity reports</a:t>
            </a:r>
            <a:endParaRPr/>
          </a:p>
          <a:p>
            <a:pPr indent="-228600" lvl="1" marL="685800" rtl="0" algn="l">
              <a:lnSpc>
                <a:spcPct val="90000"/>
              </a:lnSpc>
              <a:spcBef>
                <a:spcPts val="500"/>
              </a:spcBef>
              <a:spcAft>
                <a:spcPts val="0"/>
              </a:spcAft>
              <a:buClr>
                <a:schemeClr val="dk1"/>
              </a:buClr>
              <a:buSzPts val="2400"/>
              <a:buChar char="•"/>
            </a:pPr>
            <a:r>
              <a:rPr lang="en-US" sz="2400">
                <a:solidFill>
                  <a:schemeClr val="dk1"/>
                </a:solidFill>
              </a:rPr>
              <a:t>Neural network machine learning</a:t>
            </a:r>
            <a:endParaRPr/>
          </a:p>
        </p:txBody>
      </p:sp>
      <p:sp>
        <p:nvSpPr>
          <p:cNvPr id="347" name="Google Shape;34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6"/>
          <p:cNvSpPr txBox="1"/>
          <p:nvPr>
            <p:ph type="title"/>
          </p:nvPr>
        </p:nvSpPr>
        <p:spPr>
          <a:xfrm>
            <a:off x="571500" y="217488"/>
            <a:ext cx="11296651" cy="83463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Franklin Medium"/>
              <a:buNone/>
            </a:pPr>
            <a:r>
              <a:rPr lang="en-US"/>
              <a:t>Risk Assessment Matrix using ASOS Ceilings and Mesonet RH</a:t>
            </a:r>
            <a:endParaRPr/>
          </a:p>
        </p:txBody>
      </p:sp>
      <p:pic>
        <p:nvPicPr>
          <p:cNvPr id="353" name="Google Shape;353;p16"/>
          <p:cNvPicPr preferRelativeResize="0"/>
          <p:nvPr>
            <p:ph idx="1" type="body"/>
          </p:nvPr>
        </p:nvPicPr>
        <p:blipFill rotWithShape="1">
          <a:blip r:embed="rId3">
            <a:alphaModFix/>
          </a:blip>
          <a:srcRect b="0" l="0" r="0" t="0"/>
          <a:stretch/>
        </p:blipFill>
        <p:spPr>
          <a:xfrm>
            <a:off x="3317877" y="1750594"/>
            <a:ext cx="5803895" cy="3798137"/>
          </a:xfrm>
          <a:prstGeom prst="rect">
            <a:avLst/>
          </a:prstGeom>
          <a:noFill/>
          <a:ln>
            <a:noFill/>
          </a:ln>
        </p:spPr>
      </p:pic>
      <p:sp>
        <p:nvSpPr>
          <p:cNvPr id="354" name="Google Shape;35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7"/>
          <p:cNvSpPr txBox="1"/>
          <p:nvPr>
            <p:ph idx="1" type="body"/>
          </p:nvPr>
        </p:nvSpPr>
        <p:spPr>
          <a:xfrm>
            <a:off x="838200" y="1825625"/>
            <a:ext cx="10515600" cy="4025291"/>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1350"/>
              <a:buChar char="•"/>
            </a:pPr>
            <a:r>
              <a:rPr lang="en-US" sz="1350"/>
              <a:t>Goal: Use of machine learning to predict conditions/risk</a:t>
            </a:r>
            <a:endParaRPr/>
          </a:p>
          <a:p>
            <a:pPr indent="-228600" lvl="1" marL="685800" rtl="0" algn="l">
              <a:lnSpc>
                <a:spcPct val="90000"/>
              </a:lnSpc>
              <a:spcBef>
                <a:spcPts val="500"/>
              </a:spcBef>
              <a:spcAft>
                <a:spcPts val="0"/>
              </a:spcAft>
              <a:buClr>
                <a:schemeClr val="dk1"/>
              </a:buClr>
              <a:buSzPts val="1050"/>
              <a:buChar char="•"/>
            </a:pPr>
            <a:r>
              <a:rPr lang="en-US" sz="1050"/>
              <a:t>At an ASOS/AWOS that reports weather but may be temporarily missing</a:t>
            </a:r>
            <a:endParaRPr/>
          </a:p>
          <a:p>
            <a:pPr indent="-228600" lvl="1" marL="685800" rtl="0" algn="l">
              <a:lnSpc>
                <a:spcPct val="90000"/>
              </a:lnSpc>
              <a:spcBef>
                <a:spcPts val="500"/>
              </a:spcBef>
              <a:spcAft>
                <a:spcPts val="0"/>
              </a:spcAft>
              <a:buClr>
                <a:schemeClr val="dk1"/>
              </a:buClr>
              <a:buSzPts val="1050"/>
              <a:buChar char="•"/>
            </a:pPr>
            <a:r>
              <a:rPr lang="en-US" sz="1050"/>
              <a:t>At a mesonet location which doesn’t report ceilings and visibility</a:t>
            </a:r>
            <a:endParaRPr/>
          </a:p>
          <a:p>
            <a:pPr indent="-228600" lvl="1" marL="685800" rtl="0" algn="l">
              <a:lnSpc>
                <a:spcPct val="90000"/>
              </a:lnSpc>
              <a:spcBef>
                <a:spcPts val="500"/>
              </a:spcBef>
              <a:spcAft>
                <a:spcPts val="0"/>
              </a:spcAft>
              <a:buClr>
                <a:schemeClr val="dk1"/>
              </a:buClr>
              <a:buSzPts val="1050"/>
              <a:buChar char="•"/>
            </a:pPr>
            <a:r>
              <a:rPr lang="en-US" sz="1050"/>
              <a:t>At an undefined location </a:t>
            </a:r>
            <a:endParaRPr/>
          </a:p>
          <a:p>
            <a:pPr indent="-228600" lvl="0" marL="228600" rtl="0" algn="l">
              <a:lnSpc>
                <a:spcPct val="90000"/>
              </a:lnSpc>
              <a:spcBef>
                <a:spcPts val="1000"/>
              </a:spcBef>
              <a:spcAft>
                <a:spcPts val="0"/>
              </a:spcAft>
              <a:buClr>
                <a:schemeClr val="dk1"/>
              </a:buClr>
              <a:buSzPts val="1350"/>
              <a:buChar char="•"/>
            </a:pPr>
            <a:r>
              <a:rPr lang="en-US" sz="1350"/>
              <a:t>Methods: Bidirectional Long-Short Term Memory (BiLSTM) ML</a:t>
            </a:r>
            <a:endParaRPr/>
          </a:p>
          <a:p>
            <a:pPr indent="-228600" lvl="1" marL="685800" rtl="0" algn="l">
              <a:lnSpc>
                <a:spcPct val="90000"/>
              </a:lnSpc>
              <a:spcBef>
                <a:spcPts val="500"/>
              </a:spcBef>
              <a:spcAft>
                <a:spcPts val="0"/>
              </a:spcAft>
              <a:buClr>
                <a:schemeClr val="dk1"/>
              </a:buClr>
              <a:buSzPts val="1200"/>
              <a:buChar char="•"/>
            </a:pPr>
            <a:r>
              <a:rPr lang="en-US" sz="1200"/>
              <a:t>ASOS Data (hourly METARs) in two focus regions</a:t>
            </a:r>
            <a:endParaRPr/>
          </a:p>
          <a:p>
            <a:pPr indent="-228600" lvl="2" marL="1143000" rtl="0" algn="l">
              <a:lnSpc>
                <a:spcPct val="90000"/>
              </a:lnSpc>
              <a:spcBef>
                <a:spcPts val="500"/>
              </a:spcBef>
              <a:spcAft>
                <a:spcPts val="0"/>
              </a:spcAft>
              <a:buClr>
                <a:schemeClr val="dk1"/>
              </a:buClr>
              <a:buSzPts val="1200"/>
              <a:buChar char="•"/>
            </a:pPr>
            <a:r>
              <a:rPr lang="en-US" sz="1200"/>
              <a:t>CPSA: 5 years (2019-2023) 150+ stations</a:t>
            </a:r>
            <a:endParaRPr/>
          </a:p>
          <a:p>
            <a:pPr indent="-228600" lvl="2" marL="1143000" rtl="0" algn="l">
              <a:lnSpc>
                <a:spcPct val="90000"/>
              </a:lnSpc>
              <a:spcBef>
                <a:spcPts val="500"/>
              </a:spcBef>
              <a:spcAft>
                <a:spcPts val="0"/>
              </a:spcAft>
              <a:buClr>
                <a:schemeClr val="dk1"/>
              </a:buClr>
              <a:buSzPts val="1200"/>
              <a:buChar char="•"/>
            </a:pPr>
            <a:r>
              <a:rPr lang="en-US" sz="1200"/>
              <a:t>SoCal incident: 6 years (2019-2024) 8 stations</a:t>
            </a:r>
            <a:endParaRPr/>
          </a:p>
          <a:p>
            <a:pPr indent="-228600" lvl="1" marL="685800" rtl="0" algn="l">
              <a:lnSpc>
                <a:spcPct val="90000"/>
              </a:lnSpc>
              <a:spcBef>
                <a:spcPts val="500"/>
              </a:spcBef>
              <a:spcAft>
                <a:spcPts val="0"/>
              </a:spcAft>
              <a:buClr>
                <a:schemeClr val="dk1"/>
              </a:buClr>
              <a:buSzPts val="1200"/>
              <a:buChar char="•"/>
            </a:pPr>
            <a:r>
              <a:rPr lang="en-US" sz="1200"/>
              <a:t>Test: Predict Flight Rule Category condition at a specific ASOS </a:t>
            </a:r>
            <a:endParaRPr/>
          </a:p>
          <a:p>
            <a:pPr indent="0" lvl="1" marL="342900" rtl="0" algn="l">
              <a:lnSpc>
                <a:spcPct val="90000"/>
              </a:lnSpc>
              <a:spcBef>
                <a:spcPts val="500"/>
              </a:spcBef>
              <a:spcAft>
                <a:spcPts val="0"/>
              </a:spcAft>
              <a:buClr>
                <a:schemeClr val="dk1"/>
              </a:buClr>
              <a:buSzPts val="1350"/>
              <a:buNone/>
            </a:pPr>
            <a:r>
              <a:rPr lang="en-US" sz="1350"/>
              <a:t>Results for the Columbia Plateau/Southern Appalachian (CPSA) region</a:t>
            </a:r>
            <a:endParaRPr/>
          </a:p>
          <a:p>
            <a:pPr indent="-228600" lvl="1" marL="685800" rtl="0" algn="l">
              <a:lnSpc>
                <a:spcPct val="90000"/>
              </a:lnSpc>
              <a:spcBef>
                <a:spcPts val="500"/>
              </a:spcBef>
              <a:spcAft>
                <a:spcPts val="0"/>
              </a:spcAft>
              <a:buClr>
                <a:schemeClr val="dk1"/>
              </a:buClr>
              <a:buSzPts val="1350"/>
              <a:buChar char="•"/>
            </a:pPr>
            <a:r>
              <a:rPr lang="en-US" sz="1350"/>
              <a:t>Test 1</a:t>
            </a:r>
            <a:endParaRPr/>
          </a:p>
          <a:p>
            <a:pPr indent="-228600" lvl="2" marL="1143000" rtl="0" algn="l">
              <a:lnSpc>
                <a:spcPct val="90000"/>
              </a:lnSpc>
              <a:spcBef>
                <a:spcPts val="500"/>
              </a:spcBef>
              <a:spcAft>
                <a:spcPts val="0"/>
              </a:spcAft>
              <a:buClr>
                <a:schemeClr val="dk1"/>
              </a:buClr>
              <a:buSzPts val="1350"/>
              <a:buChar char="•"/>
            </a:pPr>
            <a:r>
              <a:rPr lang="en-US" sz="1350"/>
              <a:t>37 stations (with most complete data records)</a:t>
            </a:r>
            <a:endParaRPr/>
          </a:p>
          <a:p>
            <a:pPr indent="-228600" lvl="2" marL="1143000" rtl="0" algn="l">
              <a:lnSpc>
                <a:spcPct val="90000"/>
              </a:lnSpc>
              <a:spcBef>
                <a:spcPts val="500"/>
              </a:spcBef>
              <a:spcAft>
                <a:spcPts val="0"/>
              </a:spcAft>
              <a:buClr>
                <a:schemeClr val="dk1"/>
              </a:buClr>
              <a:buSzPts val="1350"/>
              <a:buChar char="•"/>
            </a:pPr>
            <a:r>
              <a:rPr lang="en-US" sz="1350"/>
              <a:t>No geophysical elements used as features</a:t>
            </a:r>
            <a:endParaRPr/>
          </a:p>
          <a:p>
            <a:pPr indent="-228600" lvl="2" marL="1143000" rtl="0" algn="l">
              <a:lnSpc>
                <a:spcPct val="90000"/>
              </a:lnSpc>
              <a:spcBef>
                <a:spcPts val="500"/>
              </a:spcBef>
              <a:spcAft>
                <a:spcPts val="0"/>
              </a:spcAft>
              <a:buClr>
                <a:schemeClr val="dk1"/>
              </a:buClr>
              <a:buSzPts val="1350"/>
              <a:buChar char="•"/>
            </a:pPr>
            <a:r>
              <a:rPr lang="en-US" sz="1350"/>
              <a:t>24-hour sequences</a:t>
            </a:r>
            <a:endParaRPr/>
          </a:p>
          <a:p>
            <a:pPr indent="-228600" lvl="2" marL="1143000" rtl="0" algn="l">
              <a:lnSpc>
                <a:spcPct val="90000"/>
              </a:lnSpc>
              <a:spcBef>
                <a:spcPts val="500"/>
              </a:spcBef>
              <a:spcAft>
                <a:spcPts val="0"/>
              </a:spcAft>
              <a:buClr>
                <a:schemeClr val="dk1"/>
              </a:buClr>
              <a:buSzPts val="1350"/>
              <a:buChar char="•"/>
            </a:pPr>
            <a:r>
              <a:rPr lang="en-US" sz="1350"/>
              <a:t>Penalty for “under-prediction”. </a:t>
            </a:r>
            <a:endParaRPr/>
          </a:p>
          <a:p>
            <a:pPr indent="-228600" lvl="3" marL="1600200" rtl="0" algn="l">
              <a:lnSpc>
                <a:spcPct val="90000"/>
              </a:lnSpc>
              <a:spcBef>
                <a:spcPts val="500"/>
              </a:spcBef>
              <a:spcAft>
                <a:spcPts val="0"/>
              </a:spcAft>
              <a:buClr>
                <a:schemeClr val="dk1"/>
              </a:buClr>
              <a:buSzPts val="1350"/>
              <a:buChar char="•"/>
            </a:pPr>
            <a:r>
              <a:rPr lang="en-US" sz="1350"/>
              <a:t>We’d rather error on the side of predicting a worse category vs. a better category.</a:t>
            </a:r>
            <a:endParaRPr/>
          </a:p>
          <a:p>
            <a:pPr indent="-228600" lvl="2" marL="1143000" rtl="0" algn="l">
              <a:lnSpc>
                <a:spcPct val="90000"/>
              </a:lnSpc>
              <a:spcBef>
                <a:spcPts val="500"/>
              </a:spcBef>
              <a:spcAft>
                <a:spcPts val="0"/>
              </a:spcAft>
              <a:buClr>
                <a:schemeClr val="dk1"/>
              </a:buClr>
              <a:buSzPts val="1350"/>
              <a:buChar char="•"/>
            </a:pPr>
            <a:r>
              <a:rPr lang="en-US" sz="1350"/>
              <a:t>Most data along the optimal diagonal except for the model tendency to predict LIFR in IFR conditions.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60" name="Google Shape;360;p17"/>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Libre Franklin Medium"/>
              <a:buNone/>
            </a:pPr>
            <a:r>
              <a:rPr lang="en-US" sz="3600"/>
              <a:t>Bidirectional Long-Short Term Memory (BiLSTM) ML</a:t>
            </a:r>
            <a:endParaRPr/>
          </a:p>
        </p:txBody>
      </p:sp>
      <p:pic>
        <p:nvPicPr>
          <p:cNvPr id="361" name="Google Shape;361;p17"/>
          <p:cNvPicPr preferRelativeResize="0"/>
          <p:nvPr/>
        </p:nvPicPr>
        <p:blipFill rotWithShape="1">
          <a:blip r:embed="rId3">
            <a:alphaModFix/>
          </a:blip>
          <a:srcRect b="0" l="0" r="0" t="0"/>
          <a:stretch/>
        </p:blipFill>
        <p:spPr>
          <a:xfrm>
            <a:off x="7692466" y="1742537"/>
            <a:ext cx="3623093" cy="27173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8"/>
          <p:cNvSpPr txBox="1"/>
          <p:nvPr>
            <p:ph type="title"/>
          </p:nvPr>
        </p:nvSpPr>
        <p:spPr>
          <a:xfrm>
            <a:off x="690372" y="140061"/>
            <a:ext cx="10811256" cy="676653"/>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dk1"/>
              </a:buClr>
              <a:buSzPts val="4400"/>
              <a:buFont typeface="Libre Franklin Medium"/>
              <a:buNone/>
            </a:pPr>
            <a:r>
              <a:rPr lang="en-US"/>
              <a:t>Crowd Sourcing in Wx Aggregation</a:t>
            </a:r>
            <a:endParaRPr/>
          </a:p>
        </p:txBody>
      </p:sp>
      <p:sp>
        <p:nvSpPr>
          <p:cNvPr id="367" name="Google Shape;367;p18"/>
          <p:cNvSpPr/>
          <p:nvPr/>
        </p:nvSpPr>
        <p:spPr>
          <a:xfrm>
            <a:off x="2847451" y="1800616"/>
            <a:ext cx="1168706" cy="1099103"/>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ASOS</a:t>
            </a:r>
            <a:endParaRPr b="0" i="0" sz="1800" u="none" cap="none" strike="noStrike">
              <a:solidFill>
                <a:srgbClr val="FFFFFF"/>
              </a:solidFill>
              <a:latin typeface="Arial"/>
              <a:ea typeface="Arial"/>
              <a:cs typeface="Arial"/>
              <a:sym typeface="Arial"/>
            </a:endParaRPr>
          </a:p>
        </p:txBody>
      </p:sp>
      <p:sp>
        <p:nvSpPr>
          <p:cNvPr id="368" name="Google Shape;368;p18"/>
          <p:cNvSpPr/>
          <p:nvPr/>
        </p:nvSpPr>
        <p:spPr>
          <a:xfrm>
            <a:off x="4423253" y="1800616"/>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Non</a:t>
            </a:r>
            <a:endParaRPr/>
          </a:p>
          <a:p>
            <a:pPr indent="0" lvl="0" marL="0" marR="0" rtl="0" algn="ctr">
              <a:lnSpc>
                <a:spcPct val="100000"/>
              </a:lnSpc>
              <a:spcBef>
                <a:spcPts val="0"/>
              </a:spcBef>
              <a:spcAft>
                <a:spcPts val="0"/>
              </a:spcAft>
              <a:buClr>
                <a:srgbClr val="FFFFFF"/>
              </a:buClr>
              <a:buSzPts val="1100"/>
              <a:buFont typeface="Arial"/>
              <a:buNone/>
            </a:pPr>
            <a:r>
              <a:rPr lang="en-US" sz="1100">
                <a:solidFill>
                  <a:srgbClr val="FFFFFF"/>
                </a:solidFill>
                <a:latin typeface="Arial"/>
                <a:ea typeface="Arial"/>
                <a:cs typeface="Arial"/>
                <a:sym typeface="Arial"/>
              </a:rPr>
              <a:t>Certified Sensors</a:t>
            </a:r>
            <a:endParaRPr b="0" i="0" sz="1100" u="none" cap="none" strike="noStrike">
              <a:solidFill>
                <a:srgbClr val="FFFFFF"/>
              </a:solidFill>
              <a:latin typeface="Arial"/>
              <a:ea typeface="Arial"/>
              <a:cs typeface="Arial"/>
              <a:sym typeface="Arial"/>
            </a:endParaRPr>
          </a:p>
        </p:txBody>
      </p:sp>
      <p:sp>
        <p:nvSpPr>
          <p:cNvPr id="369" name="Google Shape;369;p18"/>
          <p:cNvSpPr/>
          <p:nvPr/>
        </p:nvSpPr>
        <p:spPr>
          <a:xfrm>
            <a:off x="5884623" y="1800615"/>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Pilot</a:t>
            </a:r>
            <a:endParaRPr b="0" i="0" sz="1800" u="none" cap="none" strike="noStrike">
              <a:solidFill>
                <a:srgbClr val="FFFFFF"/>
              </a:solidFill>
              <a:latin typeface="Arial"/>
              <a:ea typeface="Arial"/>
              <a:cs typeface="Arial"/>
              <a:sym typeface="Arial"/>
            </a:endParaRPr>
          </a:p>
        </p:txBody>
      </p:sp>
      <p:sp>
        <p:nvSpPr>
          <p:cNvPr id="370" name="Google Shape;370;p18"/>
          <p:cNvSpPr/>
          <p:nvPr/>
        </p:nvSpPr>
        <p:spPr>
          <a:xfrm>
            <a:off x="7403407" y="1799441"/>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VEIA</a:t>
            </a:r>
            <a:endParaRPr b="0" i="0" sz="1800" u="none" cap="none" strike="noStrike">
              <a:solidFill>
                <a:srgbClr val="FFFFFF"/>
              </a:solidFill>
              <a:latin typeface="Arial"/>
              <a:ea typeface="Arial"/>
              <a:cs typeface="Arial"/>
              <a:sym typeface="Arial"/>
            </a:endParaRPr>
          </a:p>
        </p:txBody>
      </p:sp>
      <p:sp>
        <p:nvSpPr>
          <p:cNvPr id="371" name="Google Shape;371;p18"/>
          <p:cNvSpPr/>
          <p:nvPr/>
        </p:nvSpPr>
        <p:spPr>
          <a:xfrm>
            <a:off x="5023459" y="3875240"/>
            <a:ext cx="2045917" cy="1200410"/>
          </a:xfrm>
          <a:prstGeom prst="roundRect">
            <a:avLst>
              <a:gd fmla="val 16667" name="adj"/>
            </a:avLst>
          </a:prstGeom>
          <a:solidFill>
            <a:srgbClr val="FFC000"/>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Final Visibility Output</a:t>
            </a:r>
            <a:endParaRPr b="0" i="0" sz="1800" u="none" cap="none" strike="noStrike">
              <a:solidFill>
                <a:srgbClr val="FFFFFF"/>
              </a:solidFill>
              <a:latin typeface="Arial"/>
              <a:ea typeface="Arial"/>
              <a:cs typeface="Arial"/>
              <a:sym typeface="Arial"/>
            </a:endParaRPr>
          </a:p>
        </p:txBody>
      </p:sp>
      <p:cxnSp>
        <p:nvCxnSpPr>
          <p:cNvPr id="372" name="Google Shape;372;p18"/>
          <p:cNvCxnSpPr/>
          <p:nvPr/>
        </p:nvCxnSpPr>
        <p:spPr>
          <a:xfrm>
            <a:off x="3714880" y="2738894"/>
            <a:ext cx="1363249" cy="1185797"/>
          </a:xfrm>
          <a:prstGeom prst="straightConnector1">
            <a:avLst/>
          </a:prstGeom>
          <a:noFill/>
          <a:ln cap="flat" cmpd="sng" w="9525">
            <a:solidFill>
              <a:schemeClr val="accent1"/>
            </a:solidFill>
            <a:prstDash val="solid"/>
            <a:miter lim="800000"/>
            <a:headEnd len="sm" w="sm" type="none"/>
            <a:tailEnd len="med" w="med" type="triangle"/>
          </a:ln>
        </p:spPr>
      </p:cxnSp>
      <p:cxnSp>
        <p:nvCxnSpPr>
          <p:cNvPr id="373" name="Google Shape;373;p18"/>
          <p:cNvCxnSpPr/>
          <p:nvPr/>
        </p:nvCxnSpPr>
        <p:spPr>
          <a:xfrm>
            <a:off x="5061427" y="2832838"/>
            <a:ext cx="557020" cy="1042402"/>
          </a:xfrm>
          <a:prstGeom prst="straightConnector1">
            <a:avLst/>
          </a:prstGeom>
          <a:noFill/>
          <a:ln cap="flat" cmpd="sng" w="9525">
            <a:solidFill>
              <a:schemeClr val="accent1"/>
            </a:solidFill>
            <a:prstDash val="solid"/>
            <a:miter lim="800000"/>
            <a:headEnd len="sm" w="sm" type="none"/>
            <a:tailEnd len="med" w="med" type="triangle"/>
          </a:ln>
        </p:spPr>
      </p:cxnSp>
      <p:cxnSp>
        <p:nvCxnSpPr>
          <p:cNvPr id="374" name="Google Shape;374;p18"/>
          <p:cNvCxnSpPr/>
          <p:nvPr/>
        </p:nvCxnSpPr>
        <p:spPr>
          <a:xfrm flipH="1">
            <a:off x="6884448" y="2821454"/>
            <a:ext cx="935935" cy="1063996"/>
          </a:xfrm>
          <a:prstGeom prst="straightConnector1">
            <a:avLst/>
          </a:prstGeom>
          <a:noFill/>
          <a:ln cap="flat" cmpd="sng" w="9525">
            <a:solidFill>
              <a:schemeClr val="accent1"/>
            </a:solidFill>
            <a:prstDash val="solid"/>
            <a:miter lim="800000"/>
            <a:headEnd len="sm" w="sm" type="none"/>
            <a:tailEnd len="med" w="med" type="triangle"/>
          </a:ln>
        </p:spPr>
      </p:cxnSp>
      <p:cxnSp>
        <p:nvCxnSpPr>
          <p:cNvPr id="375" name="Google Shape;375;p18"/>
          <p:cNvCxnSpPr>
            <a:stCxn id="369" idx="4"/>
          </p:cNvCxnSpPr>
          <p:nvPr/>
        </p:nvCxnSpPr>
        <p:spPr>
          <a:xfrm flipH="1">
            <a:off x="6201160" y="2834012"/>
            <a:ext cx="210600" cy="1041300"/>
          </a:xfrm>
          <a:prstGeom prst="straightConnector1">
            <a:avLst/>
          </a:prstGeom>
          <a:noFill/>
          <a:ln cap="flat" cmpd="sng" w="9525">
            <a:solidFill>
              <a:schemeClr val="accent1"/>
            </a:solidFill>
            <a:prstDash val="solid"/>
            <a:miter lim="800000"/>
            <a:headEnd len="sm" w="sm" type="none"/>
            <a:tailEnd len="med" w="med" type="triangle"/>
          </a:ln>
        </p:spPr>
      </p:cxnSp>
      <p:sp>
        <p:nvSpPr>
          <p:cNvPr id="376" name="Google Shape;376;p18"/>
          <p:cNvSpPr txBox="1"/>
          <p:nvPr/>
        </p:nvSpPr>
        <p:spPr>
          <a:xfrm>
            <a:off x="1935480" y="5410200"/>
            <a:ext cx="8854440" cy="646331"/>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1" lang="en-US" sz="1800" u="none" cap="none" strike="noStrike">
                <a:solidFill>
                  <a:srgbClr val="FFFFFF"/>
                </a:solidFill>
                <a:latin typeface="Arial"/>
                <a:ea typeface="Arial"/>
                <a:cs typeface="Arial"/>
                <a:sym typeface="Arial"/>
              </a:rPr>
              <a:t>This is like Crowd sourcing again. Aggregate the votes of the different systems, weighted by their usage by pilots / ‘experience’.</a:t>
            </a:r>
            <a:endParaRPr/>
          </a:p>
        </p:txBody>
      </p:sp>
      <p:sp>
        <p:nvSpPr>
          <p:cNvPr id="377" name="Google Shape;37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600"/>
              <a:t>© 2023 Collins Aerospace  |  Collins Aerospace proprietary.  |  This document contains no export controlled technical data.</a:t>
            </a:r>
            <a:endParaRPr/>
          </a:p>
        </p:txBody>
      </p:sp>
      <p:sp>
        <p:nvSpPr>
          <p:cNvPr id="378" name="Google Shape;378;p18"/>
          <p:cNvSpPr/>
          <p:nvPr/>
        </p:nvSpPr>
        <p:spPr>
          <a:xfrm>
            <a:off x="8315058" y="2571423"/>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Cloud Type</a:t>
            </a:r>
            <a:endParaRPr/>
          </a:p>
          <a:p>
            <a:pPr indent="0" lvl="0" marL="0" marR="0" rtl="0" algn="ctr">
              <a:lnSpc>
                <a:spcPct val="100000"/>
              </a:lnSpc>
              <a:spcBef>
                <a:spcPts val="0"/>
              </a:spcBef>
              <a:spcAft>
                <a:spcPts val="0"/>
              </a:spcAft>
              <a:buClr>
                <a:srgbClr val="FFFFFF"/>
              </a:buClr>
              <a:buSzPts val="1600"/>
              <a:buFont typeface="Arial"/>
              <a:buNone/>
            </a:pPr>
            <a:r>
              <a:rPr lang="en-US" sz="1600">
                <a:solidFill>
                  <a:srgbClr val="FFFFFF"/>
                </a:solidFill>
                <a:latin typeface="Arial"/>
                <a:ea typeface="Arial"/>
                <a:cs typeface="Arial"/>
                <a:sym typeface="Arial"/>
              </a:rPr>
              <a:t>ML</a:t>
            </a:r>
            <a:endParaRPr b="0" i="0" sz="1600" u="none" cap="none" strike="noStrike">
              <a:solidFill>
                <a:srgbClr val="FFFFFF"/>
              </a:solidFill>
              <a:latin typeface="Arial"/>
              <a:ea typeface="Arial"/>
              <a:cs typeface="Arial"/>
              <a:sym typeface="Arial"/>
            </a:endParaRPr>
          </a:p>
        </p:txBody>
      </p:sp>
      <p:cxnSp>
        <p:nvCxnSpPr>
          <p:cNvPr id="379" name="Google Shape;379;p18"/>
          <p:cNvCxnSpPr/>
          <p:nvPr/>
        </p:nvCxnSpPr>
        <p:spPr>
          <a:xfrm flipH="1">
            <a:off x="6994609" y="3372641"/>
            <a:ext cx="1454385" cy="743186"/>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9"/>
          <p:cNvSpPr txBox="1"/>
          <p:nvPr>
            <p:ph type="title"/>
          </p:nvPr>
        </p:nvSpPr>
        <p:spPr>
          <a:xfrm>
            <a:off x="704087" y="200020"/>
            <a:ext cx="10811256" cy="676653"/>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dk1"/>
              </a:buClr>
              <a:buSzPts val="3200"/>
              <a:buFont typeface="Calibri"/>
              <a:buNone/>
            </a:pPr>
            <a:r>
              <a:rPr b="0" i="0" lang="en-US" sz="3200" u="none" strike="noStrike">
                <a:latin typeface="Calibri"/>
                <a:ea typeface="Calibri"/>
                <a:cs typeface="Calibri"/>
                <a:sym typeface="Calibri"/>
              </a:rPr>
              <a:t>TBD - Supervisory controller</a:t>
            </a:r>
            <a:endParaRPr/>
          </a:p>
        </p:txBody>
      </p:sp>
      <p:sp>
        <p:nvSpPr>
          <p:cNvPr id="385" name="Google Shape;385;p19"/>
          <p:cNvSpPr/>
          <p:nvPr/>
        </p:nvSpPr>
        <p:spPr>
          <a:xfrm>
            <a:off x="1311730" y="2701618"/>
            <a:ext cx="1230291" cy="1185796"/>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AI Weather</a:t>
            </a:r>
            <a:endParaRPr b="0" i="0" sz="1400" u="none" cap="none" strike="noStrike">
              <a:solidFill>
                <a:srgbClr val="FFFFFF"/>
              </a:solidFill>
              <a:latin typeface="Arial"/>
              <a:ea typeface="Arial"/>
              <a:cs typeface="Arial"/>
              <a:sym typeface="Arial"/>
            </a:endParaRPr>
          </a:p>
        </p:txBody>
      </p:sp>
      <p:sp>
        <p:nvSpPr>
          <p:cNvPr id="386" name="Google Shape;386;p19"/>
          <p:cNvSpPr/>
          <p:nvPr/>
        </p:nvSpPr>
        <p:spPr>
          <a:xfrm>
            <a:off x="3923565" y="2677281"/>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Wx Model</a:t>
            </a:r>
            <a:endParaRPr b="0" i="0" sz="1400" u="none" cap="none" strike="noStrike">
              <a:solidFill>
                <a:srgbClr val="FFFFFF"/>
              </a:solidFill>
              <a:latin typeface="Arial"/>
              <a:ea typeface="Arial"/>
              <a:cs typeface="Arial"/>
              <a:sym typeface="Arial"/>
            </a:endParaRPr>
          </a:p>
        </p:txBody>
      </p:sp>
      <p:sp>
        <p:nvSpPr>
          <p:cNvPr id="387" name="Google Shape;387;p19"/>
          <p:cNvSpPr/>
          <p:nvPr/>
        </p:nvSpPr>
        <p:spPr>
          <a:xfrm>
            <a:off x="7134490" y="2696896"/>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Arial"/>
              <a:buNone/>
            </a:pPr>
            <a:r>
              <a:rPr lang="en-US" sz="1000">
                <a:solidFill>
                  <a:srgbClr val="FFFFFF"/>
                </a:solidFill>
                <a:latin typeface="Arial"/>
                <a:ea typeface="Arial"/>
                <a:cs typeface="Arial"/>
                <a:sym typeface="Arial"/>
              </a:rPr>
              <a:t>Observer</a:t>
            </a:r>
            <a:endParaRPr b="0" i="0" sz="1000" u="none" cap="none" strike="noStrike">
              <a:solidFill>
                <a:srgbClr val="FFFFFF"/>
              </a:solidFill>
              <a:latin typeface="Arial"/>
              <a:ea typeface="Arial"/>
              <a:cs typeface="Arial"/>
              <a:sym typeface="Arial"/>
            </a:endParaRPr>
          </a:p>
        </p:txBody>
      </p:sp>
      <p:sp>
        <p:nvSpPr>
          <p:cNvPr id="388" name="Google Shape;388;p19"/>
          <p:cNvSpPr/>
          <p:nvPr/>
        </p:nvSpPr>
        <p:spPr>
          <a:xfrm>
            <a:off x="9644263" y="2743925"/>
            <a:ext cx="1054273" cy="1033397"/>
          </a:xfrm>
          <a:prstGeom prst="ellips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VWOS</a:t>
            </a:r>
            <a:endParaRPr b="0" i="0" sz="1400" u="none" cap="none" strike="noStrike">
              <a:solidFill>
                <a:srgbClr val="FFFFFF"/>
              </a:solidFill>
              <a:latin typeface="Arial"/>
              <a:ea typeface="Arial"/>
              <a:cs typeface="Arial"/>
              <a:sym typeface="Arial"/>
            </a:endParaRPr>
          </a:p>
        </p:txBody>
      </p:sp>
      <p:sp>
        <p:nvSpPr>
          <p:cNvPr id="389" name="Google Shape;389;p19"/>
          <p:cNvSpPr/>
          <p:nvPr/>
        </p:nvSpPr>
        <p:spPr>
          <a:xfrm>
            <a:off x="5420115" y="4804254"/>
            <a:ext cx="2045917" cy="914783"/>
          </a:xfrm>
          <a:prstGeom prst="roundRect">
            <a:avLst>
              <a:gd fmla="val 16667" name="adj"/>
            </a:avLst>
          </a:prstGeom>
          <a:solidFill>
            <a:srgbClr val="FFC000"/>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Final Visibility</a:t>
            </a:r>
            <a:endParaRPr b="0" i="0" sz="1800" u="none" cap="none" strike="noStrike">
              <a:solidFill>
                <a:srgbClr val="FFFFFF"/>
              </a:solidFill>
              <a:latin typeface="Arial"/>
              <a:ea typeface="Arial"/>
              <a:cs typeface="Arial"/>
              <a:sym typeface="Arial"/>
            </a:endParaRPr>
          </a:p>
        </p:txBody>
      </p:sp>
      <p:cxnSp>
        <p:nvCxnSpPr>
          <p:cNvPr id="390" name="Google Shape;390;p19"/>
          <p:cNvCxnSpPr>
            <a:stCxn id="385" idx="5"/>
          </p:cNvCxnSpPr>
          <p:nvPr/>
        </p:nvCxnSpPr>
        <p:spPr>
          <a:xfrm>
            <a:off x="2361849" y="3713758"/>
            <a:ext cx="3112800" cy="11400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91" name="Google Shape;391;p19"/>
          <p:cNvCxnSpPr>
            <a:endCxn id="389" idx="0"/>
          </p:cNvCxnSpPr>
          <p:nvPr/>
        </p:nvCxnSpPr>
        <p:spPr>
          <a:xfrm>
            <a:off x="4654474" y="3709254"/>
            <a:ext cx="1788600" cy="10950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92" name="Google Shape;392;p19"/>
          <p:cNvCxnSpPr>
            <a:stCxn id="388" idx="3"/>
          </p:cNvCxnSpPr>
          <p:nvPr/>
        </p:nvCxnSpPr>
        <p:spPr>
          <a:xfrm flipH="1">
            <a:off x="7359958" y="3625985"/>
            <a:ext cx="2438700" cy="12276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93" name="Google Shape;393;p19"/>
          <p:cNvCxnSpPr>
            <a:endCxn id="389" idx="0"/>
          </p:cNvCxnSpPr>
          <p:nvPr/>
        </p:nvCxnSpPr>
        <p:spPr>
          <a:xfrm flipH="1">
            <a:off x="6443074" y="3716454"/>
            <a:ext cx="1080300" cy="1087800"/>
          </a:xfrm>
          <a:prstGeom prst="straightConnector1">
            <a:avLst/>
          </a:prstGeom>
          <a:noFill/>
          <a:ln cap="flat" cmpd="sng" w="9525">
            <a:solidFill>
              <a:schemeClr val="accent1"/>
            </a:solidFill>
            <a:prstDash val="solid"/>
            <a:miter lim="800000"/>
            <a:headEnd len="sm" w="sm" type="none"/>
            <a:tailEnd len="med" w="med" type="triangle"/>
          </a:ln>
        </p:spPr>
      </p:cxnSp>
      <p:sp>
        <p:nvSpPr>
          <p:cNvPr id="394" name="Google Shape;394;p19"/>
          <p:cNvSpPr/>
          <p:nvPr/>
        </p:nvSpPr>
        <p:spPr>
          <a:xfrm>
            <a:off x="5983786" y="986827"/>
            <a:ext cx="459287" cy="480164"/>
          </a:xfrm>
          <a:prstGeom prst="ellipse">
            <a:avLst/>
          </a:prstGeom>
          <a:solidFill>
            <a:srgbClr val="7030A0"/>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F</a:t>
            </a:r>
            <a:r>
              <a:rPr b="0" baseline="-25000" i="0" lang="en-US" sz="1100" u="none" cap="none" strike="noStrike">
                <a:solidFill>
                  <a:srgbClr val="FFFFFF"/>
                </a:solidFill>
                <a:latin typeface="Arial"/>
                <a:ea typeface="Arial"/>
                <a:cs typeface="Arial"/>
                <a:sym typeface="Arial"/>
              </a:rPr>
              <a:t>1</a:t>
            </a:r>
            <a:endParaRPr b="0" i="0" sz="1100" u="none" cap="none" strike="noStrike">
              <a:solidFill>
                <a:srgbClr val="FFFFFF"/>
              </a:solidFill>
              <a:latin typeface="Arial"/>
              <a:ea typeface="Arial"/>
              <a:cs typeface="Arial"/>
              <a:sym typeface="Arial"/>
            </a:endParaRPr>
          </a:p>
        </p:txBody>
      </p:sp>
      <p:sp>
        <p:nvSpPr>
          <p:cNvPr id="395" name="Google Shape;395;p19"/>
          <p:cNvSpPr/>
          <p:nvPr/>
        </p:nvSpPr>
        <p:spPr>
          <a:xfrm>
            <a:off x="5532558" y="1528167"/>
            <a:ext cx="459287" cy="480164"/>
          </a:xfrm>
          <a:prstGeom prst="ellipse">
            <a:avLst/>
          </a:prstGeom>
          <a:solidFill>
            <a:srgbClr val="ED7D3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F</a:t>
            </a:r>
            <a:r>
              <a:rPr b="0" baseline="-25000" i="0" lang="en-US" sz="1100" u="none" cap="none" strike="noStrike">
                <a:solidFill>
                  <a:srgbClr val="FFFFFF"/>
                </a:solidFill>
                <a:latin typeface="Arial"/>
                <a:ea typeface="Arial"/>
                <a:cs typeface="Arial"/>
                <a:sym typeface="Arial"/>
              </a:rPr>
              <a:t>2</a:t>
            </a:r>
            <a:endParaRPr/>
          </a:p>
        </p:txBody>
      </p:sp>
      <p:sp>
        <p:nvSpPr>
          <p:cNvPr id="396" name="Google Shape;396;p19"/>
          <p:cNvSpPr/>
          <p:nvPr/>
        </p:nvSpPr>
        <p:spPr>
          <a:xfrm>
            <a:off x="6044037" y="2008330"/>
            <a:ext cx="459287" cy="480164"/>
          </a:xfrm>
          <a:prstGeom prst="ellipse">
            <a:avLst/>
          </a:prstGeom>
          <a:solidFill>
            <a:srgbClr val="C00000"/>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F</a:t>
            </a:r>
            <a:r>
              <a:rPr b="0" baseline="-25000" i="0" lang="en-US" sz="1100" u="none" cap="none" strike="noStrike">
                <a:solidFill>
                  <a:srgbClr val="FFFFFF"/>
                </a:solidFill>
                <a:latin typeface="Arial"/>
                <a:ea typeface="Arial"/>
                <a:cs typeface="Arial"/>
                <a:sym typeface="Arial"/>
              </a:rPr>
              <a:t>3</a:t>
            </a:r>
            <a:endParaRPr b="0" i="0" sz="1100" u="none" cap="none" strike="noStrike">
              <a:solidFill>
                <a:srgbClr val="FFFFFF"/>
              </a:solidFill>
              <a:latin typeface="Arial"/>
              <a:ea typeface="Arial"/>
              <a:cs typeface="Arial"/>
              <a:sym typeface="Arial"/>
            </a:endParaRPr>
          </a:p>
        </p:txBody>
      </p:sp>
      <p:sp>
        <p:nvSpPr>
          <p:cNvPr id="397" name="Google Shape;397;p19"/>
          <p:cNvSpPr/>
          <p:nvPr/>
        </p:nvSpPr>
        <p:spPr>
          <a:xfrm>
            <a:off x="6503325" y="1549043"/>
            <a:ext cx="459287" cy="480164"/>
          </a:xfrm>
          <a:prstGeom prst="ellipse">
            <a:avLst/>
          </a:prstGeom>
          <a:solidFill>
            <a:srgbClr val="00B0F0"/>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F</a:t>
            </a:r>
            <a:r>
              <a:rPr b="0" baseline="-25000" i="0" lang="en-US" sz="1100" u="none" cap="none" strike="noStrike">
                <a:solidFill>
                  <a:srgbClr val="FFFFFF"/>
                </a:solidFill>
                <a:latin typeface="Arial"/>
                <a:ea typeface="Arial"/>
                <a:cs typeface="Arial"/>
                <a:sym typeface="Arial"/>
              </a:rPr>
              <a:t>4</a:t>
            </a:r>
            <a:endParaRPr b="0" i="0" sz="1100" u="none" cap="none" strike="noStrike">
              <a:solidFill>
                <a:srgbClr val="FFFFFF"/>
              </a:solidFill>
              <a:latin typeface="Arial"/>
              <a:ea typeface="Arial"/>
              <a:cs typeface="Arial"/>
              <a:sym typeface="Arial"/>
            </a:endParaRPr>
          </a:p>
        </p:txBody>
      </p:sp>
      <p:sp>
        <p:nvSpPr>
          <p:cNvPr id="398" name="Google Shape;398;p19"/>
          <p:cNvSpPr txBox="1"/>
          <p:nvPr/>
        </p:nvSpPr>
        <p:spPr>
          <a:xfrm>
            <a:off x="3627002" y="1317703"/>
            <a:ext cx="204787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Bayesian Network learnt from SME provided features &amp; data</a:t>
            </a:r>
            <a:endParaRPr/>
          </a:p>
        </p:txBody>
      </p:sp>
      <p:sp>
        <p:nvSpPr>
          <p:cNvPr id="399" name="Google Shape;399;p19"/>
          <p:cNvSpPr txBox="1"/>
          <p:nvPr/>
        </p:nvSpPr>
        <p:spPr>
          <a:xfrm>
            <a:off x="1984925" y="4149293"/>
            <a:ext cx="2119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P(visibility | AI Wx)</a:t>
            </a:r>
            <a:endParaRPr b="0" i="0" sz="1800" u="none" cap="none" strike="noStrike">
              <a:solidFill>
                <a:srgbClr val="000000"/>
              </a:solidFill>
              <a:latin typeface="Arial"/>
              <a:ea typeface="Arial"/>
              <a:cs typeface="Arial"/>
              <a:sym typeface="Arial"/>
            </a:endParaRPr>
          </a:p>
        </p:txBody>
      </p:sp>
      <p:sp>
        <p:nvSpPr>
          <p:cNvPr id="400" name="Google Shape;400;p19"/>
          <p:cNvSpPr txBox="1"/>
          <p:nvPr/>
        </p:nvSpPr>
        <p:spPr>
          <a:xfrm>
            <a:off x="4192658" y="3846923"/>
            <a:ext cx="2119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P(visibility | </a:t>
            </a:r>
            <a:r>
              <a:rPr lang="en-US" sz="1800">
                <a:solidFill>
                  <a:srgbClr val="000000"/>
                </a:solidFill>
                <a:latin typeface="Arial"/>
                <a:ea typeface="Arial"/>
                <a:cs typeface="Arial"/>
                <a:sym typeface="Arial"/>
              </a:rPr>
              <a:t>Model</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sp>
        <p:nvSpPr>
          <p:cNvPr id="401" name="Google Shape;401;p19"/>
          <p:cNvSpPr txBox="1"/>
          <p:nvPr/>
        </p:nvSpPr>
        <p:spPr>
          <a:xfrm>
            <a:off x="6476998" y="3744674"/>
            <a:ext cx="211966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P(visibility | </a:t>
            </a:r>
            <a:r>
              <a:rPr lang="en-US" sz="1600">
                <a:solidFill>
                  <a:srgbClr val="000000"/>
                </a:solidFill>
                <a:latin typeface="Arial"/>
                <a:ea typeface="Arial"/>
                <a:cs typeface="Arial"/>
                <a:sym typeface="Arial"/>
              </a:rPr>
              <a:t>Human</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
        <p:nvSpPr>
          <p:cNvPr id="402" name="Google Shape;402;p19"/>
          <p:cNvSpPr txBox="1"/>
          <p:nvPr/>
        </p:nvSpPr>
        <p:spPr>
          <a:xfrm>
            <a:off x="8561917" y="3890253"/>
            <a:ext cx="211966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P(visibility | VWOS)</a:t>
            </a:r>
            <a:endParaRPr b="0" i="0" sz="1600" u="none" cap="none" strike="noStrike">
              <a:solidFill>
                <a:srgbClr val="000000"/>
              </a:solidFill>
              <a:latin typeface="Arial"/>
              <a:ea typeface="Arial"/>
              <a:cs typeface="Arial"/>
              <a:sym typeface="Arial"/>
            </a:endParaRPr>
          </a:p>
        </p:txBody>
      </p:sp>
      <p:cxnSp>
        <p:nvCxnSpPr>
          <p:cNvPr id="403" name="Google Shape;403;p19"/>
          <p:cNvCxnSpPr>
            <a:stCxn id="394" idx="4"/>
            <a:endCxn id="395" idx="7"/>
          </p:cNvCxnSpPr>
          <p:nvPr/>
        </p:nvCxnSpPr>
        <p:spPr>
          <a:xfrm flipH="1">
            <a:off x="5924530" y="1466991"/>
            <a:ext cx="288900" cy="1314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04" name="Google Shape;404;p19"/>
          <p:cNvCxnSpPr>
            <a:stCxn id="394" idx="4"/>
            <a:endCxn id="397" idx="1"/>
          </p:cNvCxnSpPr>
          <p:nvPr/>
        </p:nvCxnSpPr>
        <p:spPr>
          <a:xfrm>
            <a:off x="6213430" y="1466991"/>
            <a:ext cx="357300" cy="1524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05" name="Google Shape;405;p19"/>
          <p:cNvCxnSpPr>
            <a:stCxn id="395" idx="5"/>
            <a:endCxn id="396" idx="1"/>
          </p:cNvCxnSpPr>
          <p:nvPr/>
        </p:nvCxnSpPr>
        <p:spPr>
          <a:xfrm>
            <a:off x="5924584" y="1938013"/>
            <a:ext cx="186600" cy="1407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06" name="Google Shape;406;p19"/>
          <p:cNvCxnSpPr>
            <a:stCxn id="397" idx="4"/>
            <a:endCxn id="396" idx="6"/>
          </p:cNvCxnSpPr>
          <p:nvPr/>
        </p:nvCxnSpPr>
        <p:spPr>
          <a:xfrm flipH="1">
            <a:off x="6503469" y="2029207"/>
            <a:ext cx="229500" cy="219300"/>
          </a:xfrm>
          <a:prstGeom prst="straightConnector1">
            <a:avLst/>
          </a:prstGeom>
          <a:noFill/>
          <a:ln cap="flat" cmpd="sng" w="9525">
            <a:solidFill>
              <a:schemeClr val="accent1"/>
            </a:solidFill>
            <a:prstDash val="solid"/>
            <a:miter lim="800000"/>
            <a:headEnd len="sm" w="sm" type="none"/>
            <a:tailEnd len="med" w="med" type="triangle"/>
          </a:ln>
        </p:spPr>
      </p:cxnSp>
      <p:graphicFrame>
        <p:nvGraphicFramePr>
          <p:cNvPr id="407" name="Google Shape;407;p19"/>
          <p:cNvGraphicFramePr/>
          <p:nvPr/>
        </p:nvGraphicFramePr>
        <p:xfrm>
          <a:off x="8475857" y="986827"/>
          <a:ext cx="3000000" cy="3000000"/>
        </p:xfrm>
        <a:graphic>
          <a:graphicData uri="http://schemas.openxmlformats.org/drawingml/2006/table">
            <a:tbl>
              <a:tblPr bandRow="1" firstRow="1">
                <a:noFill/>
                <a:tableStyleId>{642528AE-DDFC-4EED-97B8-755E54ABEE5A}</a:tableStyleId>
              </a:tblPr>
              <a:tblGrid>
                <a:gridCol w="399775"/>
                <a:gridCol w="2504475"/>
              </a:tblGrid>
              <a:tr h="245625">
                <a:tc>
                  <a:txBody>
                    <a:bodyPr/>
                    <a:lstStyle/>
                    <a:p>
                      <a:pPr indent="0" lvl="0" marL="0" marR="0" rtl="0" algn="l">
                        <a:spcBef>
                          <a:spcPts val="0"/>
                        </a:spcBef>
                        <a:spcAft>
                          <a:spcPts val="0"/>
                        </a:spcAft>
                        <a:buNone/>
                      </a:pPr>
                      <a:r>
                        <a:rPr b="0" lang="en-US" sz="1200" u="none" cap="none" strike="noStrike"/>
                        <a:t>F</a:t>
                      </a:r>
                      <a:r>
                        <a:rPr b="0" baseline="-25000" lang="en-US" sz="1200" u="none" cap="none" strike="noStrike"/>
                        <a:t>1</a:t>
                      </a:r>
                      <a:endParaRPr b="0" sz="1200"/>
                    </a:p>
                  </a:txBody>
                  <a:tcPr marT="45725" marB="45725" marR="91450" marL="91450"/>
                </a:tc>
                <a:tc>
                  <a:txBody>
                    <a:bodyPr/>
                    <a:lstStyle/>
                    <a:p>
                      <a:pPr indent="0" lvl="0" marL="0" marR="0" rtl="0" algn="l">
                        <a:spcBef>
                          <a:spcPts val="0"/>
                        </a:spcBef>
                        <a:spcAft>
                          <a:spcPts val="0"/>
                        </a:spcAft>
                        <a:buNone/>
                      </a:pPr>
                      <a:r>
                        <a:rPr b="0" lang="en-US" sz="1200"/>
                        <a:t>Feature 1: Time of day</a:t>
                      </a:r>
                      <a:endParaRPr/>
                    </a:p>
                  </a:txBody>
                  <a:tcPr marT="45725" marB="45725" marR="91450" marL="91450"/>
                </a:tc>
              </a:tr>
              <a:tr h="288175">
                <a:tc>
                  <a:txBody>
                    <a:bodyPr/>
                    <a:lstStyle/>
                    <a:p>
                      <a:pPr indent="0" lvl="0" marL="0" marR="0" rtl="0" algn="l">
                        <a:lnSpc>
                          <a:spcPct val="100000"/>
                        </a:lnSpc>
                        <a:spcBef>
                          <a:spcPts val="0"/>
                        </a:spcBef>
                        <a:spcAft>
                          <a:spcPts val="0"/>
                        </a:spcAft>
                        <a:buClr>
                          <a:schemeClr val="dk1"/>
                        </a:buClr>
                        <a:buSzPts val="1200"/>
                        <a:buFont typeface="Libre Franklin"/>
                        <a:buNone/>
                      </a:pPr>
                      <a:r>
                        <a:rPr b="0" lang="en-US" sz="1200"/>
                        <a:t>F</a:t>
                      </a:r>
                      <a:r>
                        <a:rPr b="0" baseline="-25000" lang="en-US" sz="1200"/>
                        <a:t>2</a:t>
                      </a:r>
                      <a:endParaRPr b="0" sz="1200"/>
                    </a:p>
                  </a:txBody>
                  <a:tcPr marT="45725" marB="45725" marR="91450" marL="91450"/>
                </a:tc>
                <a:tc>
                  <a:txBody>
                    <a:bodyPr/>
                    <a:lstStyle/>
                    <a:p>
                      <a:pPr indent="0" lvl="0" marL="0" marR="0" rtl="0" algn="l">
                        <a:spcBef>
                          <a:spcPts val="0"/>
                        </a:spcBef>
                        <a:spcAft>
                          <a:spcPts val="0"/>
                        </a:spcAft>
                        <a:buNone/>
                      </a:pPr>
                      <a:r>
                        <a:rPr b="0" lang="en-US" sz="1200"/>
                        <a:t>Feature 2: Season</a:t>
                      </a:r>
                      <a:endParaRPr/>
                    </a:p>
                  </a:txBody>
                  <a:tcPr marT="45725" marB="45725" marR="91450" marL="91450"/>
                </a:tc>
              </a:tr>
              <a:tr h="288175">
                <a:tc>
                  <a:txBody>
                    <a:bodyPr/>
                    <a:lstStyle/>
                    <a:p>
                      <a:pPr indent="0" lvl="0" marL="0" marR="0" rtl="0" algn="l">
                        <a:lnSpc>
                          <a:spcPct val="100000"/>
                        </a:lnSpc>
                        <a:spcBef>
                          <a:spcPts val="0"/>
                        </a:spcBef>
                        <a:spcAft>
                          <a:spcPts val="0"/>
                        </a:spcAft>
                        <a:buClr>
                          <a:schemeClr val="dk1"/>
                        </a:buClr>
                        <a:buSzPts val="1200"/>
                        <a:buFont typeface="Libre Franklin"/>
                        <a:buNone/>
                      </a:pPr>
                      <a:r>
                        <a:rPr b="0" lang="en-US" sz="1200"/>
                        <a:t>F</a:t>
                      </a:r>
                      <a:r>
                        <a:rPr b="0" baseline="-25000" lang="en-US" sz="1200"/>
                        <a:t>3</a:t>
                      </a:r>
                      <a:endParaRPr b="0" sz="1200"/>
                    </a:p>
                  </a:txBody>
                  <a:tcPr marT="45725" marB="45725" marR="91450" marL="91450"/>
                </a:tc>
                <a:tc>
                  <a:txBody>
                    <a:bodyPr/>
                    <a:lstStyle/>
                    <a:p>
                      <a:pPr indent="0" lvl="0" marL="0" marR="0" rtl="0" algn="l">
                        <a:spcBef>
                          <a:spcPts val="0"/>
                        </a:spcBef>
                        <a:spcAft>
                          <a:spcPts val="0"/>
                        </a:spcAft>
                        <a:buNone/>
                      </a:pPr>
                      <a:r>
                        <a:rPr b="0" lang="en-US" sz="1200"/>
                        <a:t>Feature 3:Wind speed/direction</a:t>
                      </a:r>
                      <a:endParaRPr/>
                    </a:p>
                  </a:txBody>
                  <a:tcPr marT="45725" marB="45725" marR="91450" marL="91450"/>
                </a:tc>
              </a:tr>
              <a:tr h="288175">
                <a:tc>
                  <a:txBody>
                    <a:bodyPr/>
                    <a:lstStyle/>
                    <a:p>
                      <a:pPr indent="0" lvl="0" marL="0" marR="0" rtl="0" algn="l">
                        <a:lnSpc>
                          <a:spcPct val="100000"/>
                        </a:lnSpc>
                        <a:spcBef>
                          <a:spcPts val="0"/>
                        </a:spcBef>
                        <a:spcAft>
                          <a:spcPts val="0"/>
                        </a:spcAft>
                        <a:buClr>
                          <a:schemeClr val="dk1"/>
                        </a:buClr>
                        <a:buSzPts val="1200"/>
                        <a:buFont typeface="Libre Franklin"/>
                        <a:buNone/>
                      </a:pPr>
                      <a:r>
                        <a:rPr b="0" lang="en-US" sz="1200"/>
                        <a:t>F</a:t>
                      </a:r>
                      <a:r>
                        <a:rPr b="0" baseline="-25000" lang="en-US" sz="1200"/>
                        <a:t>4</a:t>
                      </a:r>
                      <a:endParaRPr b="0" sz="1200"/>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Libre Franklin"/>
                        <a:buNone/>
                      </a:pPr>
                      <a:r>
                        <a:rPr b="0" lang="en-US" sz="1200"/>
                        <a:t>Feature 4:Recent observations</a:t>
                      </a:r>
                      <a:endParaRPr/>
                    </a:p>
                  </a:txBody>
                  <a:tcPr marT="45725" marB="45725" marR="91450" marL="91450"/>
                </a:tc>
              </a:tr>
            </a:tbl>
          </a:graphicData>
        </a:graphic>
      </p:graphicFrame>
      <p:sp>
        <p:nvSpPr>
          <p:cNvPr id="408" name="Google Shape;408;p19"/>
          <p:cNvSpPr/>
          <p:nvPr/>
        </p:nvSpPr>
        <p:spPr>
          <a:xfrm>
            <a:off x="6153179" y="2677281"/>
            <a:ext cx="289894" cy="730710"/>
          </a:xfrm>
          <a:prstGeom prst="upDownArrow">
            <a:avLst>
              <a:gd fmla="val 50000" name="adj1"/>
              <a:gd fmla="val 50000" name="adj2"/>
            </a:avLst>
          </a:prstGeom>
          <a:solidFill>
            <a:srgbClr val="92D050"/>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ibre Franklin"/>
              <a:buNone/>
            </a:pPr>
            <a:r>
              <a:t/>
            </a:r>
            <a:endParaRPr b="0" i="0" sz="1800" u="none" cap="none" strike="noStrike">
              <a:solidFill>
                <a:srgbClr val="FFFFFF"/>
              </a:solidFill>
              <a:latin typeface="Arial"/>
              <a:ea typeface="Arial"/>
              <a:cs typeface="Arial"/>
              <a:sym typeface="Arial"/>
            </a:endParaRPr>
          </a:p>
        </p:txBody>
      </p:sp>
      <p:sp>
        <p:nvSpPr>
          <p:cNvPr id="409" name="Google Shape;409;p19"/>
          <p:cNvSpPr txBox="1"/>
          <p:nvPr>
            <p:ph idx="1" type="body"/>
          </p:nvPr>
        </p:nvSpPr>
        <p:spPr>
          <a:xfrm>
            <a:off x="694944" y="5836369"/>
            <a:ext cx="10820399" cy="439992"/>
          </a:xfrm>
          <a:prstGeom prst="rect">
            <a:avLst/>
          </a:prstGeom>
          <a:solidFill>
            <a:schemeClr val="accent1"/>
          </a:solidFill>
          <a:ln>
            <a:noFill/>
          </a:ln>
        </p:spPr>
        <p:txBody>
          <a:bodyPr anchorCtr="0" anchor="b" bIns="36575" lIns="621775" spcFirstLastPara="1" rIns="621775" wrap="square" tIns="64000">
            <a:spAutoFit/>
          </a:bodyPr>
          <a:lstStyle/>
          <a:p>
            <a:pPr indent="0" lvl="0" marL="0" rtl="0" algn="ctr">
              <a:lnSpc>
                <a:spcPct val="81250"/>
              </a:lnSpc>
              <a:spcBef>
                <a:spcPts val="0"/>
              </a:spcBef>
              <a:spcAft>
                <a:spcPts val="0"/>
              </a:spcAft>
              <a:buClr>
                <a:schemeClr val="lt1"/>
              </a:buClr>
              <a:buSzPts val="1600"/>
              <a:buFont typeface="Arial"/>
              <a:buNone/>
            </a:pPr>
            <a:r>
              <a:rPr lang="en-US">
                <a:latin typeface="Arial"/>
                <a:ea typeface="Arial"/>
                <a:cs typeface="Arial"/>
                <a:sym typeface="Arial"/>
              </a:rPr>
              <a:t>Encode human expertise and subject matter knowledge		 and data uncertainty into a verifiable algorithm</a:t>
            </a:r>
            <a:endParaRPr/>
          </a:p>
        </p:txBody>
      </p:sp>
      <p:sp>
        <p:nvSpPr>
          <p:cNvPr id="410" name="Google Shape;41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600"/>
              <a:t>© 2023 Collins Aerospace  |  Collins Aerospace proprietary.  |  This document contains no export controlled technical data.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
          <p:cNvSpPr txBox="1"/>
          <p:nvPr>
            <p:ph type="title"/>
          </p:nvPr>
        </p:nvSpPr>
        <p:spPr>
          <a:xfrm>
            <a:off x="335280" y="0"/>
            <a:ext cx="1152144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Medium"/>
              <a:buNone/>
            </a:pPr>
            <a:r>
              <a:rPr lang="en-US">
                <a:solidFill>
                  <a:schemeClr val="dk1"/>
                </a:solidFill>
              </a:rPr>
              <a:t>What is Weather Aggregation</a:t>
            </a:r>
            <a:endParaRPr/>
          </a:p>
        </p:txBody>
      </p:sp>
      <p:sp>
        <p:nvSpPr>
          <p:cNvPr id="147" name="Google Shape;147;p2"/>
          <p:cNvSpPr txBox="1"/>
          <p:nvPr>
            <p:ph idx="12" type="sldNum"/>
          </p:nvPr>
        </p:nvSpPr>
        <p:spPr>
          <a:xfrm>
            <a:off x="4724400" y="6492875"/>
            <a:ext cx="27432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48" name="Google Shape;148;p2"/>
          <p:cNvPicPr preferRelativeResize="0"/>
          <p:nvPr>
            <p:ph idx="1" type="body"/>
          </p:nvPr>
        </p:nvPicPr>
        <p:blipFill rotWithShape="1">
          <a:blip r:embed="rId3">
            <a:alphaModFix/>
          </a:blip>
          <a:srcRect b="0" l="0" r="0" t="0"/>
          <a:stretch/>
        </p:blipFill>
        <p:spPr>
          <a:xfrm>
            <a:off x="1612905" y="914399"/>
            <a:ext cx="8884034" cy="4897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0"/>
          <p:cNvSpPr txBox="1"/>
          <p:nvPr>
            <p:ph type="title"/>
          </p:nvPr>
        </p:nvSpPr>
        <p:spPr>
          <a:xfrm>
            <a:off x="480376" y="74612"/>
            <a:ext cx="11521440" cy="914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Franklin Medium"/>
              <a:buNone/>
            </a:pPr>
            <a:r>
              <a:rPr lang="en-US">
                <a:solidFill>
                  <a:schemeClr val="dk1"/>
                </a:solidFill>
              </a:rPr>
              <a:t>Climate Zones Models – Potential Correlation Parameters</a:t>
            </a:r>
            <a:endParaRPr/>
          </a:p>
        </p:txBody>
      </p:sp>
      <p:pic>
        <p:nvPicPr>
          <p:cNvPr descr="USDA Map Of Planting Zones For California" id="416" name="Google Shape;416;p20"/>
          <p:cNvPicPr preferRelativeResize="0"/>
          <p:nvPr>
            <p:ph idx="1" type="body"/>
          </p:nvPr>
        </p:nvPicPr>
        <p:blipFill rotWithShape="1">
          <a:blip r:embed="rId3">
            <a:alphaModFix/>
          </a:blip>
          <a:srcRect b="0" l="0" r="0" t="0"/>
          <a:stretch/>
        </p:blipFill>
        <p:spPr>
          <a:xfrm>
            <a:off x="3851424" y="1058409"/>
            <a:ext cx="4489151" cy="5029200"/>
          </a:xfrm>
          <a:prstGeom prst="rect">
            <a:avLst/>
          </a:prstGeom>
          <a:noFill/>
          <a:ln>
            <a:noFill/>
          </a:ln>
        </p:spPr>
      </p:pic>
      <p:sp>
        <p:nvSpPr>
          <p:cNvPr id="417" name="Google Shape;417;p20"/>
          <p:cNvSpPr txBox="1"/>
          <p:nvPr>
            <p:ph idx="4294967295" type="body"/>
          </p:nvPr>
        </p:nvSpPr>
        <p:spPr>
          <a:xfrm>
            <a:off x="0" y="2057400"/>
            <a:ext cx="3932238" cy="3811588"/>
          </a:xfrm>
          <a:prstGeom prst="rect">
            <a:avLst/>
          </a:prstGeom>
          <a:noFill/>
          <a:ln>
            <a:noFill/>
          </a:ln>
        </p:spPr>
        <p:txBody>
          <a:bodyPr anchorCtr="0" anchor="t" bIns="45700" lIns="91425" spcFirstLastPara="1" rIns="91425" wrap="square" tIns="45700">
            <a:normAutofit fontScale="70000" lnSpcReduction="20000"/>
          </a:bodyPr>
          <a:lstStyle/>
          <a:p>
            <a:pPr indent="-285750" lvl="0" marL="285750" rtl="0" algn="l">
              <a:lnSpc>
                <a:spcPct val="90000"/>
              </a:lnSpc>
              <a:spcBef>
                <a:spcPts val="0"/>
              </a:spcBef>
              <a:spcAft>
                <a:spcPts val="0"/>
              </a:spcAft>
              <a:buClr>
                <a:schemeClr val="dk1"/>
              </a:buClr>
              <a:buSzPct val="100000"/>
              <a:buFont typeface="Arial"/>
              <a:buChar char="•"/>
            </a:pPr>
            <a:r>
              <a:rPr b="1" i="1" lang="en-US"/>
              <a:t>Koppen-Geiger climate zones</a:t>
            </a:r>
            <a:endParaRPr/>
          </a:p>
          <a:p>
            <a:pPr indent="-285750" lvl="0" marL="285750" rtl="0" algn="l">
              <a:lnSpc>
                <a:spcPct val="90000"/>
              </a:lnSpc>
              <a:spcBef>
                <a:spcPts val="1000"/>
              </a:spcBef>
              <a:spcAft>
                <a:spcPts val="0"/>
              </a:spcAft>
              <a:buClr>
                <a:schemeClr val="dk1"/>
              </a:buClr>
              <a:buSzPct val="100000"/>
              <a:buFont typeface="Arial"/>
              <a:buChar char="•"/>
            </a:pPr>
            <a:r>
              <a:rPr b="1" i="1" lang="en-US"/>
              <a:t>Major Land Resource Area </a:t>
            </a:r>
            <a:endParaRPr/>
          </a:p>
          <a:p>
            <a:pPr indent="-285750" lvl="0" marL="285750" rtl="0" algn="l">
              <a:lnSpc>
                <a:spcPct val="90000"/>
              </a:lnSpc>
              <a:spcBef>
                <a:spcPts val="1000"/>
              </a:spcBef>
              <a:spcAft>
                <a:spcPts val="0"/>
              </a:spcAft>
              <a:buClr>
                <a:schemeClr val="dk1"/>
              </a:buClr>
              <a:buSzPct val="100000"/>
              <a:buFont typeface="Arial"/>
              <a:buChar char="•"/>
            </a:pPr>
            <a:r>
              <a:rPr b="1" i="1" lang="en-US"/>
              <a:t>Level IV Ecoregions</a:t>
            </a:r>
            <a:endParaRPr/>
          </a:p>
          <a:p>
            <a:pPr indent="-285750" lvl="0" marL="285750" rtl="0" algn="l">
              <a:lnSpc>
                <a:spcPct val="90000"/>
              </a:lnSpc>
              <a:spcBef>
                <a:spcPts val="1000"/>
              </a:spcBef>
              <a:spcAft>
                <a:spcPts val="0"/>
              </a:spcAft>
              <a:buClr>
                <a:schemeClr val="dk1"/>
              </a:buClr>
              <a:buSzPct val="100000"/>
              <a:buFont typeface="Arial"/>
              <a:buChar char="•"/>
            </a:pPr>
            <a:r>
              <a:rPr b="1" i="1" lang="en-US"/>
              <a:t>Jepson Ecoregions</a:t>
            </a:r>
            <a:endParaRPr/>
          </a:p>
          <a:p>
            <a:pPr indent="-285750" lvl="0" marL="285750" rtl="0" algn="l">
              <a:lnSpc>
                <a:spcPct val="90000"/>
              </a:lnSpc>
              <a:spcBef>
                <a:spcPts val="1000"/>
              </a:spcBef>
              <a:spcAft>
                <a:spcPts val="0"/>
              </a:spcAft>
              <a:buClr>
                <a:schemeClr val="dk1"/>
              </a:buClr>
              <a:buSzPct val="100000"/>
              <a:buFont typeface="Arial"/>
              <a:buChar char="•"/>
            </a:pPr>
            <a:r>
              <a:rPr b="1" i="1" lang="en-US"/>
              <a:t>Evapotranspiration (ETo) zones</a:t>
            </a:r>
            <a:endParaRPr/>
          </a:p>
          <a:p>
            <a:pPr indent="-285750" lvl="0" marL="285750" rtl="0" algn="l">
              <a:lnSpc>
                <a:spcPct val="90000"/>
              </a:lnSpc>
              <a:spcBef>
                <a:spcPts val="1000"/>
              </a:spcBef>
              <a:spcAft>
                <a:spcPts val="0"/>
              </a:spcAft>
              <a:buClr>
                <a:schemeClr val="dk1"/>
              </a:buClr>
              <a:buSzPct val="100000"/>
              <a:buFont typeface="Arial"/>
              <a:buChar char="•"/>
            </a:pPr>
            <a:r>
              <a:rPr b="1" i="1" lang="en-US"/>
              <a:t>Plant Hardiness Zones</a:t>
            </a:r>
            <a:endParaRPr/>
          </a:p>
          <a:p>
            <a:pPr indent="-285750" lvl="0" marL="285750" rtl="0" algn="l">
              <a:lnSpc>
                <a:spcPct val="90000"/>
              </a:lnSpc>
              <a:spcBef>
                <a:spcPts val="1000"/>
              </a:spcBef>
              <a:spcAft>
                <a:spcPts val="0"/>
              </a:spcAft>
              <a:buClr>
                <a:schemeClr val="dk1"/>
              </a:buClr>
              <a:buSzPct val="100000"/>
              <a:buFont typeface="Arial"/>
              <a:buChar char="•"/>
            </a:pPr>
            <a:r>
              <a:rPr b="1" i="1" lang="en-US"/>
              <a:t>Fenneman/Johnson physiographic divisions</a:t>
            </a:r>
            <a:endParaRPr/>
          </a:p>
          <a:p>
            <a:pPr indent="-285750" lvl="0" marL="285750" rtl="0" algn="l">
              <a:lnSpc>
                <a:spcPct val="90000"/>
              </a:lnSpc>
              <a:spcBef>
                <a:spcPts val="1000"/>
              </a:spcBef>
              <a:spcAft>
                <a:spcPts val="0"/>
              </a:spcAft>
              <a:buClr>
                <a:schemeClr val="dk1"/>
              </a:buClr>
              <a:buSzPct val="100000"/>
              <a:buFont typeface="Arial"/>
              <a:buChar char="•"/>
            </a:pPr>
            <a:r>
              <a:rPr b="1" i="1" lang="en-US"/>
              <a:t>National Interagency Fire Center Dispatch Center zones</a:t>
            </a:r>
            <a:endParaRPr/>
          </a:p>
          <a:p>
            <a:pPr indent="-285750" lvl="0" marL="285750" rtl="0" algn="l">
              <a:lnSpc>
                <a:spcPct val="90000"/>
              </a:lnSpc>
              <a:spcBef>
                <a:spcPts val="1000"/>
              </a:spcBef>
              <a:spcAft>
                <a:spcPts val="0"/>
              </a:spcAft>
              <a:buClr>
                <a:schemeClr val="dk1"/>
              </a:buClr>
              <a:buSzPct val="100000"/>
              <a:buFont typeface="Arial"/>
              <a:buChar char="•"/>
            </a:pPr>
            <a:r>
              <a:rPr b="1" i="1" lang="en-US"/>
              <a:t>National Predictive Service Area (PSA)</a:t>
            </a:r>
            <a:endParaRPr/>
          </a:p>
          <a:p>
            <a:pPr indent="-104140" lvl="0" marL="228600" rtl="0" algn="l">
              <a:lnSpc>
                <a:spcPct val="90000"/>
              </a:lnSpc>
              <a:spcBef>
                <a:spcPts val="1000"/>
              </a:spcBef>
              <a:spcAft>
                <a:spcPts val="0"/>
              </a:spcAft>
              <a:buClr>
                <a:schemeClr val="dk1"/>
              </a:buClr>
              <a:buSzPct val="100000"/>
              <a:buNone/>
            </a:pPr>
            <a:r>
              <a:t/>
            </a:r>
            <a:endParaRPr/>
          </a:p>
        </p:txBody>
      </p:sp>
      <p:pic>
        <p:nvPicPr>
          <p:cNvPr id="418" name="Google Shape;418;p20"/>
          <p:cNvPicPr preferRelativeResize="0"/>
          <p:nvPr/>
        </p:nvPicPr>
        <p:blipFill rotWithShape="1">
          <a:blip r:embed="rId4">
            <a:alphaModFix/>
          </a:blip>
          <a:srcRect b="0" l="0" r="0" t="0"/>
          <a:stretch/>
        </p:blipFill>
        <p:spPr>
          <a:xfrm>
            <a:off x="8704262" y="1168399"/>
            <a:ext cx="3297554" cy="42036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1"/>
          <p:cNvSpPr txBox="1"/>
          <p:nvPr>
            <p:ph type="title"/>
          </p:nvPr>
        </p:nvSpPr>
        <p:spPr>
          <a:xfrm>
            <a:off x="335280" y="0"/>
            <a:ext cx="1152144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Medium"/>
              <a:buNone/>
            </a:pPr>
            <a:r>
              <a:rPr lang="en-US">
                <a:solidFill>
                  <a:schemeClr val="dk1"/>
                </a:solidFill>
              </a:rPr>
              <a:t>Proof of Concept Correlation Algorithm</a:t>
            </a:r>
            <a:endParaRPr/>
          </a:p>
        </p:txBody>
      </p:sp>
      <p:pic>
        <p:nvPicPr>
          <p:cNvPr id="424" name="Google Shape;424;p21"/>
          <p:cNvPicPr preferRelativeResize="0"/>
          <p:nvPr>
            <p:ph idx="1" type="body"/>
          </p:nvPr>
        </p:nvPicPr>
        <p:blipFill rotWithShape="1">
          <a:blip r:embed="rId3">
            <a:alphaModFix/>
          </a:blip>
          <a:srcRect b="0" l="0" r="0" t="0"/>
          <a:stretch/>
        </p:blipFill>
        <p:spPr>
          <a:xfrm>
            <a:off x="1266464" y="795206"/>
            <a:ext cx="9333112" cy="5143114"/>
          </a:xfrm>
          <a:prstGeom prst="rect">
            <a:avLst/>
          </a:prstGeom>
          <a:noFill/>
          <a:ln>
            <a:noFill/>
          </a:ln>
        </p:spPr>
      </p:pic>
      <p:sp>
        <p:nvSpPr>
          <p:cNvPr id="425" name="Google Shape;425;p21"/>
          <p:cNvSpPr txBox="1"/>
          <p:nvPr>
            <p:ph idx="12" type="sldNum"/>
          </p:nvPr>
        </p:nvSpPr>
        <p:spPr>
          <a:xfrm>
            <a:off x="4724400" y="6492875"/>
            <a:ext cx="27432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2"/>
          <p:cNvSpPr txBox="1"/>
          <p:nvPr>
            <p:ph idx="1" type="body"/>
          </p:nvPr>
        </p:nvSpPr>
        <p:spPr>
          <a:xfrm>
            <a:off x="431321" y="1302589"/>
            <a:ext cx="11317856" cy="4548327"/>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2200"/>
              <a:t>The EM algorithm also keeps track of the likelihood of a worker to accurately annotate each visibility category</a:t>
            </a:r>
            <a:endParaRPr/>
          </a:p>
          <a:p>
            <a:pPr indent="-228600" lvl="0" marL="228600" rtl="0" algn="l">
              <a:lnSpc>
                <a:spcPct val="90000"/>
              </a:lnSpc>
              <a:spcBef>
                <a:spcPts val="1000"/>
              </a:spcBef>
              <a:spcAft>
                <a:spcPts val="0"/>
              </a:spcAft>
              <a:buClr>
                <a:schemeClr val="dk1"/>
              </a:buClr>
              <a:buSzPct val="100000"/>
              <a:buChar char="•"/>
            </a:pPr>
            <a:r>
              <a:rPr lang="en-US" sz="2200"/>
              <a:t>An example of the ability matrix for a worker looks like (no experience in 0 row):</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99377" lvl="0" marL="228600" rtl="0" algn="l">
              <a:lnSpc>
                <a:spcPct val="90000"/>
              </a:lnSpc>
              <a:spcBef>
                <a:spcPts val="1000"/>
              </a:spcBef>
              <a:spcAft>
                <a:spcPts val="0"/>
              </a:spcAft>
              <a:buClr>
                <a:schemeClr val="dk1"/>
              </a:buClr>
              <a:buSzPct val="100000"/>
              <a:buNone/>
            </a:pPr>
            <a:r>
              <a:t/>
            </a:r>
            <a:endParaRPr sz="2200"/>
          </a:p>
          <a:p>
            <a:pPr indent="-99377" lvl="0" marL="228600" rtl="0" algn="l">
              <a:lnSpc>
                <a:spcPct val="90000"/>
              </a:lnSpc>
              <a:spcBef>
                <a:spcPts val="1000"/>
              </a:spcBef>
              <a:spcAft>
                <a:spcPts val="0"/>
              </a:spcAft>
              <a:buClr>
                <a:schemeClr val="dk1"/>
              </a:buClr>
              <a:buSzPct val="100000"/>
              <a:buNone/>
            </a:pPr>
            <a:r>
              <a:t/>
            </a:r>
            <a:endParaRPr sz="2200"/>
          </a:p>
          <a:p>
            <a:pPr indent="-228600" lvl="0" marL="228600" rtl="0" algn="l">
              <a:lnSpc>
                <a:spcPct val="90000"/>
              </a:lnSpc>
              <a:spcBef>
                <a:spcPts val="1000"/>
              </a:spcBef>
              <a:spcAft>
                <a:spcPts val="0"/>
              </a:spcAft>
              <a:buClr>
                <a:schemeClr val="dk1"/>
              </a:buClr>
              <a:buSzPct val="100000"/>
              <a:buChar char="•"/>
            </a:pPr>
            <a:r>
              <a:rPr lang="en-US" sz="2200"/>
              <a:t>The rows represent the image visibility category and the values along that row represent the likelihood of the worker annotating the visibility category of that column. If the visibility category of an image has been determined to be 5, it is 49.8% likely that the worker will annotate it as category 3.</a:t>
            </a:r>
            <a:endParaRPr/>
          </a:p>
          <a:p>
            <a:pPr indent="-228600" lvl="0" marL="228600" rtl="0" algn="l">
              <a:lnSpc>
                <a:spcPct val="90000"/>
              </a:lnSpc>
              <a:spcBef>
                <a:spcPts val="1000"/>
              </a:spcBef>
              <a:spcAft>
                <a:spcPts val="0"/>
              </a:spcAft>
              <a:buClr>
                <a:schemeClr val="dk1"/>
              </a:buClr>
              <a:buSzPct val="100000"/>
              <a:buChar char="•"/>
            </a:pPr>
            <a:r>
              <a:rPr lang="en-US" sz="2200"/>
              <a:t>The ability score is calculated based on the averaged sum of the elements on the main diagonal so in the example the ability score is (74.1+20.0+0.1+20.0+73.8)/5=37.6</a:t>
            </a:r>
            <a:endParaRPr/>
          </a:p>
          <a:p>
            <a:pPr indent="-99377" lvl="0" marL="228600" rtl="0" algn="l">
              <a:lnSpc>
                <a:spcPct val="90000"/>
              </a:lnSpc>
              <a:spcBef>
                <a:spcPts val="1000"/>
              </a:spcBef>
              <a:spcAft>
                <a:spcPts val="0"/>
              </a:spcAft>
              <a:buClr>
                <a:schemeClr val="dk1"/>
              </a:buClr>
              <a:buSzPct val="100000"/>
              <a:buNone/>
            </a:pPr>
            <a:r>
              <a:t/>
            </a:r>
            <a:endParaRPr sz="2200"/>
          </a:p>
          <a:p>
            <a:pPr indent="-64135" lvl="0" marL="228600" rtl="0" algn="l">
              <a:lnSpc>
                <a:spcPct val="90000"/>
              </a:lnSpc>
              <a:spcBef>
                <a:spcPts val="1000"/>
              </a:spcBef>
              <a:spcAft>
                <a:spcPts val="0"/>
              </a:spcAft>
              <a:buClr>
                <a:schemeClr val="dk1"/>
              </a:buClr>
              <a:buSzPct val="100000"/>
              <a:buNone/>
            </a:pPr>
            <a:r>
              <a:t/>
            </a:r>
            <a:endParaRPr/>
          </a:p>
        </p:txBody>
      </p:sp>
      <p:sp>
        <p:nvSpPr>
          <p:cNvPr id="431" name="Google Shape;431;p22"/>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Libre Franklin Medium"/>
              <a:buNone/>
            </a:pPr>
            <a:r>
              <a:rPr lang="en-US" sz="3200"/>
              <a:t>Crowd Sourcing - Expectation Maximization (EM) Algorithm</a:t>
            </a:r>
            <a:endParaRPr/>
          </a:p>
        </p:txBody>
      </p:sp>
      <p:pic>
        <p:nvPicPr>
          <p:cNvPr id="432" name="Google Shape;432;p22"/>
          <p:cNvPicPr preferRelativeResize="0"/>
          <p:nvPr/>
        </p:nvPicPr>
        <p:blipFill rotWithShape="1">
          <a:blip r:embed="rId3">
            <a:alphaModFix/>
          </a:blip>
          <a:srcRect b="0" l="0" r="0" t="0"/>
          <a:stretch/>
        </p:blipFill>
        <p:spPr>
          <a:xfrm>
            <a:off x="4230657" y="2459121"/>
            <a:ext cx="3213100" cy="15601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3"/>
          <p:cNvSpPr txBox="1"/>
          <p:nvPr>
            <p:ph type="title"/>
          </p:nvPr>
        </p:nvSpPr>
        <p:spPr>
          <a:xfrm>
            <a:off x="335280" y="0"/>
            <a:ext cx="11521440" cy="914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Libre Franklin Medium"/>
              <a:buNone/>
            </a:pPr>
            <a:r>
              <a:rPr lang="en-US">
                <a:solidFill>
                  <a:schemeClr val="dk1"/>
                </a:solidFill>
              </a:rPr>
              <a:t>Proof of Concept Output – Van Nuys to Santa Paula</a:t>
            </a:r>
            <a:endParaRPr/>
          </a:p>
        </p:txBody>
      </p:sp>
      <p:pic>
        <p:nvPicPr>
          <p:cNvPr id="438" name="Google Shape;438;p23"/>
          <p:cNvPicPr preferRelativeResize="0"/>
          <p:nvPr>
            <p:ph idx="1" type="body"/>
          </p:nvPr>
        </p:nvPicPr>
        <p:blipFill rotWithShape="1">
          <a:blip r:embed="rId3">
            <a:alphaModFix/>
          </a:blip>
          <a:srcRect b="0" l="0" r="0" t="0"/>
          <a:stretch/>
        </p:blipFill>
        <p:spPr>
          <a:xfrm>
            <a:off x="483720" y="1009650"/>
            <a:ext cx="9678895" cy="5141913"/>
          </a:xfrm>
          <a:prstGeom prst="rect">
            <a:avLst/>
          </a:prstGeom>
          <a:noFill/>
          <a:ln>
            <a:noFill/>
          </a:ln>
        </p:spPr>
      </p:pic>
      <p:sp>
        <p:nvSpPr>
          <p:cNvPr id="439" name="Google Shape;439;p23"/>
          <p:cNvSpPr txBox="1"/>
          <p:nvPr>
            <p:ph idx="12" type="sldNum"/>
          </p:nvPr>
        </p:nvSpPr>
        <p:spPr>
          <a:xfrm>
            <a:off x="4724400" y="6492875"/>
            <a:ext cx="27432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40" name="Google Shape;440;p23"/>
          <p:cNvSpPr txBox="1"/>
          <p:nvPr/>
        </p:nvSpPr>
        <p:spPr>
          <a:xfrm>
            <a:off x="10258425" y="1247775"/>
            <a:ext cx="178305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Green dot is only</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METAR and it is </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at Van Nuys</a:t>
            </a:r>
            <a:endParaRPr/>
          </a:p>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Pink dots are </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correlated </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non-certified </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Sensors (trust</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outputs to 95%</a:t>
            </a:r>
            <a:endParaRPr/>
          </a:p>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Confidence)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4"/>
          <p:cNvSpPr txBox="1"/>
          <p:nvPr>
            <p:ph idx="1" type="body"/>
          </p:nvPr>
        </p:nvSpPr>
        <p:spPr>
          <a:xfrm>
            <a:off x="810883" y="1344617"/>
            <a:ext cx="10765766" cy="424530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Techniques for grouping sensors in a crowd sourcing configuration (historical correlations, weather/climate zones, altitudes, etc.)</a:t>
            </a:r>
            <a:endParaRPr/>
          </a:p>
          <a:p>
            <a:pPr indent="-228600" lvl="0" marL="228600" rtl="0" algn="l">
              <a:lnSpc>
                <a:spcPct val="90000"/>
              </a:lnSpc>
              <a:spcBef>
                <a:spcPts val="1000"/>
              </a:spcBef>
              <a:spcAft>
                <a:spcPts val="0"/>
              </a:spcAft>
              <a:buClr>
                <a:schemeClr val="dk1"/>
              </a:buClr>
              <a:buSzPct val="100000"/>
              <a:buChar char="•"/>
            </a:pPr>
            <a:r>
              <a:rPr lang="en-US"/>
              <a:t>Sensor scoring techniques as crowd worker (accuracy, reliability, correlation percentage with crowd)</a:t>
            </a:r>
            <a:endParaRPr/>
          </a:p>
          <a:p>
            <a:pPr indent="-228600" lvl="0" marL="228600" rtl="0" algn="l">
              <a:lnSpc>
                <a:spcPct val="90000"/>
              </a:lnSpc>
              <a:spcBef>
                <a:spcPts val="1000"/>
              </a:spcBef>
              <a:spcAft>
                <a:spcPts val="0"/>
              </a:spcAft>
              <a:buClr>
                <a:schemeClr val="dk1"/>
              </a:buClr>
              <a:buSzPct val="100000"/>
              <a:buChar char="•"/>
            </a:pPr>
            <a:r>
              <a:rPr lang="en-US"/>
              <a:t>Supervisory controller techniques with lack of “truth source” and human SME observer</a:t>
            </a:r>
            <a:endParaRPr/>
          </a:p>
          <a:p>
            <a:pPr indent="-228600" lvl="0" marL="228600" rtl="0" algn="l">
              <a:lnSpc>
                <a:spcPct val="90000"/>
              </a:lnSpc>
              <a:spcBef>
                <a:spcPts val="1000"/>
              </a:spcBef>
              <a:spcAft>
                <a:spcPts val="0"/>
              </a:spcAft>
              <a:buClr>
                <a:schemeClr val="dk1"/>
              </a:buClr>
              <a:buSzPct val="100000"/>
              <a:buChar char="•"/>
            </a:pPr>
            <a:r>
              <a:rPr lang="en-US"/>
              <a:t>“Flight Management Service” to keep human in the loop (Wx advisory)</a:t>
            </a:r>
            <a:endParaRPr/>
          </a:p>
          <a:p>
            <a:pPr indent="-228600" lvl="0" marL="228600" rtl="0" algn="l">
              <a:lnSpc>
                <a:spcPct val="90000"/>
              </a:lnSpc>
              <a:spcBef>
                <a:spcPts val="1000"/>
              </a:spcBef>
              <a:spcAft>
                <a:spcPts val="0"/>
              </a:spcAft>
              <a:buClr>
                <a:schemeClr val="dk1"/>
              </a:buClr>
              <a:buSzPct val="100000"/>
              <a:buChar char="•"/>
            </a:pPr>
            <a:r>
              <a:rPr lang="en-US"/>
              <a:t>Aggregator Outputs and Formats</a:t>
            </a:r>
            <a:endParaRPr/>
          </a:p>
          <a:p>
            <a:pPr indent="-228600" lvl="1" marL="685800" rtl="0" algn="l">
              <a:lnSpc>
                <a:spcPct val="90000"/>
              </a:lnSpc>
              <a:spcBef>
                <a:spcPts val="500"/>
              </a:spcBef>
              <a:spcAft>
                <a:spcPts val="0"/>
              </a:spcAft>
              <a:buClr>
                <a:schemeClr val="dk1"/>
              </a:buClr>
              <a:buSzPct val="100000"/>
              <a:buChar char="•"/>
            </a:pPr>
            <a:r>
              <a:rPr lang="en-US"/>
              <a:t>Pilot Cognitive Assistance Tools (PCAT) may enable voice control to ask for type of weather data (i.e. visibility data sensors correlated to 98% confidence)</a:t>
            </a:r>
            <a:endParaRPr/>
          </a:p>
          <a:p>
            <a:pPr indent="0" lvl="1" marL="457200" rtl="0" algn="l">
              <a:lnSpc>
                <a:spcPct val="90000"/>
              </a:lnSpc>
              <a:spcBef>
                <a:spcPts val="5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446" name="Google Shape;446;p24"/>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Medium"/>
              <a:buNone/>
            </a:pPr>
            <a:r>
              <a:rPr lang="en-US"/>
              <a:t>Current Aggregator Tasks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5"/>
          <p:cNvSpPr txBox="1"/>
          <p:nvPr>
            <p:ph idx="1" type="body"/>
          </p:nvPr>
        </p:nvSpPr>
        <p:spPr>
          <a:xfrm>
            <a:off x="838200" y="1825625"/>
            <a:ext cx="10515600" cy="402529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Gary Pokodner</a:t>
            </a:r>
            <a:endParaRPr/>
          </a:p>
          <a:p>
            <a:pPr indent="-228600" lvl="0" marL="228600" rtl="0" algn="l">
              <a:lnSpc>
                <a:spcPct val="90000"/>
              </a:lnSpc>
              <a:spcBef>
                <a:spcPts val="1000"/>
              </a:spcBef>
              <a:spcAft>
                <a:spcPts val="0"/>
              </a:spcAft>
              <a:buClr>
                <a:schemeClr val="dk1"/>
              </a:buClr>
              <a:buSzPts val="2800"/>
              <a:buChar char="•"/>
            </a:pPr>
            <a:r>
              <a:rPr lang="en-US"/>
              <a:t>Weather Technology in the Cockpit Program Manager</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3"/>
              </a:rPr>
              <a:t>Gary.Pokodner@FAA.GOV</a:t>
            </a:r>
            <a:endParaRPr/>
          </a:p>
          <a:p>
            <a:pPr indent="-228600" lvl="0" marL="228600" rtl="0" algn="l">
              <a:lnSpc>
                <a:spcPct val="90000"/>
              </a:lnSpc>
              <a:spcBef>
                <a:spcPts val="1000"/>
              </a:spcBef>
              <a:spcAft>
                <a:spcPts val="0"/>
              </a:spcAft>
              <a:buClr>
                <a:schemeClr val="dk1"/>
              </a:buClr>
              <a:buSzPts val="2800"/>
              <a:buChar char="•"/>
            </a:pPr>
            <a:r>
              <a:rPr lang="en-US"/>
              <a:t>202-267-2786</a:t>
            </a:r>
            <a:endParaRPr/>
          </a:p>
        </p:txBody>
      </p:sp>
      <p:sp>
        <p:nvSpPr>
          <p:cNvPr id="452" name="Google Shape;452;p25"/>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Medium"/>
              <a:buNone/>
            </a:pPr>
            <a:r>
              <a:rPr lang="en-US"/>
              <a:t>Questions and Contact Information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pSp>
        <p:nvGrpSpPr>
          <p:cNvPr id="153" name="Google Shape;153;p3"/>
          <p:cNvGrpSpPr/>
          <p:nvPr/>
        </p:nvGrpSpPr>
        <p:grpSpPr>
          <a:xfrm>
            <a:off x="3383114" y="3820502"/>
            <a:ext cx="2238375" cy="1036333"/>
            <a:chOff x="3383114" y="3820502"/>
            <a:chExt cx="2238375" cy="1036333"/>
          </a:xfrm>
        </p:grpSpPr>
        <p:sp>
          <p:nvSpPr>
            <p:cNvPr id="154" name="Google Shape;154;p3"/>
            <p:cNvSpPr/>
            <p:nvPr/>
          </p:nvSpPr>
          <p:spPr>
            <a:xfrm>
              <a:off x="3383114" y="3820502"/>
              <a:ext cx="2238375" cy="396240"/>
            </a:xfrm>
            <a:custGeom>
              <a:rect b="b" l="l" r="r" t="t"/>
              <a:pathLst>
                <a:path extrusionOk="0" h="396239" w="2238375">
                  <a:moveTo>
                    <a:pt x="2237778" y="0"/>
                  </a:moveTo>
                  <a:lnTo>
                    <a:pt x="1164488" y="0"/>
                  </a:lnTo>
                  <a:lnTo>
                    <a:pt x="0" y="0"/>
                  </a:lnTo>
                  <a:lnTo>
                    <a:pt x="0" y="396240"/>
                  </a:lnTo>
                  <a:lnTo>
                    <a:pt x="1164488" y="396240"/>
                  </a:lnTo>
                  <a:lnTo>
                    <a:pt x="2237778" y="396240"/>
                  </a:lnTo>
                  <a:lnTo>
                    <a:pt x="2237778" y="0"/>
                  </a:lnTo>
                  <a:close/>
                </a:path>
              </a:pathLst>
            </a:custGeom>
            <a:solidFill>
              <a:srgbClr val="CAD1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sp>
          <p:nvSpPr>
            <p:cNvPr id="155" name="Google Shape;155;p3"/>
            <p:cNvSpPr/>
            <p:nvPr/>
          </p:nvSpPr>
          <p:spPr>
            <a:xfrm>
              <a:off x="3383114" y="4216755"/>
              <a:ext cx="2238375" cy="640080"/>
            </a:xfrm>
            <a:custGeom>
              <a:rect b="b" l="l" r="r" t="t"/>
              <a:pathLst>
                <a:path extrusionOk="0" h="640080" w="2238375">
                  <a:moveTo>
                    <a:pt x="1164488" y="0"/>
                  </a:moveTo>
                  <a:lnTo>
                    <a:pt x="0" y="0"/>
                  </a:lnTo>
                  <a:lnTo>
                    <a:pt x="0" y="640080"/>
                  </a:lnTo>
                  <a:lnTo>
                    <a:pt x="1164488" y="640080"/>
                  </a:lnTo>
                  <a:lnTo>
                    <a:pt x="1164488" y="0"/>
                  </a:lnTo>
                  <a:close/>
                </a:path>
                <a:path extrusionOk="0" h="640080" w="2238375">
                  <a:moveTo>
                    <a:pt x="2237790" y="0"/>
                  </a:moveTo>
                  <a:lnTo>
                    <a:pt x="1164501" y="0"/>
                  </a:lnTo>
                  <a:lnTo>
                    <a:pt x="1164501" y="640080"/>
                  </a:lnTo>
                  <a:lnTo>
                    <a:pt x="2237790" y="640080"/>
                  </a:lnTo>
                  <a:lnTo>
                    <a:pt x="2237790" y="0"/>
                  </a:lnTo>
                  <a:close/>
                </a:path>
              </a:pathLst>
            </a:custGeom>
            <a:solidFill>
              <a:srgbClr val="E7E9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grpSp>
      <p:graphicFrame>
        <p:nvGraphicFramePr>
          <p:cNvPr id="156" name="Google Shape;156;p3"/>
          <p:cNvGraphicFramePr/>
          <p:nvPr/>
        </p:nvGraphicFramePr>
        <p:xfrm>
          <a:off x="828040" y="3494622"/>
          <a:ext cx="3000000" cy="3000000"/>
        </p:xfrm>
        <a:graphic>
          <a:graphicData uri="http://schemas.openxmlformats.org/drawingml/2006/table">
            <a:tbl>
              <a:tblPr bandRow="1" firstRow="1">
                <a:noFill/>
                <a:tableStyleId>{6D03C075-AA9F-4D2C-A014-AD1B8557AB79}</a:tableStyleId>
              </a:tblPr>
              <a:tblGrid>
                <a:gridCol w="2562850"/>
                <a:gridCol w="1203400"/>
                <a:gridCol w="1033075"/>
                <a:gridCol w="1599575"/>
                <a:gridCol w="1530975"/>
                <a:gridCol w="1760225"/>
                <a:gridCol w="1506850"/>
              </a:tblGrid>
              <a:tr h="228600">
                <a:tc>
                  <a:txBody>
                    <a:bodyPr/>
                    <a:lstStyle/>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c>
                  <a:txBody>
                    <a:bodyPr/>
                    <a:lstStyle/>
                    <a:p>
                      <a:pPr indent="0" lvl="0" marL="4445" marR="0" rtl="0" algn="ctr">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Total</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c>
                  <a:txBody>
                    <a:bodyPr/>
                    <a:lstStyle/>
                    <a:p>
                      <a:pPr indent="0" lvl="0" marL="0" marR="0" rtl="0" algn="ctr">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Fatal</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c>
                  <a:txBody>
                    <a:bodyPr/>
                    <a:lstStyle/>
                    <a:p>
                      <a:pPr indent="0" lvl="0" marL="0" marR="0" rtl="0" algn="ctr">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Fatalities</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c>
                  <a:txBody>
                    <a:bodyPr/>
                    <a:lstStyle/>
                    <a:p>
                      <a:pPr indent="0" lvl="0" marL="0" marR="0" rtl="0" algn="ctr">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Flight Hours</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c>
                  <a:txBody>
                    <a:bodyPr/>
                    <a:lstStyle/>
                    <a:p>
                      <a:pPr indent="-198755" lvl="0" marL="320040" marR="114300" rtl="0" algn="l">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Accidents per 100,000 hr</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c>
                  <a:txBody>
                    <a:bodyPr/>
                    <a:lstStyle/>
                    <a:p>
                      <a:pPr indent="15240" lvl="0" marL="190500" marR="190500" rtl="0" algn="l">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Fatal Rate 100,000 hr</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5495"/>
                    </a:solidFill>
                  </a:tcPr>
                </a:tc>
              </a:tr>
              <a:tr h="395600">
                <a:tc>
                  <a:txBody>
                    <a:bodyPr/>
                    <a:lstStyle/>
                    <a:p>
                      <a:pPr indent="0" lvl="0" marL="90805" marR="0" rtl="0" algn="l">
                        <a:lnSpc>
                          <a:spcPct val="100000"/>
                        </a:lnSpc>
                        <a:spcBef>
                          <a:spcPts val="0"/>
                        </a:spcBef>
                        <a:spcAft>
                          <a:spcPts val="0"/>
                        </a:spcAft>
                        <a:buNone/>
                      </a:pPr>
                      <a:r>
                        <a:rPr b="1" lang="en-US" sz="1800" u="none" cap="none" strike="noStrike">
                          <a:solidFill>
                            <a:srgbClr val="001F5F"/>
                          </a:solidFill>
                          <a:latin typeface="Arial"/>
                          <a:ea typeface="Arial"/>
                          <a:cs typeface="Arial"/>
                          <a:sym typeface="Arial"/>
                        </a:rPr>
                        <a:t>Part 121 Air Carriers</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20</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1</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3810" marR="0" rtl="0" algn="ctr">
                        <a:lnSpc>
                          <a:spcPct val="100000"/>
                        </a:lnSpc>
                        <a:spcBef>
                          <a:spcPts val="0"/>
                        </a:spcBef>
                        <a:spcAft>
                          <a:spcPts val="0"/>
                        </a:spcAft>
                        <a:buNone/>
                      </a:pPr>
                      <a:r>
                        <a:rPr b="1" lang="en-US" sz="1950" u="none" cap="none" strike="noStrike">
                          <a:latin typeface="Arial"/>
                          <a:ea typeface="Arial"/>
                          <a:cs typeface="Arial"/>
                          <a:sym typeface="Arial"/>
                        </a:rPr>
                        <a:t>1</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17,972,372</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0.112</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0.0006</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r>
              <a:tr h="639450">
                <a:tc>
                  <a:txBody>
                    <a:bodyPr/>
                    <a:lstStyle/>
                    <a:p>
                      <a:pPr indent="0" lvl="0" marL="90805" marR="141605" rtl="0" algn="l">
                        <a:lnSpc>
                          <a:spcPct val="100000"/>
                        </a:lnSpc>
                        <a:spcBef>
                          <a:spcPts val="0"/>
                        </a:spcBef>
                        <a:spcAft>
                          <a:spcPts val="0"/>
                        </a:spcAft>
                        <a:buNone/>
                      </a:pPr>
                      <a:r>
                        <a:rPr b="1" lang="en-US" sz="1800" u="none" cap="none" strike="noStrike">
                          <a:solidFill>
                            <a:srgbClr val="001F5F"/>
                          </a:solidFill>
                          <a:latin typeface="Arial"/>
                          <a:ea typeface="Arial"/>
                          <a:cs typeface="Arial"/>
                          <a:sym typeface="Arial"/>
                        </a:rPr>
                        <a:t>Part 135 Commuter &amp; On-Demand Carriers</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9EE"/>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53</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5</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635" marR="0" rtl="0" algn="ctr">
                        <a:lnSpc>
                          <a:spcPct val="100000"/>
                        </a:lnSpc>
                        <a:spcBef>
                          <a:spcPts val="0"/>
                        </a:spcBef>
                        <a:spcAft>
                          <a:spcPts val="0"/>
                        </a:spcAft>
                        <a:buNone/>
                      </a:pPr>
                      <a:r>
                        <a:rPr b="1" lang="en-US" sz="1950" u="none" cap="none" strike="noStrike">
                          <a:latin typeface="Arial"/>
                          <a:ea typeface="Arial"/>
                          <a:cs typeface="Arial"/>
                          <a:sym typeface="Arial"/>
                        </a:rPr>
                        <a:t>18</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9EE"/>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4,835,934</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9EE"/>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1.096</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9EE"/>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0.103</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9EE"/>
                    </a:solidFill>
                  </a:tcPr>
                </a:tc>
              </a:tr>
              <a:tr h="395600">
                <a:tc>
                  <a:txBody>
                    <a:bodyPr/>
                    <a:lstStyle/>
                    <a:p>
                      <a:pPr indent="0" lvl="0" marL="90805" marR="0" rtl="0" algn="l">
                        <a:lnSpc>
                          <a:spcPct val="100000"/>
                        </a:lnSpc>
                        <a:spcBef>
                          <a:spcPts val="0"/>
                        </a:spcBef>
                        <a:spcAft>
                          <a:spcPts val="0"/>
                        </a:spcAft>
                        <a:buNone/>
                      </a:pPr>
                      <a:r>
                        <a:rPr b="1" lang="en-US" sz="1800" u="none" cap="none" strike="noStrike">
                          <a:solidFill>
                            <a:srgbClr val="001F5F"/>
                          </a:solidFill>
                          <a:latin typeface="Arial"/>
                          <a:ea typeface="Arial"/>
                          <a:cs typeface="Arial"/>
                          <a:sym typeface="Arial"/>
                        </a:rPr>
                        <a:t>General Aviation</a:t>
                      </a:r>
                      <a:endParaRPr sz="1800" u="none" cap="none" strike="noStrike">
                        <a:latin typeface="Arial"/>
                        <a:ea typeface="Arial"/>
                        <a:cs typeface="Arial"/>
                        <a:sym typeface="Arial"/>
                      </a:endParaRPr>
                    </a:p>
                  </a:txBody>
                  <a:tcPr marT="381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1270" marR="0" rtl="0" algn="ctr">
                        <a:lnSpc>
                          <a:spcPct val="100000"/>
                        </a:lnSpc>
                        <a:spcBef>
                          <a:spcPts val="0"/>
                        </a:spcBef>
                        <a:spcAft>
                          <a:spcPts val="0"/>
                        </a:spcAft>
                        <a:buNone/>
                      </a:pPr>
                      <a:r>
                        <a:rPr b="1" lang="en-US" sz="1950" u="none" cap="none" strike="noStrike">
                          <a:latin typeface="Arial"/>
                          <a:ea typeface="Arial"/>
                          <a:cs typeface="Arial"/>
                          <a:sym typeface="Arial"/>
                        </a:rPr>
                        <a:t>1,205</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214</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635" marR="0" rtl="0" algn="ctr">
                        <a:lnSpc>
                          <a:spcPct val="100000"/>
                        </a:lnSpc>
                        <a:spcBef>
                          <a:spcPts val="0"/>
                        </a:spcBef>
                        <a:spcAft>
                          <a:spcPts val="0"/>
                        </a:spcAft>
                        <a:buNone/>
                      </a:pPr>
                      <a:r>
                        <a:rPr b="1" lang="en-US" sz="1950" u="none" cap="none" strike="noStrike">
                          <a:latin typeface="Arial"/>
                          <a:ea typeface="Arial"/>
                          <a:cs typeface="Arial"/>
                          <a:sym typeface="Arial"/>
                        </a:rPr>
                        <a:t>339</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22,542,999</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5.336</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c>
                  <a:txBody>
                    <a:bodyPr/>
                    <a:lstStyle/>
                    <a:p>
                      <a:pPr indent="0" lvl="0" marL="0" marR="0" rtl="0" algn="ctr">
                        <a:lnSpc>
                          <a:spcPct val="100000"/>
                        </a:lnSpc>
                        <a:spcBef>
                          <a:spcPts val="0"/>
                        </a:spcBef>
                        <a:spcAft>
                          <a:spcPts val="0"/>
                        </a:spcAft>
                        <a:buNone/>
                      </a:pPr>
                      <a:r>
                        <a:rPr b="1" lang="en-US" sz="1950" u="none" cap="none" strike="noStrike">
                          <a:latin typeface="Arial"/>
                          <a:ea typeface="Arial"/>
                          <a:cs typeface="Arial"/>
                          <a:sym typeface="Arial"/>
                        </a:rPr>
                        <a:t>0.945</a:t>
                      </a:r>
                      <a:endParaRPr sz="1950" u="none" cap="none" strike="noStrike">
                        <a:latin typeface="Arial"/>
                        <a:ea typeface="Arial"/>
                        <a:cs typeface="Arial"/>
                        <a:sym typeface="Arial"/>
                      </a:endParaRPr>
                    </a:p>
                  </a:txBody>
                  <a:tcPr marT="4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AD1DD"/>
                    </a:solidFill>
                  </a:tcPr>
                </a:tc>
              </a:tr>
            </a:tbl>
          </a:graphicData>
        </a:graphic>
      </p:graphicFrame>
      <p:sp>
        <p:nvSpPr>
          <p:cNvPr id="157" name="Google Shape;157;p3"/>
          <p:cNvSpPr txBox="1"/>
          <p:nvPr>
            <p:ph idx="12" type="sldNum"/>
          </p:nvPr>
        </p:nvSpPr>
        <p:spPr>
          <a:xfrm>
            <a:off x="4724400" y="6583104"/>
            <a:ext cx="2743200" cy="184666"/>
          </a:xfrm>
          <a:prstGeom prst="rect">
            <a:avLst/>
          </a:prstGeom>
          <a:noFill/>
          <a:ln>
            <a:noFill/>
          </a:ln>
        </p:spPr>
        <p:txBody>
          <a:bodyPr anchorCtr="0" anchor="ctr" bIns="0" lIns="0" spcFirstLastPara="1" rIns="0" wrap="square" tIns="0">
            <a:spAutoFit/>
          </a:bodyPr>
          <a:lstStyle/>
          <a:p>
            <a:pPr indent="0" lvl="0" marL="38100" marR="0" rtl="0" algn="ctr">
              <a:lnSpc>
                <a:spcPct val="100000"/>
              </a:lnSpc>
              <a:spcBef>
                <a:spcPts val="0"/>
              </a:spcBef>
              <a:spcAft>
                <a:spcPts val="0"/>
              </a:spcAft>
              <a:buClr>
                <a:srgbClr val="41C3DD"/>
              </a:buClr>
              <a:buSzPts val="1200"/>
              <a:buFont typeface="Gill Sans"/>
              <a:buNone/>
            </a:pPr>
            <a:r>
              <a:t/>
            </a:r>
            <a:endParaRPr b="0" i="0" sz="1200" u="none" cap="none" strike="noStrike">
              <a:solidFill>
                <a:srgbClr val="41C3DD"/>
              </a:solidFill>
              <a:latin typeface="Gill Sans"/>
              <a:ea typeface="Gill Sans"/>
              <a:cs typeface="Gill Sans"/>
              <a:sym typeface="Gill Sans"/>
            </a:endParaRPr>
          </a:p>
        </p:txBody>
      </p:sp>
      <p:grpSp>
        <p:nvGrpSpPr>
          <p:cNvPr id="158" name="Google Shape;158;p3"/>
          <p:cNvGrpSpPr/>
          <p:nvPr/>
        </p:nvGrpSpPr>
        <p:grpSpPr>
          <a:xfrm>
            <a:off x="4298703" y="4169921"/>
            <a:ext cx="259079" cy="594360"/>
            <a:chOff x="4215684" y="3931115"/>
            <a:chExt cx="259079" cy="594360"/>
          </a:xfrm>
        </p:grpSpPr>
        <p:sp>
          <p:nvSpPr>
            <p:cNvPr id="159" name="Google Shape;159;p3"/>
            <p:cNvSpPr/>
            <p:nvPr/>
          </p:nvSpPr>
          <p:spPr>
            <a:xfrm>
              <a:off x="4215684" y="3931115"/>
              <a:ext cx="259079" cy="228600"/>
            </a:xfrm>
            <a:custGeom>
              <a:rect b="b" l="l" r="r" t="t"/>
              <a:pathLst>
                <a:path extrusionOk="0" h="228600" w="259079">
                  <a:moveTo>
                    <a:pt x="194310" y="0"/>
                  </a:moveTo>
                  <a:lnTo>
                    <a:pt x="64769" y="0"/>
                  </a:lnTo>
                  <a:lnTo>
                    <a:pt x="64769" y="114300"/>
                  </a:lnTo>
                  <a:lnTo>
                    <a:pt x="0" y="114300"/>
                  </a:lnTo>
                  <a:lnTo>
                    <a:pt x="129539" y="228600"/>
                  </a:lnTo>
                  <a:lnTo>
                    <a:pt x="259079" y="114300"/>
                  </a:lnTo>
                  <a:lnTo>
                    <a:pt x="194310" y="114300"/>
                  </a:lnTo>
                  <a:lnTo>
                    <a:pt x="194310" y="0"/>
                  </a:lnTo>
                  <a:close/>
                </a:path>
              </a:pathLst>
            </a:custGeom>
            <a:solidFill>
              <a:srgbClr val="00AF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sp>
          <p:nvSpPr>
            <p:cNvPr id="160" name="Google Shape;160;p3"/>
            <p:cNvSpPr/>
            <p:nvPr/>
          </p:nvSpPr>
          <p:spPr>
            <a:xfrm>
              <a:off x="4215684" y="3931115"/>
              <a:ext cx="259079" cy="228600"/>
            </a:xfrm>
            <a:custGeom>
              <a:rect b="b" l="l" r="r" t="t"/>
              <a:pathLst>
                <a:path extrusionOk="0" h="228600" w="259079">
                  <a:moveTo>
                    <a:pt x="0" y="114300"/>
                  </a:moveTo>
                  <a:lnTo>
                    <a:pt x="64769" y="114300"/>
                  </a:lnTo>
                  <a:lnTo>
                    <a:pt x="64769" y="0"/>
                  </a:lnTo>
                  <a:lnTo>
                    <a:pt x="194310" y="0"/>
                  </a:lnTo>
                  <a:lnTo>
                    <a:pt x="194310" y="114300"/>
                  </a:lnTo>
                  <a:lnTo>
                    <a:pt x="259079" y="114300"/>
                  </a:lnTo>
                  <a:lnTo>
                    <a:pt x="129539" y="228600"/>
                  </a:lnTo>
                  <a:lnTo>
                    <a:pt x="0" y="114300"/>
                  </a:lnTo>
                  <a:close/>
                </a:path>
              </a:pathLst>
            </a:custGeom>
            <a:noFill/>
            <a:ln cap="flat" cmpd="sng" w="12700">
              <a:solidFill>
                <a:srgbClr val="001F3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sp>
          <p:nvSpPr>
            <p:cNvPr id="161" name="Google Shape;161;p3"/>
            <p:cNvSpPr/>
            <p:nvPr/>
          </p:nvSpPr>
          <p:spPr>
            <a:xfrm>
              <a:off x="4215684" y="4296875"/>
              <a:ext cx="259079" cy="228600"/>
            </a:xfrm>
            <a:custGeom>
              <a:rect b="b" l="l" r="r" t="t"/>
              <a:pathLst>
                <a:path extrusionOk="0" h="228600" w="259079">
                  <a:moveTo>
                    <a:pt x="129539" y="0"/>
                  </a:moveTo>
                  <a:lnTo>
                    <a:pt x="0" y="114300"/>
                  </a:lnTo>
                  <a:lnTo>
                    <a:pt x="64769" y="114300"/>
                  </a:lnTo>
                  <a:lnTo>
                    <a:pt x="64769" y="228600"/>
                  </a:lnTo>
                  <a:lnTo>
                    <a:pt x="194310" y="228600"/>
                  </a:lnTo>
                  <a:lnTo>
                    <a:pt x="194310" y="114300"/>
                  </a:lnTo>
                  <a:lnTo>
                    <a:pt x="259079" y="114300"/>
                  </a:lnTo>
                  <a:lnTo>
                    <a:pt x="129539"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sp>
          <p:nvSpPr>
            <p:cNvPr id="162" name="Google Shape;162;p3"/>
            <p:cNvSpPr/>
            <p:nvPr/>
          </p:nvSpPr>
          <p:spPr>
            <a:xfrm>
              <a:off x="4215684" y="4296875"/>
              <a:ext cx="259079" cy="228600"/>
            </a:xfrm>
            <a:custGeom>
              <a:rect b="b" l="l" r="r" t="t"/>
              <a:pathLst>
                <a:path extrusionOk="0" h="228600" w="259079">
                  <a:moveTo>
                    <a:pt x="0" y="114300"/>
                  </a:moveTo>
                  <a:lnTo>
                    <a:pt x="129539" y="0"/>
                  </a:lnTo>
                  <a:lnTo>
                    <a:pt x="259079" y="114300"/>
                  </a:lnTo>
                  <a:lnTo>
                    <a:pt x="194310" y="114300"/>
                  </a:lnTo>
                  <a:lnTo>
                    <a:pt x="194310" y="228600"/>
                  </a:lnTo>
                  <a:lnTo>
                    <a:pt x="64769" y="228600"/>
                  </a:lnTo>
                  <a:lnTo>
                    <a:pt x="64769" y="114300"/>
                  </a:lnTo>
                  <a:lnTo>
                    <a:pt x="0" y="114300"/>
                  </a:lnTo>
                  <a:close/>
                </a:path>
              </a:pathLst>
            </a:custGeom>
            <a:noFill/>
            <a:ln cap="flat" cmpd="sng" w="127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grpSp>
      <p:pic>
        <p:nvPicPr>
          <p:cNvPr id="163" name="Google Shape;163;p3"/>
          <p:cNvPicPr preferRelativeResize="0"/>
          <p:nvPr/>
        </p:nvPicPr>
        <p:blipFill rotWithShape="1">
          <a:blip r:embed="rId3">
            <a:alphaModFix/>
          </a:blip>
          <a:srcRect b="0" l="0" r="0" t="0"/>
          <a:stretch/>
        </p:blipFill>
        <p:spPr>
          <a:xfrm>
            <a:off x="4290164" y="5180782"/>
            <a:ext cx="297179" cy="243827"/>
          </a:xfrm>
          <a:prstGeom prst="rect">
            <a:avLst/>
          </a:prstGeom>
          <a:noFill/>
          <a:ln>
            <a:noFill/>
          </a:ln>
        </p:spPr>
      </p:pic>
      <p:pic>
        <p:nvPicPr>
          <p:cNvPr id="164" name="Google Shape;164;p3"/>
          <p:cNvPicPr preferRelativeResize="0"/>
          <p:nvPr/>
        </p:nvPicPr>
        <p:blipFill rotWithShape="1">
          <a:blip r:embed="rId3">
            <a:alphaModFix/>
          </a:blip>
          <a:srcRect b="0" l="0" r="0" t="0"/>
          <a:stretch/>
        </p:blipFill>
        <p:spPr>
          <a:xfrm>
            <a:off x="5320382" y="5170081"/>
            <a:ext cx="297166" cy="243839"/>
          </a:xfrm>
          <a:prstGeom prst="rect">
            <a:avLst/>
          </a:prstGeom>
          <a:noFill/>
          <a:ln>
            <a:noFill/>
          </a:ln>
        </p:spPr>
      </p:pic>
      <p:pic>
        <p:nvPicPr>
          <p:cNvPr id="165" name="Google Shape;165;p3"/>
          <p:cNvPicPr preferRelativeResize="0"/>
          <p:nvPr/>
        </p:nvPicPr>
        <p:blipFill rotWithShape="1">
          <a:blip r:embed="rId3">
            <a:alphaModFix/>
          </a:blip>
          <a:srcRect b="0" l="0" r="0" t="0"/>
          <a:stretch/>
        </p:blipFill>
        <p:spPr>
          <a:xfrm>
            <a:off x="5263443" y="4161748"/>
            <a:ext cx="304799" cy="243839"/>
          </a:xfrm>
          <a:prstGeom prst="rect">
            <a:avLst/>
          </a:prstGeom>
          <a:noFill/>
          <a:ln>
            <a:noFill/>
          </a:ln>
        </p:spPr>
      </p:pic>
      <p:pic>
        <p:nvPicPr>
          <p:cNvPr id="166" name="Google Shape;166;p3"/>
          <p:cNvPicPr preferRelativeResize="0"/>
          <p:nvPr/>
        </p:nvPicPr>
        <p:blipFill rotWithShape="1">
          <a:blip r:embed="rId4">
            <a:alphaModFix/>
          </a:blip>
          <a:srcRect b="0" l="0" r="0" t="0"/>
          <a:stretch/>
        </p:blipFill>
        <p:spPr>
          <a:xfrm>
            <a:off x="6710153" y="5208942"/>
            <a:ext cx="297179" cy="243839"/>
          </a:xfrm>
          <a:prstGeom prst="rect">
            <a:avLst/>
          </a:prstGeom>
          <a:noFill/>
          <a:ln>
            <a:noFill/>
          </a:ln>
        </p:spPr>
      </p:pic>
      <p:pic>
        <p:nvPicPr>
          <p:cNvPr id="167" name="Google Shape;167;p3"/>
          <p:cNvPicPr preferRelativeResize="0"/>
          <p:nvPr/>
        </p:nvPicPr>
        <p:blipFill rotWithShape="1">
          <a:blip r:embed="rId4">
            <a:alphaModFix/>
          </a:blip>
          <a:srcRect b="0" l="0" r="0" t="0"/>
          <a:stretch/>
        </p:blipFill>
        <p:spPr>
          <a:xfrm>
            <a:off x="6710153" y="4565545"/>
            <a:ext cx="304786" cy="243839"/>
          </a:xfrm>
          <a:prstGeom prst="rect">
            <a:avLst/>
          </a:prstGeom>
          <a:noFill/>
          <a:ln>
            <a:noFill/>
          </a:ln>
        </p:spPr>
      </p:pic>
      <p:pic>
        <p:nvPicPr>
          <p:cNvPr id="168" name="Google Shape;168;p3"/>
          <p:cNvPicPr preferRelativeResize="0"/>
          <p:nvPr/>
        </p:nvPicPr>
        <p:blipFill rotWithShape="1">
          <a:blip r:embed="rId3">
            <a:alphaModFix/>
          </a:blip>
          <a:srcRect b="0" l="0" r="0" t="0"/>
          <a:stretch/>
        </p:blipFill>
        <p:spPr>
          <a:xfrm>
            <a:off x="6710153" y="4150644"/>
            <a:ext cx="304786" cy="243839"/>
          </a:xfrm>
          <a:prstGeom prst="rect">
            <a:avLst/>
          </a:prstGeom>
          <a:noFill/>
          <a:ln>
            <a:noFill/>
          </a:ln>
        </p:spPr>
      </p:pic>
      <p:pic>
        <p:nvPicPr>
          <p:cNvPr id="169" name="Google Shape;169;p3"/>
          <p:cNvPicPr preferRelativeResize="0"/>
          <p:nvPr/>
        </p:nvPicPr>
        <p:blipFill rotWithShape="1">
          <a:blip r:embed="rId3">
            <a:alphaModFix/>
          </a:blip>
          <a:srcRect b="0" l="0" r="0" t="0"/>
          <a:stretch/>
        </p:blipFill>
        <p:spPr>
          <a:xfrm>
            <a:off x="10126044" y="4528061"/>
            <a:ext cx="297179" cy="243839"/>
          </a:xfrm>
          <a:prstGeom prst="rect">
            <a:avLst/>
          </a:prstGeom>
          <a:noFill/>
          <a:ln>
            <a:noFill/>
          </a:ln>
        </p:spPr>
      </p:pic>
      <p:pic>
        <p:nvPicPr>
          <p:cNvPr id="170" name="Google Shape;170;p3"/>
          <p:cNvPicPr preferRelativeResize="0"/>
          <p:nvPr/>
        </p:nvPicPr>
        <p:blipFill rotWithShape="1">
          <a:blip r:embed="rId3">
            <a:alphaModFix/>
          </a:blip>
          <a:srcRect b="0" l="0" r="0" t="0"/>
          <a:stretch/>
        </p:blipFill>
        <p:spPr>
          <a:xfrm>
            <a:off x="10126044" y="5173665"/>
            <a:ext cx="304799" cy="243839"/>
          </a:xfrm>
          <a:prstGeom prst="rect">
            <a:avLst/>
          </a:prstGeom>
          <a:noFill/>
          <a:ln>
            <a:noFill/>
          </a:ln>
        </p:spPr>
      </p:pic>
      <p:pic>
        <p:nvPicPr>
          <p:cNvPr id="171" name="Google Shape;171;p3"/>
          <p:cNvPicPr preferRelativeResize="0"/>
          <p:nvPr/>
        </p:nvPicPr>
        <p:blipFill rotWithShape="1">
          <a:blip r:embed="rId3">
            <a:alphaModFix/>
          </a:blip>
          <a:srcRect b="0" l="0" r="0" t="0"/>
          <a:stretch/>
        </p:blipFill>
        <p:spPr>
          <a:xfrm>
            <a:off x="11669734" y="4110174"/>
            <a:ext cx="297178" cy="243839"/>
          </a:xfrm>
          <a:prstGeom prst="rect">
            <a:avLst/>
          </a:prstGeom>
          <a:noFill/>
          <a:ln>
            <a:noFill/>
          </a:ln>
        </p:spPr>
      </p:pic>
      <p:pic>
        <p:nvPicPr>
          <p:cNvPr id="172" name="Google Shape;172;p3"/>
          <p:cNvPicPr preferRelativeResize="0"/>
          <p:nvPr/>
        </p:nvPicPr>
        <p:blipFill rotWithShape="1">
          <a:blip r:embed="rId4">
            <a:alphaModFix/>
          </a:blip>
          <a:srcRect b="0" l="0" r="0" t="0"/>
          <a:stretch/>
        </p:blipFill>
        <p:spPr>
          <a:xfrm>
            <a:off x="10126044" y="4161480"/>
            <a:ext cx="297179" cy="243839"/>
          </a:xfrm>
          <a:prstGeom prst="rect">
            <a:avLst/>
          </a:prstGeom>
          <a:noFill/>
          <a:ln>
            <a:noFill/>
          </a:ln>
        </p:spPr>
      </p:pic>
      <p:pic>
        <p:nvPicPr>
          <p:cNvPr id="173" name="Google Shape;173;p3"/>
          <p:cNvPicPr preferRelativeResize="0"/>
          <p:nvPr/>
        </p:nvPicPr>
        <p:blipFill rotWithShape="1">
          <a:blip r:embed="rId4">
            <a:alphaModFix/>
          </a:blip>
          <a:srcRect b="0" l="0" r="0" t="0"/>
          <a:stretch/>
        </p:blipFill>
        <p:spPr>
          <a:xfrm>
            <a:off x="11669733" y="4566717"/>
            <a:ext cx="297179" cy="243826"/>
          </a:xfrm>
          <a:prstGeom prst="rect">
            <a:avLst/>
          </a:prstGeom>
          <a:noFill/>
          <a:ln>
            <a:noFill/>
          </a:ln>
        </p:spPr>
      </p:pic>
      <p:pic>
        <p:nvPicPr>
          <p:cNvPr id="174" name="Google Shape;174;p3"/>
          <p:cNvPicPr preferRelativeResize="0"/>
          <p:nvPr/>
        </p:nvPicPr>
        <p:blipFill rotWithShape="1">
          <a:blip r:embed="rId4">
            <a:alphaModFix/>
          </a:blip>
          <a:srcRect b="0" l="0" r="0" t="0"/>
          <a:stretch/>
        </p:blipFill>
        <p:spPr>
          <a:xfrm>
            <a:off x="11669733" y="5197898"/>
            <a:ext cx="297179" cy="243826"/>
          </a:xfrm>
          <a:prstGeom prst="rect">
            <a:avLst/>
          </a:prstGeom>
          <a:noFill/>
          <a:ln>
            <a:noFill/>
          </a:ln>
        </p:spPr>
      </p:pic>
      <p:pic>
        <p:nvPicPr>
          <p:cNvPr id="175" name="Google Shape;175;p3"/>
          <p:cNvPicPr preferRelativeResize="0"/>
          <p:nvPr/>
        </p:nvPicPr>
        <p:blipFill rotWithShape="1">
          <a:blip r:embed="rId4">
            <a:alphaModFix/>
          </a:blip>
          <a:srcRect b="0" l="0" r="0" t="0"/>
          <a:stretch/>
        </p:blipFill>
        <p:spPr>
          <a:xfrm>
            <a:off x="5279507" y="4534775"/>
            <a:ext cx="304799" cy="243839"/>
          </a:xfrm>
          <a:prstGeom prst="rect">
            <a:avLst/>
          </a:prstGeom>
          <a:noFill/>
          <a:ln>
            <a:noFill/>
          </a:ln>
        </p:spPr>
      </p:pic>
      <p:grpSp>
        <p:nvGrpSpPr>
          <p:cNvPr id="176" name="Google Shape;176;p3"/>
          <p:cNvGrpSpPr/>
          <p:nvPr/>
        </p:nvGrpSpPr>
        <p:grpSpPr>
          <a:xfrm>
            <a:off x="828040" y="5651127"/>
            <a:ext cx="6386799" cy="402673"/>
            <a:chOff x="828040" y="5316504"/>
            <a:chExt cx="6386799" cy="402673"/>
          </a:xfrm>
        </p:grpSpPr>
        <p:sp>
          <p:nvSpPr>
            <p:cNvPr id="177" name="Google Shape;177;p3"/>
            <p:cNvSpPr txBox="1"/>
            <p:nvPr/>
          </p:nvSpPr>
          <p:spPr>
            <a:xfrm>
              <a:off x="828040" y="5316504"/>
              <a:ext cx="6386799" cy="402673"/>
            </a:xfrm>
            <a:prstGeom prst="rect">
              <a:avLst/>
            </a:prstGeom>
            <a:noFill/>
            <a:ln cap="flat" cmpd="sng" w="38100">
              <a:solidFill>
                <a:srgbClr val="006FC0"/>
              </a:solidFill>
              <a:prstDash val="solid"/>
              <a:round/>
              <a:headEnd len="sm" w="sm" type="none"/>
              <a:tailEnd len="sm" w="sm" type="none"/>
            </a:ln>
          </p:spPr>
          <p:txBody>
            <a:bodyPr anchorCtr="0" anchor="t" bIns="0" lIns="0" spcFirstLastPara="1" rIns="0" wrap="square" tIns="33000">
              <a:spAutoFit/>
            </a:bodyPr>
            <a:lstStyle/>
            <a:p>
              <a:pPr indent="-152400" lvl="0" marL="90805"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Totals                     1,277      220          358</a:t>
              </a:r>
              <a:endParaRPr b="0" i="0" sz="2400" u="none" cap="none" strike="noStrike">
                <a:solidFill>
                  <a:srgbClr val="000000"/>
                </a:solidFill>
                <a:latin typeface="Arial"/>
                <a:ea typeface="Arial"/>
                <a:cs typeface="Arial"/>
                <a:sym typeface="Arial"/>
              </a:endParaRPr>
            </a:p>
          </p:txBody>
        </p:sp>
        <p:pic>
          <p:nvPicPr>
            <p:cNvPr id="178" name="Google Shape;178;p3"/>
            <p:cNvPicPr preferRelativeResize="0"/>
            <p:nvPr/>
          </p:nvPicPr>
          <p:blipFill rotWithShape="1">
            <a:blip r:embed="rId3">
              <a:alphaModFix/>
            </a:blip>
            <a:srcRect b="0" l="0" r="0" t="0"/>
            <a:stretch/>
          </p:blipFill>
          <p:spPr>
            <a:xfrm>
              <a:off x="4338918" y="5381282"/>
              <a:ext cx="297179" cy="243839"/>
            </a:xfrm>
            <a:prstGeom prst="rect">
              <a:avLst/>
            </a:prstGeom>
            <a:noFill/>
            <a:ln>
              <a:noFill/>
            </a:ln>
          </p:spPr>
        </p:pic>
        <p:sp>
          <p:nvSpPr>
            <p:cNvPr id="179" name="Google Shape;179;p3"/>
            <p:cNvSpPr/>
            <p:nvPr/>
          </p:nvSpPr>
          <p:spPr>
            <a:xfrm>
              <a:off x="5377356" y="5517840"/>
              <a:ext cx="299085" cy="0"/>
            </a:xfrm>
            <a:custGeom>
              <a:rect b="b" l="l" r="r" t="t"/>
              <a:pathLst>
                <a:path extrusionOk="0" h="120000" w="299085">
                  <a:moveTo>
                    <a:pt x="0" y="0"/>
                  </a:moveTo>
                  <a:lnTo>
                    <a:pt x="298729" y="0"/>
                  </a:lnTo>
                </a:path>
              </a:pathLst>
            </a:custGeom>
            <a:noFill/>
            <a:ln cap="flat" cmpd="sng" w="57150">
              <a:solidFill>
                <a:srgbClr val="FFDD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3200"/>
                <a:buFont typeface="Libre Franklin"/>
                <a:buNone/>
              </a:pPr>
              <a:r>
                <a:t/>
              </a:r>
              <a:endParaRPr b="0" i="0" sz="3200" u="none" cap="none" strike="noStrike">
                <a:solidFill>
                  <a:srgbClr val="000000"/>
                </a:solidFill>
                <a:latin typeface="Arial"/>
                <a:ea typeface="Arial"/>
                <a:cs typeface="Arial"/>
                <a:sym typeface="Arial"/>
              </a:endParaRPr>
            </a:p>
          </p:txBody>
        </p:sp>
        <p:pic>
          <p:nvPicPr>
            <p:cNvPr id="180" name="Google Shape;180;p3"/>
            <p:cNvPicPr preferRelativeResize="0"/>
            <p:nvPr/>
          </p:nvPicPr>
          <p:blipFill rotWithShape="1">
            <a:blip r:embed="rId4">
              <a:alphaModFix/>
            </a:blip>
            <a:srcRect b="0" l="0" r="0" t="0"/>
            <a:stretch/>
          </p:blipFill>
          <p:spPr>
            <a:xfrm>
              <a:off x="6714879" y="5424646"/>
              <a:ext cx="297179" cy="243839"/>
            </a:xfrm>
            <a:prstGeom prst="rect">
              <a:avLst/>
            </a:prstGeom>
            <a:noFill/>
            <a:ln>
              <a:noFill/>
            </a:ln>
          </p:spPr>
        </p:pic>
      </p:grpSp>
      <p:sp>
        <p:nvSpPr>
          <p:cNvPr id="181" name="Google Shape;181;p3"/>
          <p:cNvSpPr txBox="1"/>
          <p:nvPr/>
        </p:nvSpPr>
        <p:spPr>
          <a:xfrm>
            <a:off x="296474" y="949196"/>
            <a:ext cx="11599050" cy="180049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From 2008 – 2022*</a:t>
            </a:r>
            <a:endParaRPr/>
          </a:p>
          <a:p>
            <a:pPr indent="-152400" lvl="1" marL="609585" marR="0" rtl="0" algn="l">
              <a:lnSpc>
                <a:spcPct val="100000"/>
              </a:lnSpc>
              <a:spcBef>
                <a:spcPts val="60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Part 121:  420 Accidents, 164 Weather-Related, 3 Fatal </a:t>
            </a:r>
            <a:endParaRPr/>
          </a:p>
          <a:p>
            <a:pPr indent="-152400" lvl="1" marL="609585" marR="0" rtl="0" algn="l">
              <a:lnSpc>
                <a:spcPct val="100000"/>
              </a:lnSpc>
              <a:spcBef>
                <a:spcPts val="600"/>
              </a:spcBef>
              <a:spcAft>
                <a:spcPts val="0"/>
              </a:spcAft>
              <a:buClr>
                <a:srgbClr val="000000"/>
              </a:buClr>
              <a:buSzPts val="2400"/>
              <a:buFont typeface="Noto Sans Symbols"/>
              <a:buChar char="⮚"/>
            </a:pPr>
            <a:r>
              <a:rPr b="0" i="0" lang="en-US" sz="2400" u="none" cap="none" strike="noStrike">
                <a:solidFill>
                  <a:srgbClr val="000000"/>
                </a:solidFill>
                <a:highlight>
                  <a:srgbClr val="FFFF00"/>
                </a:highlight>
                <a:latin typeface="Arial"/>
                <a:ea typeface="Arial"/>
                <a:cs typeface="Arial"/>
                <a:sym typeface="Arial"/>
              </a:rPr>
              <a:t>Part 91:  19,538 Accidents, 4,341 Weather-related, 990 Fatal </a:t>
            </a:r>
            <a:endParaRPr/>
          </a:p>
          <a:p>
            <a:pPr indent="-152400" lvl="1" marL="609585" marR="0" rtl="0" algn="l">
              <a:lnSpc>
                <a:spcPct val="100000"/>
              </a:lnSpc>
              <a:spcBef>
                <a:spcPts val="60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Part 135:  689 Accidents, 197 Weather-related, 56 Fatal</a:t>
            </a:r>
            <a:endParaRPr/>
          </a:p>
        </p:txBody>
      </p:sp>
      <p:sp>
        <p:nvSpPr>
          <p:cNvPr id="182" name="Google Shape;182;p3"/>
          <p:cNvSpPr txBox="1"/>
          <p:nvPr/>
        </p:nvSpPr>
        <p:spPr>
          <a:xfrm>
            <a:off x="359748" y="110966"/>
            <a:ext cx="10515600" cy="63689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Quattrocento Sans"/>
              <a:buNone/>
            </a:pPr>
            <a:r>
              <a:rPr b="1" i="0" lang="en-US" sz="3600" u="none" cap="none" strike="noStrike">
                <a:solidFill>
                  <a:schemeClr val="dk1"/>
                </a:solidFill>
                <a:latin typeface="Quattrocento Sans"/>
                <a:ea typeface="Quattrocento Sans"/>
                <a:cs typeface="Quattrocento Sans"/>
                <a:sym typeface="Quattrocento Sans"/>
              </a:rPr>
              <a:t>Introduction: The Problem</a:t>
            </a:r>
            <a:endParaRPr/>
          </a:p>
        </p:txBody>
      </p:sp>
      <p:sp>
        <p:nvSpPr>
          <p:cNvPr id="183" name="Google Shape;183;p3"/>
          <p:cNvSpPr txBox="1"/>
          <p:nvPr>
            <p:ph type="title"/>
          </p:nvPr>
        </p:nvSpPr>
        <p:spPr>
          <a:xfrm>
            <a:off x="2541315" y="3141488"/>
            <a:ext cx="7109369" cy="384721"/>
          </a:xfrm>
          <a:prstGeom prst="rect">
            <a:avLst/>
          </a:prstGeom>
          <a:noFill/>
          <a:ln>
            <a:noFill/>
          </a:ln>
        </p:spPr>
        <p:txBody>
          <a:bodyPr anchorCtr="0" anchor="ctr" bIns="0" lIns="0" spcFirstLastPara="1" rIns="0" wrap="square" tIns="15225">
            <a:spAutoFit/>
          </a:bodyPr>
          <a:lstStyle/>
          <a:p>
            <a:pPr indent="0" lvl="0" marL="12700" rtl="0" algn="ctr">
              <a:lnSpc>
                <a:spcPct val="100000"/>
              </a:lnSpc>
              <a:spcBef>
                <a:spcPts val="0"/>
              </a:spcBef>
              <a:spcAft>
                <a:spcPts val="0"/>
              </a:spcAft>
              <a:buClr>
                <a:srgbClr val="C00000"/>
              </a:buClr>
              <a:buSzPts val="2400"/>
              <a:buFont typeface="Libre Franklin Medium"/>
              <a:buNone/>
            </a:pPr>
            <a:r>
              <a:rPr lang="en-US" sz="2400">
                <a:solidFill>
                  <a:srgbClr val="C00000"/>
                </a:solidFill>
              </a:rPr>
              <a:t>U.S. Civil Aviation Accident Summary for 2022</a:t>
            </a:r>
            <a:endParaRPr sz="2400">
              <a:solidFill>
                <a:srgbClr val="C00000"/>
              </a:solidFill>
            </a:endParaRPr>
          </a:p>
        </p:txBody>
      </p:sp>
      <p:sp>
        <p:nvSpPr>
          <p:cNvPr id="184" name="Google Shape;184;p3"/>
          <p:cNvSpPr txBox="1"/>
          <p:nvPr/>
        </p:nvSpPr>
        <p:spPr>
          <a:xfrm>
            <a:off x="0" y="6071745"/>
            <a:ext cx="4395691" cy="707886"/>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lt1"/>
              </a:buClr>
              <a:buSzPts val="2000"/>
              <a:buFont typeface="Arial"/>
              <a:buChar char="•"/>
            </a:pPr>
            <a:r>
              <a:rPr b="0" i="1" lang="en-US" sz="2000" u="none" cap="none" strike="noStrike">
                <a:solidFill>
                  <a:schemeClr val="lt1"/>
                </a:solidFill>
                <a:latin typeface="Arial"/>
                <a:ea typeface="Arial"/>
                <a:cs typeface="Arial"/>
                <a:sym typeface="Arial"/>
              </a:rPr>
              <a:t>*Source: NTSB FPAW Brief, April 30, 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grpSp>
        <p:nvGrpSpPr>
          <p:cNvPr id="189" name="Google Shape;189;p4"/>
          <p:cNvGrpSpPr/>
          <p:nvPr/>
        </p:nvGrpSpPr>
        <p:grpSpPr>
          <a:xfrm>
            <a:off x="2079561" y="1199320"/>
            <a:ext cx="5195781" cy="4253552"/>
            <a:chOff x="2079561" y="1199320"/>
            <a:chExt cx="5195781" cy="4253552"/>
          </a:xfrm>
        </p:grpSpPr>
        <p:pic>
          <p:nvPicPr>
            <p:cNvPr id="190" name="Google Shape;190;p4"/>
            <p:cNvPicPr preferRelativeResize="0"/>
            <p:nvPr/>
          </p:nvPicPr>
          <p:blipFill rotWithShape="1">
            <a:blip r:embed="rId3">
              <a:alphaModFix/>
            </a:blip>
            <a:srcRect b="0" l="0" r="0" t="0"/>
            <a:stretch/>
          </p:blipFill>
          <p:spPr>
            <a:xfrm>
              <a:off x="4163567" y="1789176"/>
              <a:ext cx="2691384" cy="3663696"/>
            </a:xfrm>
            <a:prstGeom prst="rect">
              <a:avLst/>
            </a:prstGeom>
            <a:noFill/>
            <a:ln>
              <a:noFill/>
            </a:ln>
          </p:spPr>
        </p:pic>
        <p:pic>
          <p:nvPicPr>
            <p:cNvPr id="191" name="Google Shape;191;p4"/>
            <p:cNvPicPr preferRelativeResize="0"/>
            <p:nvPr/>
          </p:nvPicPr>
          <p:blipFill rotWithShape="1">
            <a:blip r:embed="rId4">
              <a:alphaModFix/>
            </a:blip>
            <a:srcRect b="0" l="0" r="0" t="0"/>
            <a:stretch/>
          </p:blipFill>
          <p:spPr>
            <a:xfrm>
              <a:off x="3203447" y="3621024"/>
              <a:ext cx="1822703" cy="1618488"/>
            </a:xfrm>
            <a:prstGeom prst="rect">
              <a:avLst/>
            </a:prstGeom>
            <a:noFill/>
            <a:ln>
              <a:noFill/>
            </a:ln>
          </p:spPr>
        </p:pic>
        <p:sp>
          <p:nvSpPr>
            <p:cNvPr id="192" name="Google Shape;192;p4"/>
            <p:cNvSpPr/>
            <p:nvPr/>
          </p:nvSpPr>
          <p:spPr>
            <a:xfrm>
              <a:off x="3204197" y="3622070"/>
              <a:ext cx="1820545" cy="1616075"/>
            </a:xfrm>
            <a:custGeom>
              <a:rect b="b" l="l" r="r" t="t"/>
              <a:pathLst>
                <a:path extrusionOk="0" h="1616075" w="1820545">
                  <a:moveTo>
                    <a:pt x="959451" y="1615572"/>
                  </a:moveTo>
                  <a:lnTo>
                    <a:pt x="916415" y="1591899"/>
                  </a:lnTo>
                  <a:lnTo>
                    <a:pt x="874165" y="1567165"/>
                  </a:lnTo>
                  <a:lnTo>
                    <a:pt x="832715" y="1541390"/>
                  </a:lnTo>
                  <a:lnTo>
                    <a:pt x="792080" y="1514597"/>
                  </a:lnTo>
                  <a:lnTo>
                    <a:pt x="752274" y="1486804"/>
                  </a:lnTo>
                  <a:lnTo>
                    <a:pt x="713310" y="1458033"/>
                  </a:lnTo>
                  <a:lnTo>
                    <a:pt x="675202" y="1428306"/>
                  </a:lnTo>
                  <a:lnTo>
                    <a:pt x="637966" y="1397642"/>
                  </a:lnTo>
                  <a:lnTo>
                    <a:pt x="601614" y="1366062"/>
                  </a:lnTo>
                  <a:lnTo>
                    <a:pt x="566160" y="1333588"/>
                  </a:lnTo>
                  <a:lnTo>
                    <a:pt x="531620" y="1300240"/>
                  </a:lnTo>
                  <a:lnTo>
                    <a:pt x="498006" y="1266039"/>
                  </a:lnTo>
                  <a:lnTo>
                    <a:pt x="465334" y="1231006"/>
                  </a:lnTo>
                  <a:lnTo>
                    <a:pt x="433616" y="1195161"/>
                  </a:lnTo>
                  <a:lnTo>
                    <a:pt x="402867" y="1158525"/>
                  </a:lnTo>
                  <a:lnTo>
                    <a:pt x="373102" y="1121120"/>
                  </a:lnTo>
                  <a:lnTo>
                    <a:pt x="344333" y="1082966"/>
                  </a:lnTo>
                  <a:lnTo>
                    <a:pt x="316576" y="1044083"/>
                  </a:lnTo>
                  <a:lnTo>
                    <a:pt x="289844" y="1004493"/>
                  </a:lnTo>
                  <a:lnTo>
                    <a:pt x="264151" y="964217"/>
                  </a:lnTo>
                  <a:lnTo>
                    <a:pt x="239512" y="923275"/>
                  </a:lnTo>
                  <a:lnTo>
                    <a:pt x="215940" y="881687"/>
                  </a:lnTo>
                  <a:lnTo>
                    <a:pt x="193449" y="839476"/>
                  </a:lnTo>
                  <a:lnTo>
                    <a:pt x="172054" y="796661"/>
                  </a:lnTo>
                  <a:lnTo>
                    <a:pt x="151769" y="753264"/>
                  </a:lnTo>
                  <a:lnTo>
                    <a:pt x="132607" y="709305"/>
                  </a:lnTo>
                  <a:lnTo>
                    <a:pt x="114582" y="664805"/>
                  </a:lnTo>
                  <a:lnTo>
                    <a:pt x="97709" y="619784"/>
                  </a:lnTo>
                  <a:lnTo>
                    <a:pt x="82002" y="574265"/>
                  </a:lnTo>
                  <a:lnTo>
                    <a:pt x="67475" y="528267"/>
                  </a:lnTo>
                  <a:lnTo>
                    <a:pt x="54142" y="481811"/>
                  </a:lnTo>
                  <a:lnTo>
                    <a:pt x="42017" y="434919"/>
                  </a:lnTo>
                  <a:lnTo>
                    <a:pt x="31113" y="387610"/>
                  </a:lnTo>
                  <a:lnTo>
                    <a:pt x="21446" y="339906"/>
                  </a:lnTo>
                  <a:lnTo>
                    <a:pt x="13028" y="291828"/>
                  </a:lnTo>
                  <a:lnTo>
                    <a:pt x="5875" y="243396"/>
                  </a:lnTo>
                  <a:lnTo>
                    <a:pt x="0" y="194632"/>
                  </a:lnTo>
                  <a:lnTo>
                    <a:pt x="1820174" y="0"/>
                  </a:lnTo>
                  <a:lnTo>
                    <a:pt x="959451" y="1615572"/>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193" name="Google Shape;193;p4"/>
            <p:cNvPicPr preferRelativeResize="0"/>
            <p:nvPr/>
          </p:nvPicPr>
          <p:blipFill rotWithShape="1">
            <a:blip r:embed="rId5">
              <a:alphaModFix/>
            </a:blip>
            <a:srcRect b="0" l="0" r="0" t="0"/>
            <a:stretch/>
          </p:blipFill>
          <p:spPr>
            <a:xfrm>
              <a:off x="3191255" y="3133343"/>
              <a:ext cx="1834895" cy="685799"/>
            </a:xfrm>
            <a:prstGeom prst="rect">
              <a:avLst/>
            </a:prstGeom>
            <a:noFill/>
            <a:ln>
              <a:noFill/>
            </a:ln>
          </p:spPr>
        </p:pic>
        <p:sp>
          <p:nvSpPr>
            <p:cNvPr id="194" name="Google Shape;194;p4"/>
            <p:cNvSpPr/>
            <p:nvPr/>
          </p:nvSpPr>
          <p:spPr>
            <a:xfrm>
              <a:off x="3193825" y="3134339"/>
              <a:ext cx="1830705" cy="682625"/>
            </a:xfrm>
            <a:custGeom>
              <a:rect b="b" l="l" r="r" t="t"/>
              <a:pathLst>
                <a:path extrusionOk="0" h="682625" w="1830704">
                  <a:moveTo>
                    <a:pt x="10375" y="682361"/>
                  </a:moveTo>
                  <a:lnTo>
                    <a:pt x="5793" y="633268"/>
                  </a:lnTo>
                  <a:lnTo>
                    <a:pt x="2538" y="584123"/>
                  </a:lnTo>
                  <a:lnTo>
                    <a:pt x="608" y="534952"/>
                  </a:lnTo>
                  <a:lnTo>
                    <a:pt x="0" y="485783"/>
                  </a:lnTo>
                  <a:lnTo>
                    <a:pt x="712" y="436642"/>
                  </a:lnTo>
                  <a:lnTo>
                    <a:pt x="2742" y="387555"/>
                  </a:lnTo>
                  <a:lnTo>
                    <a:pt x="6087" y="338549"/>
                  </a:lnTo>
                  <a:lnTo>
                    <a:pt x="10747" y="289650"/>
                  </a:lnTo>
                  <a:lnTo>
                    <a:pt x="16718" y="240885"/>
                  </a:lnTo>
                  <a:lnTo>
                    <a:pt x="23998" y="192281"/>
                  </a:lnTo>
                  <a:lnTo>
                    <a:pt x="32586" y="143863"/>
                  </a:lnTo>
                  <a:lnTo>
                    <a:pt x="42478" y="95660"/>
                  </a:lnTo>
                  <a:lnTo>
                    <a:pt x="53674" y="47696"/>
                  </a:lnTo>
                  <a:lnTo>
                    <a:pt x="66170" y="0"/>
                  </a:lnTo>
                  <a:lnTo>
                    <a:pt x="1830546" y="487731"/>
                  </a:lnTo>
                  <a:lnTo>
                    <a:pt x="10375" y="682361"/>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195" name="Google Shape;195;p4"/>
            <p:cNvPicPr preferRelativeResize="0"/>
            <p:nvPr/>
          </p:nvPicPr>
          <p:blipFill rotWithShape="1">
            <a:blip r:embed="rId6">
              <a:alphaModFix/>
            </a:blip>
            <a:srcRect b="0" l="0" r="0" t="0"/>
            <a:stretch/>
          </p:blipFill>
          <p:spPr>
            <a:xfrm>
              <a:off x="3258311" y="2862071"/>
              <a:ext cx="1767839" cy="762000"/>
            </a:xfrm>
            <a:prstGeom prst="rect">
              <a:avLst/>
            </a:prstGeom>
            <a:noFill/>
            <a:ln>
              <a:noFill/>
            </a:ln>
          </p:spPr>
        </p:pic>
        <p:sp>
          <p:nvSpPr>
            <p:cNvPr id="196" name="Google Shape;196;p4"/>
            <p:cNvSpPr/>
            <p:nvPr/>
          </p:nvSpPr>
          <p:spPr>
            <a:xfrm>
              <a:off x="3259993" y="2862496"/>
              <a:ext cx="1764664" cy="760095"/>
            </a:xfrm>
            <a:custGeom>
              <a:rect b="b" l="l" r="r" t="t"/>
              <a:pathLst>
                <a:path extrusionOk="0" h="760095" w="1764664">
                  <a:moveTo>
                    <a:pt x="0" y="271844"/>
                  </a:moveTo>
                  <a:lnTo>
                    <a:pt x="13474" y="225489"/>
                  </a:lnTo>
                  <a:lnTo>
                    <a:pt x="28160" y="179522"/>
                  </a:lnTo>
                  <a:lnTo>
                    <a:pt x="44050" y="133966"/>
                  </a:lnTo>
                  <a:lnTo>
                    <a:pt x="61136" y="88844"/>
                  </a:lnTo>
                  <a:lnTo>
                    <a:pt x="79408" y="44181"/>
                  </a:lnTo>
                  <a:lnTo>
                    <a:pt x="98857" y="0"/>
                  </a:lnTo>
                  <a:lnTo>
                    <a:pt x="1764377" y="759574"/>
                  </a:lnTo>
                  <a:lnTo>
                    <a:pt x="0" y="271844"/>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197" name="Google Shape;197;p4"/>
            <p:cNvPicPr preferRelativeResize="0"/>
            <p:nvPr/>
          </p:nvPicPr>
          <p:blipFill rotWithShape="1">
            <a:blip r:embed="rId7">
              <a:alphaModFix/>
            </a:blip>
            <a:srcRect b="0" l="0" r="0" t="0"/>
            <a:stretch/>
          </p:blipFill>
          <p:spPr>
            <a:xfrm>
              <a:off x="3355847" y="2691383"/>
              <a:ext cx="1670303" cy="932688"/>
            </a:xfrm>
            <a:prstGeom prst="rect">
              <a:avLst/>
            </a:prstGeom>
            <a:noFill/>
            <a:ln>
              <a:noFill/>
            </a:ln>
          </p:spPr>
        </p:pic>
        <p:sp>
          <p:nvSpPr>
            <p:cNvPr id="198" name="Google Shape;198;p4"/>
            <p:cNvSpPr/>
            <p:nvPr/>
          </p:nvSpPr>
          <p:spPr>
            <a:xfrm>
              <a:off x="3358852" y="2691402"/>
              <a:ext cx="1665605" cy="930910"/>
            </a:xfrm>
            <a:custGeom>
              <a:rect b="b" l="l" r="r" t="t"/>
              <a:pathLst>
                <a:path extrusionOk="0" h="930910" w="1665604">
                  <a:moveTo>
                    <a:pt x="0" y="171093"/>
                  </a:moveTo>
                  <a:lnTo>
                    <a:pt x="20603" y="127449"/>
                  </a:lnTo>
                  <a:lnTo>
                    <a:pt x="42346" y="84370"/>
                  </a:lnTo>
                  <a:lnTo>
                    <a:pt x="65218" y="41880"/>
                  </a:lnTo>
                  <a:lnTo>
                    <a:pt x="89205" y="0"/>
                  </a:lnTo>
                  <a:lnTo>
                    <a:pt x="1665519" y="930667"/>
                  </a:lnTo>
                  <a:lnTo>
                    <a:pt x="0" y="171093"/>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199" name="Google Shape;199;p4"/>
            <p:cNvPicPr preferRelativeResize="0"/>
            <p:nvPr/>
          </p:nvPicPr>
          <p:blipFill rotWithShape="1">
            <a:blip r:embed="rId8">
              <a:alphaModFix/>
            </a:blip>
            <a:srcRect b="0" l="0" r="0" t="0"/>
            <a:stretch/>
          </p:blipFill>
          <p:spPr>
            <a:xfrm>
              <a:off x="3447287" y="2029967"/>
              <a:ext cx="1578864" cy="1594103"/>
            </a:xfrm>
            <a:prstGeom prst="rect">
              <a:avLst/>
            </a:prstGeom>
            <a:noFill/>
            <a:ln>
              <a:noFill/>
            </a:ln>
          </p:spPr>
        </p:pic>
        <p:sp>
          <p:nvSpPr>
            <p:cNvPr id="200" name="Google Shape;200;p4"/>
            <p:cNvSpPr/>
            <p:nvPr/>
          </p:nvSpPr>
          <p:spPr>
            <a:xfrm>
              <a:off x="3448057" y="2031038"/>
              <a:ext cx="1576705" cy="1591310"/>
            </a:xfrm>
            <a:custGeom>
              <a:rect b="b" l="l" r="r" t="t"/>
              <a:pathLst>
                <a:path extrusionOk="0" h="1591310" w="1576704">
                  <a:moveTo>
                    <a:pt x="0" y="660363"/>
                  </a:moveTo>
                  <a:lnTo>
                    <a:pt x="26193" y="617359"/>
                  </a:lnTo>
                  <a:lnTo>
                    <a:pt x="53514" y="575160"/>
                  </a:lnTo>
                  <a:lnTo>
                    <a:pt x="81943" y="533785"/>
                  </a:lnTo>
                  <a:lnTo>
                    <a:pt x="111459" y="493255"/>
                  </a:lnTo>
                  <a:lnTo>
                    <a:pt x="142042" y="453587"/>
                  </a:lnTo>
                  <a:lnTo>
                    <a:pt x="173673" y="414804"/>
                  </a:lnTo>
                  <a:lnTo>
                    <a:pt x="206331" y="376923"/>
                  </a:lnTo>
                  <a:lnTo>
                    <a:pt x="239996" y="339966"/>
                  </a:lnTo>
                  <a:lnTo>
                    <a:pt x="274647" y="303951"/>
                  </a:lnTo>
                  <a:lnTo>
                    <a:pt x="310266" y="268898"/>
                  </a:lnTo>
                  <a:lnTo>
                    <a:pt x="346832" y="234828"/>
                  </a:lnTo>
                  <a:lnTo>
                    <a:pt x="384324" y="201760"/>
                  </a:lnTo>
                  <a:lnTo>
                    <a:pt x="422724" y="169714"/>
                  </a:lnTo>
                  <a:lnTo>
                    <a:pt x="462009" y="138709"/>
                  </a:lnTo>
                  <a:lnTo>
                    <a:pt x="502162" y="108766"/>
                  </a:lnTo>
                  <a:lnTo>
                    <a:pt x="543161" y="79903"/>
                  </a:lnTo>
                  <a:lnTo>
                    <a:pt x="584986" y="52141"/>
                  </a:lnTo>
                  <a:lnTo>
                    <a:pt x="627617" y="25500"/>
                  </a:lnTo>
                  <a:lnTo>
                    <a:pt x="671035" y="0"/>
                  </a:lnTo>
                  <a:lnTo>
                    <a:pt x="1576314" y="1591032"/>
                  </a:lnTo>
                  <a:lnTo>
                    <a:pt x="0" y="660363"/>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201" name="Google Shape;201;p4"/>
            <p:cNvPicPr preferRelativeResize="0"/>
            <p:nvPr/>
          </p:nvPicPr>
          <p:blipFill rotWithShape="1">
            <a:blip r:embed="rId9">
              <a:alphaModFix/>
            </a:blip>
            <a:srcRect b="0" l="0" r="0" t="0"/>
            <a:stretch/>
          </p:blipFill>
          <p:spPr>
            <a:xfrm>
              <a:off x="4117847" y="1953768"/>
              <a:ext cx="908303" cy="1670303"/>
            </a:xfrm>
            <a:prstGeom prst="rect">
              <a:avLst/>
            </a:prstGeom>
            <a:noFill/>
            <a:ln>
              <a:noFill/>
            </a:ln>
          </p:spPr>
        </p:pic>
        <p:sp>
          <p:nvSpPr>
            <p:cNvPr id="202" name="Google Shape;202;p4"/>
            <p:cNvSpPr/>
            <p:nvPr/>
          </p:nvSpPr>
          <p:spPr>
            <a:xfrm>
              <a:off x="4119094" y="1956279"/>
              <a:ext cx="905510" cy="1666239"/>
            </a:xfrm>
            <a:custGeom>
              <a:rect b="b" l="l" r="r" t="t"/>
              <a:pathLst>
                <a:path extrusionOk="0" h="1666239" w="905510">
                  <a:moveTo>
                    <a:pt x="0" y="74758"/>
                  </a:moveTo>
                  <a:lnTo>
                    <a:pt x="35937" y="54841"/>
                  </a:lnTo>
                  <a:lnTo>
                    <a:pt x="72309" y="35737"/>
                  </a:lnTo>
                  <a:lnTo>
                    <a:pt x="109100" y="17454"/>
                  </a:lnTo>
                  <a:lnTo>
                    <a:pt x="146296" y="0"/>
                  </a:lnTo>
                  <a:lnTo>
                    <a:pt x="905276" y="1665791"/>
                  </a:lnTo>
                  <a:lnTo>
                    <a:pt x="0" y="74758"/>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203" name="Google Shape;203;p4"/>
            <p:cNvPicPr preferRelativeResize="0"/>
            <p:nvPr/>
          </p:nvPicPr>
          <p:blipFill rotWithShape="1">
            <a:blip r:embed="rId10">
              <a:alphaModFix/>
            </a:blip>
            <a:srcRect b="0" l="0" r="0" t="0"/>
            <a:stretch/>
          </p:blipFill>
          <p:spPr>
            <a:xfrm>
              <a:off x="4264151" y="1889759"/>
              <a:ext cx="762000" cy="1734312"/>
            </a:xfrm>
            <a:prstGeom prst="rect">
              <a:avLst/>
            </a:prstGeom>
            <a:noFill/>
            <a:ln>
              <a:noFill/>
            </a:ln>
          </p:spPr>
        </p:pic>
        <p:sp>
          <p:nvSpPr>
            <p:cNvPr id="204" name="Google Shape;204;p4"/>
            <p:cNvSpPr/>
            <p:nvPr/>
          </p:nvSpPr>
          <p:spPr>
            <a:xfrm>
              <a:off x="4265390" y="1889814"/>
              <a:ext cx="759460" cy="1732280"/>
            </a:xfrm>
            <a:custGeom>
              <a:rect b="b" l="l" r="r" t="t"/>
              <a:pathLst>
                <a:path extrusionOk="0" h="1732279" w="759460">
                  <a:moveTo>
                    <a:pt x="0" y="66464"/>
                  </a:moveTo>
                  <a:lnTo>
                    <a:pt x="41177" y="48310"/>
                  </a:lnTo>
                  <a:lnTo>
                    <a:pt x="82783" y="31176"/>
                  </a:lnTo>
                  <a:lnTo>
                    <a:pt x="124797" y="15070"/>
                  </a:lnTo>
                  <a:lnTo>
                    <a:pt x="167201" y="0"/>
                  </a:lnTo>
                  <a:lnTo>
                    <a:pt x="758981" y="1732255"/>
                  </a:lnTo>
                  <a:lnTo>
                    <a:pt x="0" y="66464"/>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205" name="Google Shape;205;p4"/>
            <p:cNvPicPr preferRelativeResize="0"/>
            <p:nvPr/>
          </p:nvPicPr>
          <p:blipFill rotWithShape="1">
            <a:blip r:embed="rId11">
              <a:alphaModFix/>
            </a:blip>
            <a:srcRect b="0" l="0" r="0" t="0"/>
            <a:stretch/>
          </p:blipFill>
          <p:spPr>
            <a:xfrm>
              <a:off x="4431791" y="1801368"/>
              <a:ext cx="594360" cy="1822703"/>
            </a:xfrm>
            <a:prstGeom prst="rect">
              <a:avLst/>
            </a:prstGeom>
            <a:noFill/>
            <a:ln>
              <a:noFill/>
            </a:ln>
          </p:spPr>
        </p:pic>
        <p:sp>
          <p:nvSpPr>
            <p:cNvPr id="206" name="Google Shape;206;p4"/>
            <p:cNvSpPr/>
            <p:nvPr/>
          </p:nvSpPr>
          <p:spPr>
            <a:xfrm>
              <a:off x="4432590" y="1803109"/>
              <a:ext cx="591820" cy="1819275"/>
            </a:xfrm>
            <a:custGeom>
              <a:rect b="b" l="l" r="r" t="t"/>
              <a:pathLst>
                <a:path extrusionOk="0" h="1819275" w="591820">
                  <a:moveTo>
                    <a:pt x="0" y="86706"/>
                  </a:moveTo>
                  <a:lnTo>
                    <a:pt x="47144" y="71310"/>
                  </a:lnTo>
                  <a:lnTo>
                    <a:pt x="94663" y="57204"/>
                  </a:lnTo>
                  <a:lnTo>
                    <a:pt x="142528" y="44395"/>
                  </a:lnTo>
                  <a:lnTo>
                    <a:pt x="190714" y="32887"/>
                  </a:lnTo>
                  <a:lnTo>
                    <a:pt x="239193" y="22688"/>
                  </a:lnTo>
                  <a:lnTo>
                    <a:pt x="287940" y="13803"/>
                  </a:lnTo>
                  <a:lnTo>
                    <a:pt x="336927" y="6238"/>
                  </a:lnTo>
                  <a:lnTo>
                    <a:pt x="386129" y="0"/>
                  </a:lnTo>
                  <a:lnTo>
                    <a:pt x="591781" y="1818961"/>
                  </a:lnTo>
                  <a:lnTo>
                    <a:pt x="0" y="86706"/>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207" name="Google Shape;207;p4"/>
            <p:cNvPicPr preferRelativeResize="0"/>
            <p:nvPr/>
          </p:nvPicPr>
          <p:blipFill rotWithShape="1">
            <a:blip r:embed="rId12">
              <a:alphaModFix/>
            </a:blip>
            <a:srcRect b="0" l="0" r="0" t="0"/>
            <a:stretch/>
          </p:blipFill>
          <p:spPr>
            <a:xfrm>
              <a:off x="4815839" y="1789176"/>
              <a:ext cx="210312" cy="1834896"/>
            </a:xfrm>
            <a:prstGeom prst="rect">
              <a:avLst/>
            </a:prstGeom>
            <a:noFill/>
            <a:ln>
              <a:noFill/>
            </a:ln>
          </p:spPr>
        </p:pic>
        <p:sp>
          <p:nvSpPr>
            <p:cNvPr id="208" name="Google Shape;208;p4"/>
            <p:cNvSpPr/>
            <p:nvPr/>
          </p:nvSpPr>
          <p:spPr>
            <a:xfrm>
              <a:off x="4818719" y="1791520"/>
              <a:ext cx="205740" cy="1830705"/>
            </a:xfrm>
            <a:custGeom>
              <a:rect b="b" l="l" r="r" t="t"/>
              <a:pathLst>
                <a:path extrusionOk="0" h="1830704" w="205739">
                  <a:moveTo>
                    <a:pt x="0" y="11588"/>
                  </a:moveTo>
                  <a:lnTo>
                    <a:pt x="51274" y="6521"/>
                  </a:lnTo>
                  <a:lnTo>
                    <a:pt x="102662" y="2899"/>
                  </a:lnTo>
                  <a:lnTo>
                    <a:pt x="154130" y="725"/>
                  </a:lnTo>
                  <a:lnTo>
                    <a:pt x="205651" y="0"/>
                  </a:lnTo>
                  <a:lnTo>
                    <a:pt x="205652" y="1830550"/>
                  </a:lnTo>
                  <a:lnTo>
                    <a:pt x="0" y="11588"/>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09" name="Google Shape;209;p4"/>
            <p:cNvSpPr/>
            <p:nvPr/>
          </p:nvSpPr>
          <p:spPr>
            <a:xfrm>
              <a:off x="6800362" y="4065650"/>
              <a:ext cx="474980" cy="919480"/>
            </a:xfrm>
            <a:custGeom>
              <a:rect b="b" l="l" r="r" t="t"/>
              <a:pathLst>
                <a:path extrusionOk="0" h="919479" w="474979">
                  <a:moveTo>
                    <a:pt x="0" y="0"/>
                  </a:moveTo>
                  <a:lnTo>
                    <a:pt x="417302" y="919143"/>
                  </a:lnTo>
                  <a:lnTo>
                    <a:pt x="474653" y="919143"/>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0" name="Google Shape;210;p4"/>
            <p:cNvSpPr/>
            <p:nvPr/>
          </p:nvSpPr>
          <p:spPr>
            <a:xfrm>
              <a:off x="3014816" y="4646444"/>
              <a:ext cx="492759" cy="558800"/>
            </a:xfrm>
            <a:custGeom>
              <a:rect b="b" l="l" r="r" t="t"/>
              <a:pathLst>
                <a:path extrusionOk="0" h="558800" w="492760">
                  <a:moveTo>
                    <a:pt x="492463" y="0"/>
                  </a:moveTo>
                  <a:lnTo>
                    <a:pt x="57568" y="558583"/>
                  </a:lnTo>
                  <a:lnTo>
                    <a:pt x="0" y="558583"/>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1" name="Google Shape;211;p4"/>
            <p:cNvSpPr/>
            <p:nvPr/>
          </p:nvSpPr>
          <p:spPr>
            <a:xfrm>
              <a:off x="2458181" y="3472888"/>
              <a:ext cx="742315" cy="906144"/>
            </a:xfrm>
            <a:custGeom>
              <a:rect b="b" l="l" r="r" t="t"/>
              <a:pathLst>
                <a:path extrusionOk="0" h="906145" w="742314">
                  <a:moveTo>
                    <a:pt x="741728" y="0"/>
                  </a:moveTo>
                  <a:lnTo>
                    <a:pt x="56418" y="905595"/>
                  </a:lnTo>
                  <a:lnTo>
                    <a:pt x="0" y="905595"/>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2" name="Google Shape;212;p4"/>
            <p:cNvSpPr/>
            <p:nvPr/>
          </p:nvSpPr>
          <p:spPr>
            <a:xfrm>
              <a:off x="2342573" y="2996463"/>
              <a:ext cx="962025" cy="502284"/>
            </a:xfrm>
            <a:custGeom>
              <a:rect b="b" l="l" r="r" t="t"/>
              <a:pathLst>
                <a:path extrusionOk="0" h="502285" w="962025">
                  <a:moveTo>
                    <a:pt x="961471" y="0"/>
                  </a:moveTo>
                  <a:lnTo>
                    <a:pt x="56203" y="501736"/>
                  </a:lnTo>
                  <a:lnTo>
                    <a:pt x="0" y="501736"/>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3" name="Google Shape;213;p4"/>
            <p:cNvSpPr/>
            <p:nvPr/>
          </p:nvSpPr>
          <p:spPr>
            <a:xfrm>
              <a:off x="2343814" y="2775772"/>
              <a:ext cx="1057910" cy="191770"/>
            </a:xfrm>
            <a:custGeom>
              <a:rect b="b" l="l" r="r" t="t"/>
              <a:pathLst>
                <a:path extrusionOk="0" h="191769" w="1057910">
                  <a:moveTo>
                    <a:pt x="1057384" y="0"/>
                  </a:moveTo>
                  <a:lnTo>
                    <a:pt x="58010" y="191386"/>
                  </a:lnTo>
                  <a:lnTo>
                    <a:pt x="0" y="191386"/>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4" name="Google Shape;214;p4"/>
            <p:cNvSpPr/>
            <p:nvPr/>
          </p:nvSpPr>
          <p:spPr>
            <a:xfrm>
              <a:off x="2369280" y="2317343"/>
              <a:ext cx="1371600" cy="166370"/>
            </a:xfrm>
            <a:custGeom>
              <a:rect b="b" l="l" r="r" t="t"/>
              <a:pathLst>
                <a:path extrusionOk="0" h="166369" w="1371600">
                  <a:moveTo>
                    <a:pt x="1371114" y="0"/>
                  </a:moveTo>
                  <a:lnTo>
                    <a:pt x="56928" y="166225"/>
                  </a:lnTo>
                  <a:lnTo>
                    <a:pt x="0" y="166225"/>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5" name="Google Shape;215;p4"/>
            <p:cNvSpPr/>
            <p:nvPr/>
          </p:nvSpPr>
          <p:spPr>
            <a:xfrm>
              <a:off x="2079561" y="1886431"/>
              <a:ext cx="2112010" cy="106045"/>
            </a:xfrm>
            <a:custGeom>
              <a:rect b="b" l="l" r="r" t="t"/>
              <a:pathLst>
                <a:path extrusionOk="0" h="106044" w="2112010">
                  <a:moveTo>
                    <a:pt x="2111841" y="105587"/>
                  </a:moveTo>
                  <a:lnTo>
                    <a:pt x="57087" y="0"/>
                  </a:lnTo>
                  <a:lnTo>
                    <a:pt x="0" y="0"/>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6" name="Google Shape;216;p4"/>
            <p:cNvSpPr/>
            <p:nvPr/>
          </p:nvSpPr>
          <p:spPr>
            <a:xfrm>
              <a:off x="2735751" y="1512332"/>
              <a:ext cx="1612900" cy="408940"/>
            </a:xfrm>
            <a:custGeom>
              <a:rect b="b" l="l" r="r" t="t"/>
              <a:pathLst>
                <a:path extrusionOk="0" h="408939" w="1612900">
                  <a:moveTo>
                    <a:pt x="1612421" y="408661"/>
                  </a:moveTo>
                  <a:lnTo>
                    <a:pt x="56216" y="0"/>
                  </a:lnTo>
                  <a:lnTo>
                    <a:pt x="0" y="0"/>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7" name="Google Shape;217;p4"/>
            <p:cNvSpPr/>
            <p:nvPr/>
          </p:nvSpPr>
          <p:spPr>
            <a:xfrm>
              <a:off x="3931801" y="1199320"/>
              <a:ext cx="691515" cy="636905"/>
            </a:xfrm>
            <a:custGeom>
              <a:rect b="b" l="l" r="r" t="t"/>
              <a:pathLst>
                <a:path extrusionOk="0" h="636905" w="691514">
                  <a:moveTo>
                    <a:pt x="691503" y="636677"/>
                  </a:moveTo>
                  <a:lnTo>
                    <a:pt x="58030" y="0"/>
                  </a:lnTo>
                  <a:lnTo>
                    <a:pt x="0" y="0"/>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18" name="Google Shape;218;p4"/>
            <p:cNvSpPr/>
            <p:nvPr/>
          </p:nvSpPr>
          <p:spPr>
            <a:xfrm>
              <a:off x="4729711" y="1402867"/>
              <a:ext cx="191770" cy="391795"/>
            </a:xfrm>
            <a:custGeom>
              <a:rect b="b" l="l" r="r" t="t"/>
              <a:pathLst>
                <a:path extrusionOk="0" h="391794" w="191770">
                  <a:moveTo>
                    <a:pt x="191671" y="391553"/>
                  </a:moveTo>
                  <a:lnTo>
                    <a:pt x="55649" y="0"/>
                  </a:lnTo>
                  <a:lnTo>
                    <a:pt x="0" y="0"/>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grpSp>
      <p:sp>
        <p:nvSpPr>
          <p:cNvPr id="219" name="Google Shape;219;p4"/>
          <p:cNvSpPr txBox="1"/>
          <p:nvPr/>
        </p:nvSpPr>
        <p:spPr>
          <a:xfrm>
            <a:off x="7288344" y="4761484"/>
            <a:ext cx="1379220" cy="510540"/>
          </a:xfrm>
          <a:prstGeom prst="rect">
            <a:avLst/>
          </a:prstGeom>
          <a:noFill/>
          <a:ln>
            <a:noFill/>
          </a:ln>
        </p:spPr>
        <p:txBody>
          <a:bodyPr anchorCtr="0" anchor="t" bIns="0" lIns="0" spcFirstLastPara="1" rIns="0" wrap="square" tIns="22850">
            <a:spAutoFit/>
          </a:bodyPr>
          <a:lstStyle/>
          <a:p>
            <a:pPr indent="-473709" lvl="0" marL="485775" marR="5080" rtl="0" algn="l">
              <a:lnSpc>
                <a:spcPct val="118750"/>
              </a:lnSpc>
              <a:spcBef>
                <a:spcPts val="0"/>
              </a:spcBef>
              <a:spcAft>
                <a:spcPts val="0"/>
              </a:spcAft>
              <a:buNone/>
            </a:pPr>
            <a:r>
              <a:rPr b="1" lang="en-US" sz="1600">
                <a:solidFill>
                  <a:schemeClr val="dk1"/>
                </a:solidFill>
                <a:latin typeface="Arial"/>
                <a:ea typeface="Arial"/>
                <a:cs typeface="Arial"/>
                <a:sym typeface="Arial"/>
              </a:rPr>
              <a:t>Adverse Wind 58%</a:t>
            </a:r>
            <a:endParaRPr sz="1600">
              <a:solidFill>
                <a:schemeClr val="dk1"/>
              </a:solidFill>
              <a:latin typeface="Arial"/>
              <a:ea typeface="Arial"/>
              <a:cs typeface="Arial"/>
              <a:sym typeface="Arial"/>
            </a:endParaRPr>
          </a:p>
        </p:txBody>
      </p:sp>
      <p:sp>
        <p:nvSpPr>
          <p:cNvPr id="220" name="Google Shape;220;p4"/>
          <p:cNvSpPr txBox="1"/>
          <p:nvPr/>
        </p:nvSpPr>
        <p:spPr>
          <a:xfrm>
            <a:off x="852230" y="4987035"/>
            <a:ext cx="2166620" cy="497840"/>
          </a:xfrm>
          <a:prstGeom prst="rect">
            <a:avLst/>
          </a:prstGeom>
          <a:noFill/>
          <a:ln>
            <a:noFill/>
          </a:ln>
        </p:spPr>
        <p:txBody>
          <a:bodyPr anchorCtr="0" anchor="t" bIns="0" lIns="0" spcFirstLastPara="1" rIns="0" wrap="square" tIns="33000">
            <a:spAutoFit/>
          </a:bodyPr>
          <a:lstStyle/>
          <a:p>
            <a:pPr indent="-868044" lvl="0" marL="880110" marR="5080" rtl="0" algn="l">
              <a:lnSpc>
                <a:spcPct val="112500"/>
              </a:lnSpc>
              <a:spcBef>
                <a:spcPts val="0"/>
              </a:spcBef>
              <a:spcAft>
                <a:spcPts val="0"/>
              </a:spcAft>
              <a:buNone/>
            </a:pPr>
            <a:r>
              <a:rPr b="1" lang="en-US" sz="1600">
                <a:solidFill>
                  <a:schemeClr val="dk1"/>
                </a:solidFill>
                <a:latin typeface="Arial"/>
                <a:ea typeface="Arial"/>
                <a:cs typeface="Arial"/>
                <a:sym typeface="Arial"/>
              </a:rPr>
              <a:t>Low Ceilings/Visibility 15%</a:t>
            </a:r>
            <a:endParaRPr sz="1600">
              <a:solidFill>
                <a:schemeClr val="dk1"/>
              </a:solidFill>
              <a:latin typeface="Arial"/>
              <a:ea typeface="Arial"/>
              <a:cs typeface="Arial"/>
              <a:sym typeface="Arial"/>
            </a:endParaRPr>
          </a:p>
        </p:txBody>
      </p:sp>
      <p:sp>
        <p:nvSpPr>
          <p:cNvPr id="221" name="Google Shape;221;p4"/>
          <p:cNvSpPr txBox="1"/>
          <p:nvPr/>
        </p:nvSpPr>
        <p:spPr>
          <a:xfrm>
            <a:off x="1086796" y="4183379"/>
            <a:ext cx="1372235" cy="443230"/>
          </a:xfrm>
          <a:prstGeom prst="rect">
            <a:avLst/>
          </a:prstGeom>
          <a:noFill/>
          <a:ln>
            <a:noFill/>
          </a:ln>
        </p:spPr>
        <p:txBody>
          <a:bodyPr anchorCtr="0" anchor="t" bIns="0" lIns="0" spcFirstLastPara="1" rIns="0" wrap="square" tIns="26650">
            <a:spAutoFit/>
          </a:bodyPr>
          <a:lstStyle/>
          <a:p>
            <a:pPr indent="-544830" lvl="0" marL="556895" marR="5080" rtl="0" algn="l">
              <a:lnSpc>
                <a:spcPct val="115000"/>
              </a:lnSpc>
              <a:spcBef>
                <a:spcPts val="0"/>
              </a:spcBef>
              <a:spcAft>
                <a:spcPts val="0"/>
              </a:spcAft>
              <a:buNone/>
            </a:pPr>
            <a:r>
              <a:rPr b="1" lang="en-US" sz="1400">
                <a:solidFill>
                  <a:schemeClr val="dk1"/>
                </a:solidFill>
                <a:latin typeface="Arial"/>
                <a:ea typeface="Arial"/>
                <a:cs typeface="Arial"/>
                <a:sym typeface="Arial"/>
              </a:rPr>
              <a:t>Density Altitude 6%</a:t>
            </a:r>
            <a:endParaRPr sz="1400">
              <a:solidFill>
                <a:schemeClr val="dk1"/>
              </a:solidFill>
              <a:latin typeface="Arial"/>
              <a:ea typeface="Arial"/>
              <a:cs typeface="Arial"/>
              <a:sym typeface="Arial"/>
            </a:endParaRPr>
          </a:p>
        </p:txBody>
      </p:sp>
      <p:sp>
        <p:nvSpPr>
          <p:cNvPr id="222" name="Google Shape;222;p4"/>
          <p:cNvSpPr txBox="1"/>
          <p:nvPr/>
        </p:nvSpPr>
        <p:spPr>
          <a:xfrm>
            <a:off x="961687" y="2290571"/>
            <a:ext cx="1409065" cy="1455420"/>
          </a:xfrm>
          <a:prstGeom prst="rect">
            <a:avLst/>
          </a:prstGeom>
          <a:noFill/>
          <a:ln>
            <a:noFill/>
          </a:ln>
        </p:spPr>
        <p:txBody>
          <a:bodyPr anchorCtr="0" anchor="t" bIns="0" lIns="0" spcFirstLastPara="1" rIns="0" wrap="square" tIns="29825">
            <a:spAutoFit/>
          </a:bodyPr>
          <a:lstStyle/>
          <a:p>
            <a:pPr indent="-563245" lvl="0" marL="575310" marR="5080" rtl="0" algn="l">
              <a:lnSpc>
                <a:spcPct val="112857"/>
              </a:lnSpc>
              <a:spcBef>
                <a:spcPts val="0"/>
              </a:spcBef>
              <a:spcAft>
                <a:spcPts val="0"/>
              </a:spcAft>
              <a:buNone/>
            </a:pPr>
            <a:r>
              <a:rPr b="1" lang="en-US" sz="1400">
                <a:solidFill>
                  <a:schemeClr val="dk1"/>
                </a:solidFill>
                <a:latin typeface="Arial"/>
                <a:ea typeface="Arial"/>
                <a:cs typeface="Arial"/>
                <a:sym typeface="Arial"/>
              </a:rPr>
              <a:t>Carburetor icing 8%</a:t>
            </a:r>
            <a:endParaRPr sz="1400">
              <a:solidFill>
                <a:schemeClr val="dk1"/>
              </a:solidFill>
              <a:latin typeface="Arial"/>
              <a:ea typeface="Arial"/>
              <a:cs typeface="Arial"/>
              <a:sym typeface="Arial"/>
            </a:endParaRPr>
          </a:p>
          <a:p>
            <a:pPr indent="-523875" lvl="0" marL="589280" marR="29844" rtl="0" algn="l">
              <a:lnSpc>
                <a:spcPct val="115000"/>
              </a:lnSpc>
              <a:spcBef>
                <a:spcPts val="610"/>
              </a:spcBef>
              <a:spcAft>
                <a:spcPts val="0"/>
              </a:spcAft>
              <a:buNone/>
            </a:pPr>
            <a:r>
              <a:rPr b="1" lang="en-US" sz="1400">
                <a:solidFill>
                  <a:schemeClr val="dk1"/>
                </a:solidFill>
                <a:latin typeface="Arial"/>
                <a:ea typeface="Arial"/>
                <a:cs typeface="Arial"/>
                <a:sym typeface="Arial"/>
              </a:rPr>
              <a:t>Structural Icing 2%</a:t>
            </a:r>
            <a:endParaRPr sz="1400">
              <a:solidFill>
                <a:schemeClr val="dk1"/>
              </a:solidFill>
              <a:latin typeface="Arial"/>
              <a:ea typeface="Arial"/>
              <a:cs typeface="Arial"/>
              <a:sym typeface="Arial"/>
            </a:endParaRPr>
          </a:p>
          <a:p>
            <a:pPr indent="-523875" lvl="0" marL="588010" marR="32384" rtl="0" algn="l">
              <a:lnSpc>
                <a:spcPct val="115000"/>
              </a:lnSpc>
              <a:spcBef>
                <a:spcPts val="955"/>
              </a:spcBef>
              <a:spcAft>
                <a:spcPts val="0"/>
              </a:spcAft>
              <a:buNone/>
            </a:pPr>
            <a:r>
              <a:rPr b="1" lang="en-US" sz="1400">
                <a:solidFill>
                  <a:schemeClr val="dk1"/>
                </a:solidFill>
                <a:latin typeface="Arial"/>
                <a:ea typeface="Arial"/>
                <a:cs typeface="Arial"/>
                <a:sym typeface="Arial"/>
              </a:rPr>
              <a:t>Thunderstorms 3%</a:t>
            </a:r>
            <a:endParaRPr sz="1400">
              <a:solidFill>
                <a:schemeClr val="dk1"/>
              </a:solidFill>
              <a:latin typeface="Arial"/>
              <a:ea typeface="Arial"/>
              <a:cs typeface="Arial"/>
              <a:sym typeface="Arial"/>
            </a:endParaRPr>
          </a:p>
        </p:txBody>
      </p:sp>
      <p:sp>
        <p:nvSpPr>
          <p:cNvPr id="223" name="Google Shape;223;p4"/>
          <p:cNvSpPr txBox="1"/>
          <p:nvPr/>
        </p:nvSpPr>
        <p:spPr>
          <a:xfrm>
            <a:off x="1107851" y="1318259"/>
            <a:ext cx="1626870" cy="815340"/>
          </a:xfrm>
          <a:prstGeom prst="rect">
            <a:avLst/>
          </a:prstGeom>
          <a:noFill/>
          <a:ln>
            <a:noFill/>
          </a:ln>
        </p:spPr>
        <p:txBody>
          <a:bodyPr anchorCtr="0" anchor="t" bIns="0" lIns="0" spcFirstLastPara="1" rIns="0" wrap="square" tIns="26650">
            <a:spAutoFit/>
          </a:bodyPr>
          <a:lstStyle/>
          <a:p>
            <a:pPr indent="0" lvl="0" marL="706120" marR="5080" rtl="0" algn="ctr">
              <a:lnSpc>
                <a:spcPct val="115000"/>
              </a:lnSpc>
              <a:spcBef>
                <a:spcPts val="0"/>
              </a:spcBef>
              <a:spcAft>
                <a:spcPts val="0"/>
              </a:spcAft>
              <a:buNone/>
            </a:pPr>
            <a:r>
              <a:rPr b="1" lang="en-US" sz="1400">
                <a:solidFill>
                  <a:schemeClr val="dk1"/>
                </a:solidFill>
                <a:latin typeface="Arial"/>
                <a:ea typeface="Arial"/>
                <a:cs typeface="Arial"/>
                <a:sym typeface="Arial"/>
              </a:rPr>
              <a:t>Windshear 2%</a:t>
            </a:r>
            <a:endParaRPr sz="1400">
              <a:solidFill>
                <a:schemeClr val="dk1"/>
              </a:solidFill>
              <a:latin typeface="Arial"/>
              <a:ea typeface="Arial"/>
              <a:cs typeface="Arial"/>
              <a:sym typeface="Arial"/>
            </a:endParaRPr>
          </a:p>
          <a:p>
            <a:pPr indent="0" lvl="0" marL="0" marR="648335" rtl="0" algn="ctr">
              <a:lnSpc>
                <a:spcPct val="89285"/>
              </a:lnSpc>
              <a:spcBef>
                <a:spcPts val="0"/>
              </a:spcBef>
              <a:spcAft>
                <a:spcPts val="0"/>
              </a:spcAft>
              <a:buNone/>
            </a:pPr>
            <a:r>
              <a:rPr b="1" lang="en-US" sz="1400">
                <a:solidFill>
                  <a:schemeClr val="dk1"/>
                </a:solidFill>
                <a:latin typeface="Arial"/>
                <a:ea typeface="Arial"/>
                <a:cs typeface="Arial"/>
                <a:sym typeface="Arial"/>
              </a:rPr>
              <a:t>Turbulence</a:t>
            </a:r>
            <a:endParaRPr sz="1400">
              <a:solidFill>
                <a:schemeClr val="dk1"/>
              </a:solidFill>
              <a:latin typeface="Arial"/>
              <a:ea typeface="Arial"/>
              <a:cs typeface="Arial"/>
              <a:sym typeface="Arial"/>
            </a:endParaRPr>
          </a:p>
          <a:p>
            <a:pPr indent="0" lvl="0" marL="0" marR="648335" rtl="0" algn="ctr">
              <a:lnSpc>
                <a:spcPct val="116428"/>
              </a:lnSpc>
              <a:spcBef>
                <a:spcPts val="0"/>
              </a:spcBef>
              <a:spcAft>
                <a:spcPts val="0"/>
              </a:spcAft>
              <a:buNone/>
            </a:pPr>
            <a:r>
              <a:rPr b="1" lang="en-US" sz="1400">
                <a:solidFill>
                  <a:schemeClr val="dk1"/>
                </a:solidFill>
                <a:latin typeface="Arial"/>
                <a:ea typeface="Arial"/>
                <a:cs typeface="Arial"/>
                <a:sym typeface="Arial"/>
              </a:rPr>
              <a:t>1%</a:t>
            </a:r>
            <a:endParaRPr sz="1400">
              <a:solidFill>
                <a:schemeClr val="dk1"/>
              </a:solidFill>
              <a:latin typeface="Arial"/>
              <a:ea typeface="Arial"/>
              <a:cs typeface="Arial"/>
              <a:sym typeface="Arial"/>
            </a:endParaRPr>
          </a:p>
        </p:txBody>
      </p:sp>
      <p:sp>
        <p:nvSpPr>
          <p:cNvPr id="224" name="Google Shape;224;p4"/>
          <p:cNvSpPr txBox="1"/>
          <p:nvPr/>
        </p:nvSpPr>
        <p:spPr>
          <a:xfrm>
            <a:off x="2150947" y="1004315"/>
            <a:ext cx="1783714"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solidFill>
                  <a:schemeClr val="dk1"/>
                </a:solidFill>
                <a:latin typeface="Arial"/>
                <a:ea typeface="Arial"/>
                <a:cs typeface="Arial"/>
                <a:sym typeface="Arial"/>
              </a:rPr>
              <a:t>Updrafts/Downdrafts</a:t>
            </a:r>
            <a:endParaRPr sz="1400">
              <a:solidFill>
                <a:schemeClr val="dk1"/>
              </a:solidFill>
              <a:latin typeface="Arial"/>
              <a:ea typeface="Arial"/>
              <a:cs typeface="Arial"/>
              <a:sym typeface="Arial"/>
            </a:endParaRPr>
          </a:p>
        </p:txBody>
      </p:sp>
      <p:sp>
        <p:nvSpPr>
          <p:cNvPr id="225" name="Google Shape;225;p4"/>
          <p:cNvSpPr txBox="1"/>
          <p:nvPr/>
        </p:nvSpPr>
        <p:spPr>
          <a:xfrm>
            <a:off x="2901453" y="1208532"/>
            <a:ext cx="28257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solidFill>
                  <a:schemeClr val="dk1"/>
                </a:solidFill>
                <a:latin typeface="Arial"/>
                <a:ea typeface="Arial"/>
                <a:cs typeface="Arial"/>
                <a:sym typeface="Arial"/>
              </a:rPr>
              <a:t>3%</a:t>
            </a:r>
            <a:endParaRPr sz="1400">
              <a:solidFill>
                <a:schemeClr val="dk1"/>
              </a:solidFill>
              <a:latin typeface="Arial"/>
              <a:ea typeface="Arial"/>
              <a:cs typeface="Arial"/>
              <a:sym typeface="Arial"/>
            </a:endParaRPr>
          </a:p>
        </p:txBody>
      </p:sp>
      <p:sp>
        <p:nvSpPr>
          <p:cNvPr id="226" name="Google Shape;226;p4"/>
          <p:cNvSpPr txBox="1"/>
          <p:nvPr/>
        </p:nvSpPr>
        <p:spPr>
          <a:xfrm>
            <a:off x="4300745" y="1004315"/>
            <a:ext cx="569595" cy="440055"/>
          </a:xfrm>
          <a:prstGeom prst="rect">
            <a:avLst/>
          </a:prstGeom>
          <a:noFill/>
          <a:ln>
            <a:noFill/>
          </a:ln>
        </p:spPr>
        <p:txBody>
          <a:bodyPr anchorCtr="0" anchor="t" bIns="0" lIns="0" spcFirstLastPara="1" rIns="0" wrap="square" tIns="29825">
            <a:spAutoFit/>
          </a:bodyPr>
          <a:lstStyle/>
          <a:p>
            <a:pPr indent="-143510" lvl="0" marL="155575" marR="5080" rtl="0" algn="l">
              <a:lnSpc>
                <a:spcPct val="112857"/>
              </a:lnSpc>
              <a:spcBef>
                <a:spcPts val="0"/>
              </a:spcBef>
              <a:spcAft>
                <a:spcPts val="0"/>
              </a:spcAft>
              <a:buNone/>
            </a:pPr>
            <a:r>
              <a:rPr b="1" lang="en-US" sz="1400">
                <a:solidFill>
                  <a:schemeClr val="dk1"/>
                </a:solidFill>
                <a:latin typeface="Arial"/>
                <a:ea typeface="Arial"/>
                <a:cs typeface="Arial"/>
                <a:sym typeface="Arial"/>
              </a:rPr>
              <a:t>Precip 2%</a:t>
            </a:r>
            <a:endParaRPr sz="1400">
              <a:solidFill>
                <a:schemeClr val="dk1"/>
              </a:solidFill>
              <a:latin typeface="Arial"/>
              <a:ea typeface="Arial"/>
              <a:cs typeface="Arial"/>
              <a:sym typeface="Arial"/>
            </a:endParaRPr>
          </a:p>
        </p:txBody>
      </p:sp>
      <p:pic>
        <p:nvPicPr>
          <p:cNvPr id="227" name="Google Shape;227;p4"/>
          <p:cNvPicPr preferRelativeResize="0"/>
          <p:nvPr/>
        </p:nvPicPr>
        <p:blipFill rotWithShape="1">
          <a:blip r:embed="rId13">
            <a:alphaModFix/>
          </a:blip>
          <a:srcRect b="0" l="0" r="0" t="0"/>
          <a:stretch/>
        </p:blipFill>
        <p:spPr>
          <a:xfrm>
            <a:off x="5315711" y="1109472"/>
            <a:ext cx="1234439" cy="502920"/>
          </a:xfrm>
          <a:prstGeom prst="rect">
            <a:avLst/>
          </a:prstGeom>
          <a:noFill/>
          <a:ln>
            <a:noFill/>
          </a:ln>
        </p:spPr>
      </p:pic>
      <p:sp>
        <p:nvSpPr>
          <p:cNvPr id="228" name="Google Shape;228;p4"/>
          <p:cNvSpPr txBox="1"/>
          <p:nvPr/>
        </p:nvSpPr>
        <p:spPr>
          <a:xfrm>
            <a:off x="5443362" y="1145032"/>
            <a:ext cx="956310" cy="3149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900">
                <a:solidFill>
                  <a:srgbClr val="00B0F0"/>
                </a:solidFill>
                <a:latin typeface="Arial"/>
                <a:ea typeface="Arial"/>
                <a:cs typeface="Arial"/>
                <a:sym typeface="Arial"/>
              </a:rPr>
              <a:t>Weather</a:t>
            </a:r>
            <a:endParaRPr sz="1900">
              <a:solidFill>
                <a:schemeClr val="dk1"/>
              </a:solidFill>
              <a:latin typeface="Arial"/>
              <a:ea typeface="Arial"/>
              <a:cs typeface="Arial"/>
              <a:sym typeface="Arial"/>
            </a:endParaRPr>
          </a:p>
        </p:txBody>
      </p:sp>
      <p:pic>
        <p:nvPicPr>
          <p:cNvPr id="229" name="Google Shape;229;p4"/>
          <p:cNvPicPr preferRelativeResize="0"/>
          <p:nvPr/>
        </p:nvPicPr>
        <p:blipFill rotWithShape="1">
          <a:blip r:embed="rId14">
            <a:alphaModFix/>
          </a:blip>
          <a:srcRect b="0" l="0" r="0" t="0"/>
          <a:stretch/>
        </p:blipFill>
        <p:spPr>
          <a:xfrm>
            <a:off x="9430511" y="3084576"/>
            <a:ext cx="91440" cy="91439"/>
          </a:xfrm>
          <a:prstGeom prst="rect">
            <a:avLst/>
          </a:prstGeom>
          <a:noFill/>
          <a:ln>
            <a:noFill/>
          </a:ln>
        </p:spPr>
      </p:pic>
      <p:sp>
        <p:nvSpPr>
          <p:cNvPr id="230" name="Google Shape;230;p4"/>
          <p:cNvSpPr txBox="1"/>
          <p:nvPr/>
        </p:nvSpPr>
        <p:spPr>
          <a:xfrm>
            <a:off x="9548925" y="2927604"/>
            <a:ext cx="1901825" cy="2863215"/>
          </a:xfrm>
          <a:prstGeom prst="rect">
            <a:avLst/>
          </a:prstGeom>
          <a:noFill/>
          <a:ln>
            <a:noFill/>
          </a:ln>
        </p:spPr>
        <p:txBody>
          <a:bodyPr anchorCtr="0" anchor="t" bIns="0" lIns="0" spcFirstLastPara="1" rIns="0" wrap="square" tIns="82550">
            <a:spAutoFit/>
          </a:bodyPr>
          <a:lstStyle/>
          <a:p>
            <a:pPr indent="0" lvl="0" marL="12700" marR="0" rtl="0" algn="l">
              <a:lnSpc>
                <a:spcPct val="100000"/>
              </a:lnSpc>
              <a:spcBef>
                <a:spcPts val="0"/>
              </a:spcBef>
              <a:spcAft>
                <a:spcPts val="0"/>
              </a:spcAft>
              <a:buNone/>
            </a:pPr>
            <a:r>
              <a:rPr b="1" lang="en-US" sz="1400">
                <a:solidFill>
                  <a:schemeClr val="dk1"/>
                </a:solidFill>
                <a:latin typeface="Arial"/>
                <a:ea typeface="Arial"/>
                <a:cs typeface="Arial"/>
                <a:sym typeface="Arial"/>
              </a:rPr>
              <a:t>Adverse Wind</a:t>
            </a:r>
            <a:endParaRPr sz="1400">
              <a:solidFill>
                <a:schemeClr val="dk1"/>
              </a:solidFill>
              <a:latin typeface="Arial"/>
              <a:ea typeface="Arial"/>
              <a:cs typeface="Arial"/>
              <a:sym typeface="Arial"/>
            </a:endParaRPr>
          </a:p>
          <a:p>
            <a:pPr indent="0" lvl="0" marL="12700" marR="5080" rtl="0" algn="l">
              <a:lnSpc>
                <a:spcPct val="132900"/>
              </a:lnSpc>
              <a:spcBef>
                <a:spcPts val="0"/>
              </a:spcBef>
              <a:spcAft>
                <a:spcPts val="0"/>
              </a:spcAft>
              <a:buNone/>
            </a:pPr>
            <a:r>
              <a:rPr b="1" lang="en-US" sz="1400">
                <a:solidFill>
                  <a:schemeClr val="dk1"/>
                </a:solidFill>
                <a:latin typeface="Arial"/>
                <a:ea typeface="Arial"/>
                <a:cs typeface="Arial"/>
                <a:sym typeface="Arial"/>
              </a:rPr>
              <a:t>Low Ceilings/Visibility Density Altitude Thunderstorms Structural Icing Carburetor icing Turbulence Windshear</a:t>
            </a:r>
            <a:endParaRPr sz="1400">
              <a:solidFill>
                <a:schemeClr val="dk1"/>
              </a:solidFill>
              <a:latin typeface="Arial"/>
              <a:ea typeface="Arial"/>
              <a:cs typeface="Arial"/>
              <a:sym typeface="Arial"/>
            </a:endParaRPr>
          </a:p>
          <a:p>
            <a:pPr indent="0" lvl="0" marL="12700" marR="118745" rtl="0" algn="l">
              <a:lnSpc>
                <a:spcPct val="161428"/>
              </a:lnSpc>
              <a:spcBef>
                <a:spcPts val="70"/>
              </a:spcBef>
              <a:spcAft>
                <a:spcPts val="0"/>
              </a:spcAft>
              <a:buNone/>
            </a:pPr>
            <a:r>
              <a:rPr b="1" lang="en-US" sz="1400">
                <a:solidFill>
                  <a:schemeClr val="dk1"/>
                </a:solidFill>
                <a:latin typeface="Arial"/>
                <a:ea typeface="Arial"/>
                <a:cs typeface="Arial"/>
                <a:sym typeface="Arial"/>
              </a:rPr>
              <a:t>Updrafts/Downdrafts Precip</a:t>
            </a:r>
            <a:endParaRPr sz="1400">
              <a:solidFill>
                <a:schemeClr val="dk1"/>
              </a:solidFill>
              <a:latin typeface="Arial"/>
              <a:ea typeface="Arial"/>
              <a:cs typeface="Arial"/>
              <a:sym typeface="Arial"/>
            </a:endParaRPr>
          </a:p>
        </p:txBody>
      </p:sp>
      <p:pic>
        <p:nvPicPr>
          <p:cNvPr id="231" name="Google Shape;231;p4"/>
          <p:cNvPicPr preferRelativeResize="0"/>
          <p:nvPr/>
        </p:nvPicPr>
        <p:blipFill rotWithShape="1">
          <a:blip r:embed="rId15">
            <a:alphaModFix/>
          </a:blip>
          <a:srcRect b="0" l="0" r="0" t="0"/>
          <a:stretch/>
        </p:blipFill>
        <p:spPr>
          <a:xfrm>
            <a:off x="9430511" y="3368040"/>
            <a:ext cx="91440" cy="94487"/>
          </a:xfrm>
          <a:prstGeom prst="rect">
            <a:avLst/>
          </a:prstGeom>
          <a:noFill/>
          <a:ln>
            <a:noFill/>
          </a:ln>
        </p:spPr>
      </p:pic>
      <p:pic>
        <p:nvPicPr>
          <p:cNvPr id="232" name="Google Shape;232;p4"/>
          <p:cNvPicPr preferRelativeResize="0"/>
          <p:nvPr/>
        </p:nvPicPr>
        <p:blipFill rotWithShape="1">
          <a:blip r:embed="rId16">
            <a:alphaModFix/>
          </a:blip>
          <a:srcRect b="0" l="0" r="0" t="0"/>
          <a:stretch/>
        </p:blipFill>
        <p:spPr>
          <a:xfrm>
            <a:off x="9430511" y="3651503"/>
            <a:ext cx="91440" cy="94487"/>
          </a:xfrm>
          <a:prstGeom prst="rect">
            <a:avLst/>
          </a:prstGeom>
          <a:noFill/>
          <a:ln>
            <a:noFill/>
          </a:ln>
        </p:spPr>
      </p:pic>
      <p:pic>
        <p:nvPicPr>
          <p:cNvPr id="233" name="Google Shape;233;p4"/>
          <p:cNvPicPr preferRelativeResize="0"/>
          <p:nvPr/>
        </p:nvPicPr>
        <p:blipFill rotWithShape="1">
          <a:blip r:embed="rId17">
            <a:alphaModFix/>
          </a:blip>
          <a:srcRect b="0" l="0" r="0" t="0"/>
          <a:stretch/>
        </p:blipFill>
        <p:spPr>
          <a:xfrm>
            <a:off x="9430511" y="3934967"/>
            <a:ext cx="91440" cy="94487"/>
          </a:xfrm>
          <a:prstGeom prst="rect">
            <a:avLst/>
          </a:prstGeom>
          <a:noFill/>
          <a:ln>
            <a:noFill/>
          </a:ln>
        </p:spPr>
      </p:pic>
      <p:pic>
        <p:nvPicPr>
          <p:cNvPr id="234" name="Google Shape;234;p4"/>
          <p:cNvPicPr preferRelativeResize="0"/>
          <p:nvPr/>
        </p:nvPicPr>
        <p:blipFill rotWithShape="1">
          <a:blip r:embed="rId18">
            <a:alphaModFix/>
          </a:blip>
          <a:srcRect b="0" l="0" r="0" t="0"/>
          <a:stretch/>
        </p:blipFill>
        <p:spPr>
          <a:xfrm>
            <a:off x="9430511" y="4218432"/>
            <a:ext cx="91440" cy="94487"/>
          </a:xfrm>
          <a:prstGeom prst="rect">
            <a:avLst/>
          </a:prstGeom>
          <a:noFill/>
          <a:ln>
            <a:noFill/>
          </a:ln>
        </p:spPr>
      </p:pic>
      <p:pic>
        <p:nvPicPr>
          <p:cNvPr id="235" name="Google Shape;235;p4"/>
          <p:cNvPicPr preferRelativeResize="0"/>
          <p:nvPr/>
        </p:nvPicPr>
        <p:blipFill rotWithShape="1">
          <a:blip r:embed="rId19">
            <a:alphaModFix/>
          </a:blip>
          <a:srcRect b="0" l="0" r="0" t="0"/>
          <a:stretch/>
        </p:blipFill>
        <p:spPr>
          <a:xfrm>
            <a:off x="9430511" y="4501896"/>
            <a:ext cx="91440" cy="94487"/>
          </a:xfrm>
          <a:prstGeom prst="rect">
            <a:avLst/>
          </a:prstGeom>
          <a:noFill/>
          <a:ln>
            <a:noFill/>
          </a:ln>
        </p:spPr>
      </p:pic>
      <p:pic>
        <p:nvPicPr>
          <p:cNvPr id="236" name="Google Shape;236;p4"/>
          <p:cNvPicPr preferRelativeResize="0"/>
          <p:nvPr/>
        </p:nvPicPr>
        <p:blipFill rotWithShape="1">
          <a:blip r:embed="rId20">
            <a:alphaModFix/>
          </a:blip>
          <a:srcRect b="0" l="0" r="0" t="0"/>
          <a:stretch/>
        </p:blipFill>
        <p:spPr>
          <a:xfrm>
            <a:off x="9430511" y="4785359"/>
            <a:ext cx="91440" cy="94487"/>
          </a:xfrm>
          <a:prstGeom prst="rect">
            <a:avLst/>
          </a:prstGeom>
          <a:noFill/>
          <a:ln>
            <a:noFill/>
          </a:ln>
        </p:spPr>
      </p:pic>
      <p:pic>
        <p:nvPicPr>
          <p:cNvPr id="237" name="Google Shape;237;p4"/>
          <p:cNvPicPr preferRelativeResize="0"/>
          <p:nvPr/>
        </p:nvPicPr>
        <p:blipFill rotWithShape="1">
          <a:blip r:embed="rId21">
            <a:alphaModFix/>
          </a:blip>
          <a:srcRect b="0" l="0" r="0" t="0"/>
          <a:stretch/>
        </p:blipFill>
        <p:spPr>
          <a:xfrm>
            <a:off x="9430511" y="5068823"/>
            <a:ext cx="91440" cy="94487"/>
          </a:xfrm>
          <a:prstGeom prst="rect">
            <a:avLst/>
          </a:prstGeom>
          <a:noFill/>
          <a:ln>
            <a:noFill/>
          </a:ln>
        </p:spPr>
      </p:pic>
      <p:pic>
        <p:nvPicPr>
          <p:cNvPr id="238" name="Google Shape;238;p4"/>
          <p:cNvPicPr preferRelativeResize="0"/>
          <p:nvPr/>
        </p:nvPicPr>
        <p:blipFill rotWithShape="1">
          <a:blip r:embed="rId22">
            <a:alphaModFix/>
          </a:blip>
          <a:srcRect b="0" l="0" r="0" t="0"/>
          <a:stretch/>
        </p:blipFill>
        <p:spPr>
          <a:xfrm>
            <a:off x="9430511" y="5352288"/>
            <a:ext cx="91440" cy="94487"/>
          </a:xfrm>
          <a:prstGeom prst="rect">
            <a:avLst/>
          </a:prstGeom>
          <a:noFill/>
          <a:ln>
            <a:noFill/>
          </a:ln>
        </p:spPr>
      </p:pic>
      <p:pic>
        <p:nvPicPr>
          <p:cNvPr id="239" name="Google Shape;239;p4"/>
          <p:cNvPicPr preferRelativeResize="0"/>
          <p:nvPr/>
        </p:nvPicPr>
        <p:blipFill rotWithShape="1">
          <a:blip r:embed="rId23">
            <a:alphaModFix/>
          </a:blip>
          <a:srcRect b="0" l="0" r="0" t="0"/>
          <a:stretch/>
        </p:blipFill>
        <p:spPr>
          <a:xfrm>
            <a:off x="9430511" y="5638800"/>
            <a:ext cx="91440" cy="91440"/>
          </a:xfrm>
          <a:prstGeom prst="rect">
            <a:avLst/>
          </a:prstGeom>
          <a:noFill/>
          <a:ln>
            <a:noFill/>
          </a:ln>
        </p:spPr>
      </p:pic>
      <p:sp>
        <p:nvSpPr>
          <p:cNvPr id="240" name="Google Shape;240;p4"/>
          <p:cNvSpPr txBox="1"/>
          <p:nvPr>
            <p:ph type="title"/>
          </p:nvPr>
        </p:nvSpPr>
        <p:spPr>
          <a:xfrm>
            <a:off x="1405626" y="244658"/>
            <a:ext cx="9389326" cy="505267"/>
          </a:xfrm>
          <a:prstGeom prst="rect">
            <a:avLst/>
          </a:prstGeom>
          <a:noFill/>
          <a:ln>
            <a:noFill/>
          </a:ln>
        </p:spPr>
        <p:txBody>
          <a:bodyPr anchorCtr="0" anchor="ctr" bIns="0" lIns="0" spcFirstLastPara="1" rIns="0" wrap="square" tIns="12700">
            <a:spAutoFit/>
          </a:bodyPr>
          <a:lstStyle/>
          <a:p>
            <a:pPr indent="0" lvl="0" marL="12700" rtl="0" algn="ctr">
              <a:lnSpc>
                <a:spcPct val="100000"/>
              </a:lnSpc>
              <a:spcBef>
                <a:spcPts val="0"/>
              </a:spcBef>
              <a:spcAft>
                <a:spcPts val="0"/>
              </a:spcAft>
              <a:buClr>
                <a:schemeClr val="dk1"/>
              </a:buClr>
              <a:buSzPts val="3200"/>
              <a:buFont typeface="Arial"/>
              <a:buNone/>
            </a:pPr>
            <a:r>
              <a:rPr lang="en-US" sz="3200">
                <a:latin typeface="Arial"/>
                <a:ea typeface="Arial"/>
                <a:cs typeface="Arial"/>
                <a:sym typeface="Arial"/>
              </a:rPr>
              <a:t>GA –Weather-Related Accidents, 2008-2022</a:t>
            </a:r>
            <a:endParaRPr sz="3200">
              <a:latin typeface="Arial"/>
              <a:ea typeface="Arial"/>
              <a:cs typeface="Arial"/>
              <a:sym typeface="Arial"/>
            </a:endParaRPr>
          </a:p>
        </p:txBody>
      </p:sp>
      <p:grpSp>
        <p:nvGrpSpPr>
          <p:cNvPr id="241" name="Google Shape;241;p4"/>
          <p:cNvGrpSpPr/>
          <p:nvPr/>
        </p:nvGrpSpPr>
        <p:grpSpPr>
          <a:xfrm>
            <a:off x="9682965" y="1647554"/>
            <a:ext cx="952171" cy="1084400"/>
            <a:chOff x="9682965" y="1647554"/>
            <a:chExt cx="952171" cy="1084400"/>
          </a:xfrm>
        </p:grpSpPr>
        <p:sp>
          <p:nvSpPr>
            <p:cNvPr id="242" name="Google Shape;242;p4"/>
            <p:cNvSpPr/>
            <p:nvPr/>
          </p:nvSpPr>
          <p:spPr>
            <a:xfrm>
              <a:off x="10184286" y="1647554"/>
              <a:ext cx="450850" cy="457834"/>
            </a:xfrm>
            <a:custGeom>
              <a:rect b="b" l="l" r="r" t="t"/>
              <a:pathLst>
                <a:path extrusionOk="0" h="457835" w="450850">
                  <a:moveTo>
                    <a:pt x="0" y="0"/>
                  </a:moveTo>
                  <a:lnTo>
                    <a:pt x="0" y="457323"/>
                  </a:lnTo>
                  <a:lnTo>
                    <a:pt x="450357" y="377797"/>
                  </a:lnTo>
                  <a:lnTo>
                    <a:pt x="439816" y="331915"/>
                  </a:lnTo>
                  <a:lnTo>
                    <a:pt x="424905" y="288066"/>
                  </a:lnTo>
                  <a:lnTo>
                    <a:pt x="405884" y="246468"/>
                  </a:lnTo>
                  <a:lnTo>
                    <a:pt x="383014" y="207339"/>
                  </a:lnTo>
                  <a:lnTo>
                    <a:pt x="356556" y="170898"/>
                  </a:lnTo>
                  <a:lnTo>
                    <a:pt x="326770" y="137364"/>
                  </a:lnTo>
                  <a:lnTo>
                    <a:pt x="293918" y="106956"/>
                  </a:lnTo>
                  <a:lnTo>
                    <a:pt x="258260" y="79892"/>
                  </a:lnTo>
                  <a:lnTo>
                    <a:pt x="220058" y="56392"/>
                  </a:lnTo>
                  <a:lnTo>
                    <a:pt x="179571" y="36674"/>
                  </a:lnTo>
                  <a:lnTo>
                    <a:pt x="137061" y="20957"/>
                  </a:lnTo>
                  <a:lnTo>
                    <a:pt x="92789" y="9460"/>
                  </a:lnTo>
                  <a:lnTo>
                    <a:pt x="47015" y="2401"/>
                  </a:lnTo>
                  <a:lnTo>
                    <a:pt x="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43" name="Google Shape;243;p4"/>
            <p:cNvSpPr/>
            <p:nvPr/>
          </p:nvSpPr>
          <p:spPr>
            <a:xfrm>
              <a:off x="9682965" y="1700108"/>
              <a:ext cx="915035" cy="915035"/>
            </a:xfrm>
            <a:custGeom>
              <a:rect b="b" l="l" r="r" t="t"/>
              <a:pathLst>
                <a:path extrusionOk="0" h="915035" w="915034">
                  <a:moveTo>
                    <a:pt x="457233" y="0"/>
                  </a:moveTo>
                  <a:lnTo>
                    <a:pt x="417318" y="1745"/>
                  </a:lnTo>
                  <a:lnTo>
                    <a:pt x="377707" y="6968"/>
                  </a:lnTo>
                  <a:lnTo>
                    <a:pt x="332072" y="17424"/>
                  </a:lnTo>
                  <a:lnTo>
                    <a:pt x="288560" y="32145"/>
                  </a:lnTo>
                  <a:lnTo>
                    <a:pt x="247360" y="50863"/>
                  </a:lnTo>
                  <a:lnTo>
                    <a:pt x="208658" y="73314"/>
                  </a:lnTo>
                  <a:lnTo>
                    <a:pt x="172639" y="99230"/>
                  </a:lnTo>
                  <a:lnTo>
                    <a:pt x="139491" y="128345"/>
                  </a:lnTo>
                  <a:lnTo>
                    <a:pt x="109399" y="160393"/>
                  </a:lnTo>
                  <a:lnTo>
                    <a:pt x="82550" y="195107"/>
                  </a:lnTo>
                  <a:lnTo>
                    <a:pt x="59131" y="232221"/>
                  </a:lnTo>
                  <a:lnTo>
                    <a:pt x="39327" y="271469"/>
                  </a:lnTo>
                  <a:lnTo>
                    <a:pt x="23326" y="312585"/>
                  </a:lnTo>
                  <a:lnTo>
                    <a:pt x="11313" y="355301"/>
                  </a:lnTo>
                  <a:lnTo>
                    <a:pt x="3476" y="399352"/>
                  </a:lnTo>
                  <a:lnTo>
                    <a:pt x="0" y="444472"/>
                  </a:lnTo>
                  <a:lnTo>
                    <a:pt x="1071" y="490393"/>
                  </a:lnTo>
                  <a:lnTo>
                    <a:pt x="6877" y="536850"/>
                  </a:lnTo>
                  <a:lnTo>
                    <a:pt x="17333" y="582486"/>
                  </a:lnTo>
                  <a:lnTo>
                    <a:pt x="32054" y="625997"/>
                  </a:lnTo>
                  <a:lnTo>
                    <a:pt x="50773" y="667197"/>
                  </a:lnTo>
                  <a:lnTo>
                    <a:pt x="73223" y="705899"/>
                  </a:lnTo>
                  <a:lnTo>
                    <a:pt x="99139" y="741918"/>
                  </a:lnTo>
                  <a:lnTo>
                    <a:pt x="128255" y="775067"/>
                  </a:lnTo>
                  <a:lnTo>
                    <a:pt x="160303" y="805158"/>
                  </a:lnTo>
                  <a:lnTo>
                    <a:pt x="195017" y="832007"/>
                  </a:lnTo>
                  <a:lnTo>
                    <a:pt x="232131" y="855427"/>
                  </a:lnTo>
                  <a:lnTo>
                    <a:pt x="271379" y="875230"/>
                  </a:lnTo>
                  <a:lnTo>
                    <a:pt x="312495" y="891231"/>
                  </a:lnTo>
                  <a:lnTo>
                    <a:pt x="355211" y="903244"/>
                  </a:lnTo>
                  <a:lnTo>
                    <a:pt x="399262" y="911082"/>
                  </a:lnTo>
                  <a:lnTo>
                    <a:pt x="444381" y="914558"/>
                  </a:lnTo>
                  <a:lnTo>
                    <a:pt x="490303" y="913486"/>
                  </a:lnTo>
                  <a:lnTo>
                    <a:pt x="536759" y="907680"/>
                  </a:lnTo>
                  <a:lnTo>
                    <a:pt x="582395" y="897224"/>
                  </a:lnTo>
                  <a:lnTo>
                    <a:pt x="625906" y="882503"/>
                  </a:lnTo>
                  <a:lnTo>
                    <a:pt x="667107" y="863784"/>
                  </a:lnTo>
                  <a:lnTo>
                    <a:pt x="705809" y="841334"/>
                  </a:lnTo>
                  <a:lnTo>
                    <a:pt x="741828" y="815418"/>
                  </a:lnTo>
                  <a:lnTo>
                    <a:pt x="774976" y="786303"/>
                  </a:lnTo>
                  <a:lnTo>
                    <a:pt x="805068" y="754255"/>
                  </a:lnTo>
                  <a:lnTo>
                    <a:pt x="831917" y="719540"/>
                  </a:lnTo>
                  <a:lnTo>
                    <a:pt x="855336" y="682426"/>
                  </a:lnTo>
                  <a:lnTo>
                    <a:pt x="875140" y="643178"/>
                  </a:lnTo>
                  <a:lnTo>
                    <a:pt x="891141" y="602063"/>
                  </a:lnTo>
                  <a:lnTo>
                    <a:pt x="903154" y="559346"/>
                  </a:lnTo>
                  <a:lnTo>
                    <a:pt x="910991" y="515295"/>
                  </a:lnTo>
                  <a:lnTo>
                    <a:pt x="914467" y="470176"/>
                  </a:lnTo>
                  <a:lnTo>
                    <a:pt x="913395" y="424255"/>
                  </a:lnTo>
                  <a:lnTo>
                    <a:pt x="907589" y="377798"/>
                  </a:lnTo>
                  <a:lnTo>
                    <a:pt x="457233" y="457324"/>
                  </a:lnTo>
                  <a:lnTo>
                    <a:pt x="457233" y="0"/>
                  </a:lnTo>
                  <a:close/>
                </a:path>
              </a:pathLst>
            </a:custGeom>
            <a:solidFill>
              <a:srgbClr val="00B0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44" name="Google Shape;244;p4"/>
            <p:cNvSpPr/>
            <p:nvPr/>
          </p:nvSpPr>
          <p:spPr>
            <a:xfrm>
              <a:off x="9682966" y="1700109"/>
              <a:ext cx="915035" cy="915035"/>
            </a:xfrm>
            <a:custGeom>
              <a:rect b="b" l="l" r="r" t="t"/>
              <a:pathLst>
                <a:path extrusionOk="0" h="915035" w="915034">
                  <a:moveTo>
                    <a:pt x="907590" y="377797"/>
                  </a:moveTo>
                  <a:lnTo>
                    <a:pt x="913396" y="424254"/>
                  </a:lnTo>
                  <a:lnTo>
                    <a:pt x="914467" y="470176"/>
                  </a:lnTo>
                  <a:lnTo>
                    <a:pt x="910991" y="515295"/>
                  </a:lnTo>
                  <a:lnTo>
                    <a:pt x="903154" y="559346"/>
                  </a:lnTo>
                  <a:lnTo>
                    <a:pt x="891141" y="602062"/>
                  </a:lnTo>
                  <a:lnTo>
                    <a:pt x="875140" y="643178"/>
                  </a:lnTo>
                  <a:lnTo>
                    <a:pt x="855336" y="682426"/>
                  </a:lnTo>
                  <a:lnTo>
                    <a:pt x="831917" y="719540"/>
                  </a:lnTo>
                  <a:lnTo>
                    <a:pt x="805068" y="754254"/>
                  </a:lnTo>
                  <a:lnTo>
                    <a:pt x="774976" y="786302"/>
                  </a:lnTo>
                  <a:lnTo>
                    <a:pt x="741828" y="815417"/>
                  </a:lnTo>
                  <a:lnTo>
                    <a:pt x="705809" y="841333"/>
                  </a:lnTo>
                  <a:lnTo>
                    <a:pt x="667106" y="863784"/>
                  </a:lnTo>
                  <a:lnTo>
                    <a:pt x="625906" y="882503"/>
                  </a:lnTo>
                  <a:lnTo>
                    <a:pt x="582395" y="897224"/>
                  </a:lnTo>
                  <a:lnTo>
                    <a:pt x="536760" y="907680"/>
                  </a:lnTo>
                  <a:lnTo>
                    <a:pt x="490303" y="913486"/>
                  </a:lnTo>
                  <a:lnTo>
                    <a:pt x="444381" y="914557"/>
                  </a:lnTo>
                  <a:lnTo>
                    <a:pt x="399262" y="911081"/>
                  </a:lnTo>
                  <a:lnTo>
                    <a:pt x="355211" y="903244"/>
                  </a:lnTo>
                  <a:lnTo>
                    <a:pt x="312495" y="891231"/>
                  </a:lnTo>
                  <a:lnTo>
                    <a:pt x="271379" y="875230"/>
                  </a:lnTo>
                  <a:lnTo>
                    <a:pt x="232131" y="855426"/>
                  </a:lnTo>
                  <a:lnTo>
                    <a:pt x="195017" y="832007"/>
                  </a:lnTo>
                  <a:lnTo>
                    <a:pt x="160303" y="805158"/>
                  </a:lnTo>
                  <a:lnTo>
                    <a:pt x="128255" y="775066"/>
                  </a:lnTo>
                  <a:lnTo>
                    <a:pt x="99140" y="741918"/>
                  </a:lnTo>
                  <a:lnTo>
                    <a:pt x="73224" y="705899"/>
                  </a:lnTo>
                  <a:lnTo>
                    <a:pt x="50773" y="667196"/>
                  </a:lnTo>
                  <a:lnTo>
                    <a:pt x="32054" y="625996"/>
                  </a:lnTo>
                  <a:lnTo>
                    <a:pt x="17333" y="582485"/>
                  </a:lnTo>
                  <a:lnTo>
                    <a:pt x="6877" y="536850"/>
                  </a:lnTo>
                  <a:lnTo>
                    <a:pt x="1071" y="490393"/>
                  </a:lnTo>
                  <a:lnTo>
                    <a:pt x="0" y="444471"/>
                  </a:lnTo>
                  <a:lnTo>
                    <a:pt x="3476" y="399352"/>
                  </a:lnTo>
                  <a:lnTo>
                    <a:pt x="11313" y="355301"/>
                  </a:lnTo>
                  <a:lnTo>
                    <a:pt x="23326" y="312585"/>
                  </a:lnTo>
                  <a:lnTo>
                    <a:pt x="39327" y="271469"/>
                  </a:lnTo>
                  <a:lnTo>
                    <a:pt x="59131" y="232221"/>
                  </a:lnTo>
                  <a:lnTo>
                    <a:pt x="82550" y="195107"/>
                  </a:lnTo>
                  <a:lnTo>
                    <a:pt x="109399" y="160393"/>
                  </a:lnTo>
                  <a:lnTo>
                    <a:pt x="139491" y="128345"/>
                  </a:lnTo>
                  <a:lnTo>
                    <a:pt x="172639" y="99230"/>
                  </a:lnTo>
                  <a:lnTo>
                    <a:pt x="208658" y="73314"/>
                  </a:lnTo>
                  <a:lnTo>
                    <a:pt x="247361" y="50863"/>
                  </a:lnTo>
                  <a:lnTo>
                    <a:pt x="288561" y="32144"/>
                  </a:lnTo>
                  <a:lnTo>
                    <a:pt x="332072" y="17423"/>
                  </a:lnTo>
                  <a:lnTo>
                    <a:pt x="377707" y="6967"/>
                  </a:lnTo>
                  <a:lnTo>
                    <a:pt x="417318" y="1745"/>
                  </a:lnTo>
                  <a:lnTo>
                    <a:pt x="457234" y="0"/>
                  </a:lnTo>
                  <a:lnTo>
                    <a:pt x="457234" y="457324"/>
                  </a:lnTo>
                  <a:lnTo>
                    <a:pt x="907590" y="377797"/>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45" name="Google Shape;245;p4"/>
            <p:cNvSpPr/>
            <p:nvPr/>
          </p:nvSpPr>
          <p:spPr>
            <a:xfrm>
              <a:off x="9694796" y="2507800"/>
              <a:ext cx="151765" cy="224154"/>
            </a:xfrm>
            <a:custGeom>
              <a:rect b="b" l="l" r="r" t="t"/>
              <a:pathLst>
                <a:path extrusionOk="0" h="224155" w="151765">
                  <a:moveTo>
                    <a:pt x="151484" y="0"/>
                  </a:moveTo>
                  <a:lnTo>
                    <a:pt x="55755" y="223564"/>
                  </a:lnTo>
                  <a:lnTo>
                    <a:pt x="0" y="223564"/>
                  </a:lnTo>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grpSp>
      <p:sp>
        <p:nvSpPr>
          <p:cNvPr id="246" name="Google Shape;246;p4"/>
          <p:cNvSpPr txBox="1"/>
          <p:nvPr/>
        </p:nvSpPr>
        <p:spPr>
          <a:xfrm>
            <a:off x="9984738" y="974344"/>
            <a:ext cx="1939925" cy="906780"/>
          </a:xfrm>
          <a:prstGeom prst="rect">
            <a:avLst/>
          </a:prstGeom>
          <a:noFill/>
          <a:ln>
            <a:noFill/>
          </a:ln>
        </p:spPr>
        <p:txBody>
          <a:bodyPr anchorCtr="0" anchor="t" bIns="0" lIns="0" spcFirstLastPara="1" rIns="0" wrap="square" tIns="12700">
            <a:spAutoFit/>
          </a:bodyPr>
          <a:lstStyle/>
          <a:p>
            <a:pPr indent="0" lvl="0" marL="42545" marR="0" rtl="0" algn="l">
              <a:lnSpc>
                <a:spcPct val="116842"/>
              </a:lnSpc>
              <a:spcBef>
                <a:spcPts val="0"/>
              </a:spcBef>
              <a:spcAft>
                <a:spcPts val="0"/>
              </a:spcAft>
              <a:buNone/>
            </a:pPr>
            <a:r>
              <a:rPr lang="en-US" sz="1900">
                <a:solidFill>
                  <a:srgbClr val="FF0000"/>
                </a:solidFill>
                <a:latin typeface="Arial"/>
                <a:ea typeface="Arial"/>
                <a:cs typeface="Arial"/>
                <a:sym typeface="Arial"/>
              </a:rPr>
              <a:t>Total Accidents</a:t>
            </a:r>
            <a:endParaRPr sz="1900">
              <a:solidFill>
                <a:schemeClr val="dk1"/>
              </a:solidFill>
              <a:latin typeface="Arial"/>
              <a:ea typeface="Arial"/>
              <a:cs typeface="Arial"/>
              <a:sym typeface="Arial"/>
            </a:endParaRPr>
          </a:p>
          <a:p>
            <a:pPr indent="0" lvl="0" marL="12700" marR="0" rtl="0" algn="l">
              <a:lnSpc>
                <a:spcPct val="116999"/>
              </a:lnSpc>
              <a:spcBef>
                <a:spcPts val="0"/>
              </a:spcBef>
              <a:spcAft>
                <a:spcPts val="0"/>
              </a:spcAft>
              <a:buNone/>
            </a:pPr>
            <a:r>
              <a:rPr lang="en-US" sz="2000">
                <a:solidFill>
                  <a:srgbClr val="FF0000"/>
                </a:solidFill>
                <a:latin typeface="Arial"/>
                <a:ea typeface="Arial"/>
                <a:cs typeface="Arial"/>
                <a:sym typeface="Arial"/>
              </a:rPr>
              <a:t>Weather-Related</a:t>
            </a:r>
            <a:endParaRPr sz="2000">
              <a:solidFill>
                <a:schemeClr val="dk1"/>
              </a:solidFill>
              <a:latin typeface="Arial"/>
              <a:ea typeface="Arial"/>
              <a:cs typeface="Arial"/>
              <a:sym typeface="Arial"/>
            </a:endParaRPr>
          </a:p>
          <a:p>
            <a:pPr indent="0" lvl="0" marL="975994" marR="0" rtl="0" algn="l">
              <a:lnSpc>
                <a:spcPct val="100000"/>
              </a:lnSpc>
              <a:spcBef>
                <a:spcPts val="220"/>
              </a:spcBef>
              <a:spcAft>
                <a:spcPts val="0"/>
              </a:spcAft>
              <a:buNone/>
            </a:pPr>
            <a:r>
              <a:rPr b="1" lang="en-US" sz="1800">
                <a:solidFill>
                  <a:srgbClr val="FF0000"/>
                </a:solidFill>
                <a:latin typeface="Arial"/>
                <a:ea typeface="Arial"/>
                <a:cs typeface="Arial"/>
                <a:sym typeface="Arial"/>
              </a:rPr>
              <a:t>22%</a:t>
            </a:r>
            <a:endParaRPr sz="1800">
              <a:solidFill>
                <a:schemeClr val="dk1"/>
              </a:solidFill>
              <a:latin typeface="Arial"/>
              <a:ea typeface="Arial"/>
              <a:cs typeface="Arial"/>
              <a:sym typeface="Arial"/>
            </a:endParaRPr>
          </a:p>
        </p:txBody>
      </p:sp>
      <p:sp>
        <p:nvSpPr>
          <p:cNvPr id="247" name="Google Shape;247;p4"/>
          <p:cNvSpPr txBox="1"/>
          <p:nvPr>
            <p:ph idx="12" type="sldNum"/>
          </p:nvPr>
        </p:nvSpPr>
        <p:spPr>
          <a:xfrm>
            <a:off x="9112251" y="6248400"/>
            <a:ext cx="2276421"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sp>
        <p:nvSpPr>
          <p:cNvPr id="248" name="Google Shape;248;p4"/>
          <p:cNvSpPr txBox="1"/>
          <p:nvPr/>
        </p:nvSpPr>
        <p:spPr>
          <a:xfrm>
            <a:off x="666751" y="6315850"/>
            <a:ext cx="181867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Source: NTSB</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5"/>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Libre Franklin Medium"/>
              <a:buNone/>
            </a:pPr>
            <a:r>
              <a:rPr lang="en-US" sz="3600"/>
              <a:t>The Problem – Helicopter Pilot Survey Results</a:t>
            </a:r>
            <a:endParaRPr/>
          </a:p>
        </p:txBody>
      </p:sp>
      <p:pic>
        <p:nvPicPr>
          <p:cNvPr id="254" name="Google Shape;254;p5"/>
          <p:cNvPicPr preferRelativeResize="0"/>
          <p:nvPr>
            <p:ph idx="1" type="body"/>
          </p:nvPr>
        </p:nvPicPr>
        <p:blipFill rotWithShape="1">
          <a:blip r:embed="rId3">
            <a:alphaModFix/>
          </a:blip>
          <a:srcRect b="0" l="0" r="0" t="0"/>
          <a:stretch/>
        </p:blipFill>
        <p:spPr>
          <a:xfrm>
            <a:off x="2206487" y="1203325"/>
            <a:ext cx="7495263" cy="46564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6"/>
          <p:cNvSpPr txBox="1"/>
          <p:nvPr>
            <p:ph type="title"/>
          </p:nvPr>
        </p:nvSpPr>
        <p:spPr>
          <a:xfrm>
            <a:off x="334041" y="963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Libre Franklin Medium"/>
              <a:buNone/>
            </a:pPr>
            <a:r>
              <a:rPr lang="en-US" sz="3600"/>
              <a:t>The Problem – Helicopter Pilot Survey Results</a:t>
            </a:r>
            <a:endParaRPr/>
          </a:p>
        </p:txBody>
      </p:sp>
      <p:sp>
        <p:nvSpPr>
          <p:cNvPr id="260" name="Google Shape;260;p6"/>
          <p:cNvSpPr txBox="1"/>
          <p:nvPr>
            <p:ph idx="1" type="body"/>
          </p:nvPr>
        </p:nvSpPr>
        <p:spPr>
          <a:xfrm>
            <a:off x="838200" y="1825625"/>
            <a:ext cx="10515600" cy="402529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Technology adoption is hampered by unreliability:</a:t>
            </a:r>
            <a:endParaRPr/>
          </a:p>
          <a:p>
            <a:pPr indent="-228600" lvl="1" marL="685800" rtl="0" algn="l">
              <a:lnSpc>
                <a:spcPct val="90000"/>
              </a:lnSpc>
              <a:spcBef>
                <a:spcPts val="500"/>
              </a:spcBef>
              <a:spcAft>
                <a:spcPts val="0"/>
              </a:spcAft>
              <a:buClr>
                <a:schemeClr val="dk1"/>
              </a:buClr>
              <a:buSzPts val="1800"/>
              <a:buChar char="•"/>
            </a:pPr>
            <a:r>
              <a:rPr lang="en-US" sz="1800"/>
              <a:t>Pilots want to retain ability to operate without equipment in case of failure, sometimes pilots forgo using technology to maintain skills</a:t>
            </a:r>
            <a:endParaRPr/>
          </a:p>
          <a:p>
            <a:pPr indent="-228600" lvl="1" marL="685800" rtl="0" algn="l">
              <a:lnSpc>
                <a:spcPct val="90000"/>
              </a:lnSpc>
              <a:spcBef>
                <a:spcPts val="500"/>
              </a:spcBef>
              <a:spcAft>
                <a:spcPts val="0"/>
              </a:spcAft>
              <a:buClr>
                <a:schemeClr val="dk1"/>
              </a:buClr>
              <a:buSzPts val="1800"/>
              <a:buChar char="•"/>
            </a:pPr>
            <a:r>
              <a:rPr lang="en-US" sz="1800"/>
              <a:t>Error-prone equipment adds to workload due to the need for monitoring the equipment</a:t>
            </a:r>
            <a:endParaRPr/>
          </a:p>
          <a:p>
            <a:pPr indent="-228600" lvl="0" marL="228600" rtl="0" algn="l">
              <a:lnSpc>
                <a:spcPct val="90000"/>
              </a:lnSpc>
              <a:spcBef>
                <a:spcPts val="1000"/>
              </a:spcBef>
              <a:spcAft>
                <a:spcPts val="0"/>
              </a:spcAft>
              <a:buClr>
                <a:schemeClr val="dk1"/>
              </a:buClr>
              <a:buSzPts val="2800"/>
              <a:buChar char="•"/>
            </a:pPr>
            <a:r>
              <a:rPr lang="en-US"/>
              <a:t>Wind events disproportionately affect private pilots flying for personal reasons or pilots in training</a:t>
            </a:r>
            <a:endParaRPr sz="2200"/>
          </a:p>
          <a:p>
            <a:pPr indent="-228600" lvl="0" marL="228600" rtl="0" algn="l">
              <a:lnSpc>
                <a:spcPct val="90000"/>
              </a:lnSpc>
              <a:spcBef>
                <a:spcPts val="1000"/>
              </a:spcBef>
              <a:spcAft>
                <a:spcPts val="0"/>
              </a:spcAft>
              <a:buClr>
                <a:schemeClr val="dk1"/>
              </a:buClr>
              <a:buSzPts val="2800"/>
              <a:buChar char="•"/>
            </a:pPr>
            <a:r>
              <a:rPr b="0" i="0" lang="en-US" sz="2800" u="none" strike="noStrike">
                <a:latin typeface="Arial"/>
                <a:ea typeface="Arial"/>
                <a:cs typeface="Arial"/>
                <a:sym typeface="Arial"/>
              </a:rPr>
              <a:t>Poor visibility conditions affect trained, well-equipped air ambulance pilots as well as more inexperienced pilots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7"/>
          <p:cNvSpPr txBox="1"/>
          <p:nvPr>
            <p:ph type="title"/>
          </p:nvPr>
        </p:nvSpPr>
        <p:spPr>
          <a:xfrm>
            <a:off x="1319462" y="1657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Medium"/>
              <a:buNone/>
            </a:pPr>
            <a:r>
              <a:rPr lang="en-US"/>
              <a:t>The Problem - Wx Flight Rules Categories</a:t>
            </a:r>
            <a:endParaRPr/>
          </a:p>
        </p:txBody>
      </p:sp>
      <p:pic>
        <p:nvPicPr>
          <p:cNvPr descr="Resources - Library Contents - FAA - FAASTeam - FAASafety.gov" id="266" name="Google Shape;266;p7"/>
          <p:cNvPicPr preferRelativeResize="0"/>
          <p:nvPr>
            <p:ph idx="1" type="body"/>
          </p:nvPr>
        </p:nvPicPr>
        <p:blipFill rotWithShape="1">
          <a:blip r:embed="rId3">
            <a:alphaModFix/>
          </a:blip>
          <a:srcRect b="0" l="0" r="0" t="0"/>
          <a:stretch/>
        </p:blipFill>
        <p:spPr>
          <a:xfrm>
            <a:off x="474431" y="1506538"/>
            <a:ext cx="11243137" cy="41513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Map&#10;&#10;Description automatically generated" id="271" name="Google Shape;271;p8"/>
          <p:cNvPicPr preferRelativeResize="0"/>
          <p:nvPr/>
        </p:nvPicPr>
        <p:blipFill rotWithShape="1">
          <a:blip r:embed="rId3">
            <a:alphaModFix/>
          </a:blip>
          <a:srcRect b="0" l="0" r="0" t="0"/>
          <a:stretch/>
        </p:blipFill>
        <p:spPr>
          <a:xfrm>
            <a:off x="7649882" y="850900"/>
            <a:ext cx="3750236" cy="4188576"/>
          </a:xfrm>
          <a:prstGeom prst="rect">
            <a:avLst/>
          </a:prstGeom>
          <a:noFill/>
          <a:ln>
            <a:noFill/>
          </a:ln>
        </p:spPr>
      </p:pic>
      <p:sp>
        <p:nvSpPr>
          <p:cNvPr id="272" name="Google Shape;272;p8"/>
          <p:cNvSpPr txBox="1"/>
          <p:nvPr/>
        </p:nvSpPr>
        <p:spPr>
          <a:xfrm>
            <a:off x="8458200" y="6492876"/>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1000">
                <a:solidFill>
                  <a:srgbClr val="0C0C0C"/>
                </a:solidFill>
                <a:latin typeface="Libre Franklin"/>
                <a:ea typeface="Libre Franklin"/>
                <a:cs typeface="Libre Franklin"/>
                <a:sym typeface="Libre Franklin"/>
              </a:rPr>
              <a:t>‹#›</a:t>
            </a:fld>
            <a:endParaRPr b="1" sz="1000">
              <a:solidFill>
                <a:srgbClr val="0C0C0C"/>
              </a:solidFill>
              <a:latin typeface="Libre Franklin"/>
              <a:ea typeface="Libre Franklin"/>
              <a:cs typeface="Libre Franklin"/>
              <a:sym typeface="Libre Franklin"/>
            </a:endParaRPr>
          </a:p>
        </p:txBody>
      </p:sp>
      <p:sp>
        <p:nvSpPr>
          <p:cNvPr id="273" name="Google Shape;273;p8"/>
          <p:cNvSpPr txBox="1"/>
          <p:nvPr>
            <p:ph type="title"/>
          </p:nvPr>
        </p:nvSpPr>
        <p:spPr>
          <a:xfrm>
            <a:off x="884518" y="76335"/>
            <a:ext cx="10515600" cy="8985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Medium"/>
              <a:buNone/>
            </a:pPr>
            <a:r>
              <a:rPr lang="en-US"/>
              <a:t>The Problem – Decision Risk</a:t>
            </a:r>
            <a:endParaRPr/>
          </a:p>
        </p:txBody>
      </p:sp>
      <p:sp>
        <p:nvSpPr>
          <p:cNvPr id="274" name="Google Shape;274;p8"/>
          <p:cNvSpPr/>
          <p:nvPr/>
        </p:nvSpPr>
        <p:spPr>
          <a:xfrm>
            <a:off x="9067800" y="4114800"/>
            <a:ext cx="152400" cy="152400"/>
          </a:xfrm>
          <a:prstGeom prst="ellipse">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5" name="Google Shape;275;p8"/>
          <p:cNvSpPr txBox="1"/>
          <p:nvPr>
            <p:ph idx="1" type="body"/>
          </p:nvPr>
        </p:nvSpPr>
        <p:spPr>
          <a:xfrm>
            <a:off x="717550" y="1529735"/>
            <a:ext cx="5238750" cy="4264575"/>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00529B"/>
              </a:buClr>
              <a:buSzPct val="100000"/>
              <a:buFont typeface="Noto Sans Symbols"/>
              <a:buChar char="⮚"/>
            </a:pPr>
            <a:r>
              <a:rPr lang="en-US" sz="2000">
                <a:solidFill>
                  <a:schemeClr val="dk1"/>
                </a:solidFill>
              </a:rPr>
              <a:t>Correlation of Weather Observations</a:t>
            </a:r>
            <a:endParaRPr/>
          </a:p>
          <a:p>
            <a:pPr indent="-228600" lvl="1" marL="685800" rtl="0" algn="l">
              <a:lnSpc>
                <a:spcPct val="90000"/>
              </a:lnSpc>
              <a:spcBef>
                <a:spcPts val="900"/>
              </a:spcBef>
              <a:spcAft>
                <a:spcPts val="0"/>
              </a:spcAft>
              <a:buClr>
                <a:srgbClr val="00529B"/>
              </a:buClr>
              <a:buSzPct val="100000"/>
              <a:buFont typeface="Noto Sans Symbols"/>
              <a:buChar char="⮚"/>
            </a:pPr>
            <a:r>
              <a:rPr lang="en-US" sz="1600">
                <a:solidFill>
                  <a:schemeClr val="dk1"/>
                </a:solidFill>
              </a:rPr>
              <a:t>The degree we can expect that two locations will have similar weather conditions. This can also be thought of as agreement or association.</a:t>
            </a:r>
            <a:endParaRPr/>
          </a:p>
          <a:p>
            <a:pPr indent="-228600" lvl="1" marL="685800" rtl="0" algn="l">
              <a:lnSpc>
                <a:spcPct val="90000"/>
              </a:lnSpc>
              <a:spcBef>
                <a:spcPts val="900"/>
              </a:spcBef>
              <a:spcAft>
                <a:spcPts val="0"/>
              </a:spcAft>
              <a:buClr>
                <a:srgbClr val="00529B"/>
              </a:buClr>
              <a:buSzPct val="100000"/>
              <a:buFont typeface="Noto Sans Symbols"/>
              <a:buChar char="⮚"/>
            </a:pPr>
            <a:r>
              <a:rPr lang="en-US" sz="1600">
                <a:solidFill>
                  <a:schemeClr val="dk1"/>
                </a:solidFill>
              </a:rPr>
              <a:t>It is expected that the farther two locations are from each other the higher the probability they will not be correlated. </a:t>
            </a:r>
            <a:endParaRPr/>
          </a:p>
          <a:p>
            <a:pPr indent="-228600" lvl="1" marL="685800" rtl="0" algn="l">
              <a:lnSpc>
                <a:spcPct val="90000"/>
              </a:lnSpc>
              <a:spcBef>
                <a:spcPts val="900"/>
              </a:spcBef>
              <a:spcAft>
                <a:spcPts val="0"/>
              </a:spcAft>
              <a:buClr>
                <a:srgbClr val="00529B"/>
              </a:buClr>
              <a:buSzPct val="100000"/>
              <a:buFont typeface="Noto Sans Symbols"/>
              <a:buChar char="⮚"/>
            </a:pPr>
            <a:r>
              <a:rPr lang="en-US" sz="1600">
                <a:solidFill>
                  <a:schemeClr val="dk1"/>
                </a:solidFill>
              </a:rPr>
              <a:t>The correlation between locations can be influenced by other factors besides spatial separation (such as topography) and can change in seasonally. </a:t>
            </a:r>
            <a:endParaRPr/>
          </a:p>
          <a:p>
            <a:pPr indent="-228600" lvl="1" marL="685800" rtl="0" algn="l">
              <a:lnSpc>
                <a:spcPct val="90000"/>
              </a:lnSpc>
              <a:spcBef>
                <a:spcPts val="900"/>
              </a:spcBef>
              <a:spcAft>
                <a:spcPts val="0"/>
              </a:spcAft>
              <a:buClr>
                <a:srgbClr val="00529B"/>
              </a:buClr>
              <a:buSzPct val="100000"/>
              <a:buFont typeface="Noto Sans Symbols"/>
              <a:buChar char="⮚"/>
            </a:pPr>
            <a:r>
              <a:rPr lang="en-US" sz="1600">
                <a:solidFill>
                  <a:schemeClr val="dk1"/>
                </a:solidFill>
              </a:rPr>
              <a:t>This concept of correlation can help establish risk at locations of unknown weather.</a:t>
            </a:r>
            <a:endParaRPr/>
          </a:p>
          <a:p>
            <a:pPr indent="0" lvl="1" marL="609585" rtl="0" algn="l">
              <a:lnSpc>
                <a:spcPct val="90000"/>
              </a:lnSpc>
              <a:spcBef>
                <a:spcPts val="900"/>
              </a:spcBef>
              <a:spcAft>
                <a:spcPts val="0"/>
              </a:spcAft>
              <a:buClr>
                <a:srgbClr val="00529B"/>
              </a:buClr>
              <a:buSzPct val="100000"/>
              <a:buNone/>
            </a:pPr>
            <a:r>
              <a:t/>
            </a:r>
            <a:endParaRPr sz="1600"/>
          </a:p>
          <a:p>
            <a:pPr indent="-228600" lvl="0" marL="228600" rtl="0" algn="l">
              <a:lnSpc>
                <a:spcPct val="90000"/>
              </a:lnSpc>
              <a:spcBef>
                <a:spcPts val="900"/>
              </a:spcBef>
              <a:spcAft>
                <a:spcPts val="0"/>
              </a:spcAft>
              <a:buClr>
                <a:srgbClr val="00529B"/>
              </a:buClr>
              <a:buSzPct val="100000"/>
              <a:buFont typeface="Noto Sans Symbols"/>
              <a:buChar char="⮚"/>
            </a:pPr>
            <a:r>
              <a:rPr b="1" lang="en-US" sz="1600"/>
              <a:t>What is the safety criticality of adverse Wx avoidance decisions from each direction? What are the implications to Wx automation, autonomous operations, and data quality?</a:t>
            </a:r>
            <a:endParaRPr/>
          </a:p>
          <a:p>
            <a:pPr indent="-111125" lvl="0" marL="228600" rtl="0" algn="l">
              <a:lnSpc>
                <a:spcPct val="90000"/>
              </a:lnSpc>
              <a:spcBef>
                <a:spcPts val="1000"/>
              </a:spcBef>
              <a:spcAft>
                <a:spcPts val="0"/>
              </a:spcAft>
              <a:buClr>
                <a:schemeClr val="dk1"/>
              </a:buClr>
              <a:buSzPct val="100000"/>
              <a:buNone/>
            </a:pPr>
            <a:r>
              <a:t/>
            </a:r>
            <a:endParaRPr sz="2000">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None/>
            </a:pPr>
            <a:r>
              <a:t/>
            </a:r>
            <a:endParaRPr sz="2000">
              <a:latin typeface="Calibri"/>
              <a:ea typeface="Calibri"/>
              <a:cs typeface="Calibri"/>
              <a:sym typeface="Calibri"/>
            </a:endParaRPr>
          </a:p>
          <a:p>
            <a:pPr indent="-111125" lvl="0" marL="228600" rtl="0" algn="l">
              <a:lnSpc>
                <a:spcPct val="90000"/>
              </a:lnSpc>
              <a:spcBef>
                <a:spcPts val="1000"/>
              </a:spcBef>
              <a:spcAft>
                <a:spcPts val="0"/>
              </a:spcAft>
              <a:buClr>
                <a:schemeClr val="dk1"/>
              </a:buClr>
              <a:buSzPct val="100000"/>
              <a:buNone/>
            </a:pPr>
            <a:r>
              <a:t/>
            </a:r>
            <a:endParaRPr sz="2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map of the united states&#10;&#10;Description automatically generated with low confidence" id="280" name="Google Shape;280;p9"/>
          <p:cNvPicPr preferRelativeResize="0"/>
          <p:nvPr/>
        </p:nvPicPr>
        <p:blipFill rotWithShape="1">
          <a:blip r:embed="rId3">
            <a:alphaModFix/>
          </a:blip>
          <a:srcRect b="0" l="0" r="0" t="0"/>
          <a:stretch/>
        </p:blipFill>
        <p:spPr>
          <a:xfrm>
            <a:off x="1408921" y="0"/>
            <a:ext cx="9609231" cy="6694236"/>
          </a:xfrm>
          <a:prstGeom prst="rect">
            <a:avLst/>
          </a:prstGeom>
          <a:noFill/>
          <a:ln>
            <a:noFill/>
          </a:ln>
        </p:spPr>
      </p:pic>
      <p:grpSp>
        <p:nvGrpSpPr>
          <p:cNvPr id="281" name="Google Shape;281;p9"/>
          <p:cNvGrpSpPr/>
          <p:nvPr/>
        </p:nvGrpSpPr>
        <p:grpSpPr>
          <a:xfrm>
            <a:off x="3364992" y="1097280"/>
            <a:ext cx="6754706" cy="4271254"/>
            <a:chOff x="3364992" y="1097280"/>
            <a:chExt cx="6754706" cy="4271254"/>
          </a:xfrm>
        </p:grpSpPr>
        <p:sp>
          <p:nvSpPr>
            <p:cNvPr id="282" name="Google Shape;282;p9"/>
            <p:cNvSpPr txBox="1"/>
            <p:nvPr/>
          </p:nvSpPr>
          <p:spPr>
            <a:xfrm>
              <a:off x="9717024" y="1097280"/>
              <a:ext cx="40267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A</a:t>
              </a:r>
              <a:endParaRPr/>
            </a:p>
          </p:txBody>
        </p:sp>
        <p:sp>
          <p:nvSpPr>
            <p:cNvPr id="283" name="Google Shape;283;p9"/>
            <p:cNvSpPr txBox="1"/>
            <p:nvPr/>
          </p:nvSpPr>
          <p:spPr>
            <a:xfrm>
              <a:off x="3651504" y="4845314"/>
              <a:ext cx="37542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C</a:t>
              </a:r>
              <a:endParaRPr/>
            </a:p>
          </p:txBody>
        </p:sp>
        <p:sp>
          <p:nvSpPr>
            <p:cNvPr id="284" name="Google Shape;284;p9"/>
            <p:cNvSpPr txBox="1"/>
            <p:nvPr/>
          </p:nvSpPr>
          <p:spPr>
            <a:xfrm>
              <a:off x="3364992" y="2393716"/>
              <a:ext cx="3866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Libre Franklin"/>
                  <a:ea typeface="Libre Franklin"/>
                  <a:cs typeface="Libre Franklin"/>
                  <a:sym typeface="Libre Franklin"/>
                </a:rPr>
                <a:t>B</a:t>
              </a:r>
              <a:endParaRPr/>
            </a:p>
          </p:txBody>
        </p:sp>
      </p:grpSp>
      <p:pic>
        <p:nvPicPr>
          <p:cNvPr descr="Airplane with solid fill" id="285" name="Google Shape;285;p9"/>
          <p:cNvPicPr preferRelativeResize="0"/>
          <p:nvPr/>
        </p:nvPicPr>
        <p:blipFill rotWithShape="1">
          <a:blip r:embed="rId4">
            <a:alphaModFix/>
          </a:blip>
          <a:srcRect b="0" l="0" r="0" t="0"/>
          <a:stretch/>
        </p:blipFill>
        <p:spPr>
          <a:xfrm>
            <a:off x="4485543" y="6259133"/>
            <a:ext cx="424784" cy="4247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2021-11-10T13:50:52Z</dcterms:created>
  <dc:creator>Taylor, Scott CTR (FAA)</dc:creator>
</cp:coreProperties>
</file>