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1" r:id="rId5"/>
  </p:sldMasterIdLst>
  <p:notesMasterIdLst>
    <p:notesMasterId r:id="rId20"/>
  </p:notesMasterIdLst>
  <p:handoutMasterIdLst>
    <p:handoutMasterId r:id="rId21"/>
  </p:handoutMasterIdLst>
  <p:sldIdLst>
    <p:sldId id="273" r:id="rId6"/>
    <p:sldId id="319" r:id="rId7"/>
    <p:sldId id="303" r:id="rId8"/>
    <p:sldId id="320" r:id="rId9"/>
    <p:sldId id="317" r:id="rId10"/>
    <p:sldId id="354" r:id="rId11"/>
    <p:sldId id="355" r:id="rId12"/>
    <p:sldId id="324" r:id="rId13"/>
    <p:sldId id="325" r:id="rId14"/>
    <p:sldId id="326" r:id="rId15"/>
    <p:sldId id="327" r:id="rId16"/>
    <p:sldId id="323" r:id="rId17"/>
    <p:sldId id="284" r:id="rId18"/>
    <p:sldId id="330" r:id="rId19"/>
  </p:sldIdLst>
  <p:sldSz cx="12192000" cy="6858000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19"/>
            <p14:sldId id="303"/>
            <p14:sldId id="320"/>
            <p14:sldId id="317"/>
            <p14:sldId id="354"/>
            <p14:sldId id="355"/>
            <p14:sldId id="324"/>
            <p14:sldId id="325"/>
            <p14:sldId id="326"/>
            <p14:sldId id="327"/>
            <p14:sldId id="323"/>
            <p14:sldId id="284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 userDrawn="1">
          <p15:clr>
            <a:srgbClr val="A4A3A4"/>
          </p15:clr>
        </p15:guide>
        <p15:guide id="2" pos="4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EB6"/>
    <a:srgbClr val="0670C0"/>
    <a:srgbClr val="00359E"/>
    <a:srgbClr val="FF8BA1"/>
    <a:srgbClr val="FF3C62"/>
    <a:srgbClr val="FFFFCC"/>
    <a:srgbClr val="AE8B0B"/>
    <a:srgbClr val="F0E6CF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717" autoAdjust="0"/>
  </p:normalViewPr>
  <p:slideViewPr>
    <p:cSldViewPr snapToGrid="0">
      <p:cViewPr varScale="1">
        <p:scale>
          <a:sx n="124" d="100"/>
          <a:sy n="124" d="100"/>
        </p:scale>
        <p:origin x="344" y="168"/>
      </p:cViewPr>
      <p:guideLst>
        <p:guide orient="horz" pos="536"/>
        <p:guide pos="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13160"/>
            <a:ext cx="12192000" cy="4334256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46682" y="333560"/>
            <a:ext cx="9255481" cy="119044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6683" y="1542162"/>
            <a:ext cx="9206163" cy="966089"/>
          </a:xfrm>
        </p:spPr>
        <p:txBody>
          <a:bodyPr/>
          <a:lstStyle>
            <a:lvl1pPr marL="0" indent="0">
              <a:buFontTx/>
              <a:buNone/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414666" y="2831075"/>
            <a:ext cx="7661601" cy="20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133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4000"/>
              </a:spcBef>
              <a:buFontTx/>
              <a:buNone/>
            </a:pPr>
            <a:r>
              <a:rPr lang="en-US" sz="2133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ts val="3200"/>
              </a:spcBef>
              <a:buFontTx/>
              <a:buNone/>
            </a:pPr>
            <a:r>
              <a:rPr lang="en-US" sz="2133" dirty="0">
                <a:solidFill>
                  <a:srgbClr val="1D2F68"/>
                </a:solidFill>
              </a:rPr>
              <a:t>Date:</a:t>
            </a: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5271261"/>
            <a:ext cx="4529667" cy="158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7488"/>
            <a:ext cx="11296651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87228"/>
            <a:ext cx="11296651" cy="4952325"/>
          </a:xfrm>
        </p:spPr>
        <p:txBody>
          <a:bodyPr/>
          <a:lstStyle>
            <a:lvl1pPr>
              <a:spcBef>
                <a:spcPts val="300"/>
              </a:spcBef>
              <a:defRPr sz="3200" b="0">
                <a:solidFill>
                  <a:srgbClr val="00359E"/>
                </a:solidFill>
              </a:defRPr>
            </a:lvl1pPr>
            <a:lvl2pPr>
              <a:spcBef>
                <a:spcPts val="300"/>
              </a:spcBef>
              <a:defRPr sz="2800">
                <a:solidFill>
                  <a:srgbClr val="00359E"/>
                </a:solidFill>
              </a:defRPr>
            </a:lvl2pPr>
            <a:lvl3pPr>
              <a:spcBef>
                <a:spcPts val="300"/>
              </a:spcBef>
              <a:defRPr sz="2400">
                <a:solidFill>
                  <a:srgbClr val="00359E"/>
                </a:solidFill>
              </a:defRPr>
            </a:lvl3pPr>
            <a:lvl4pPr>
              <a:spcBef>
                <a:spcPts val="300"/>
              </a:spcBef>
              <a:defRPr sz="2000">
                <a:solidFill>
                  <a:srgbClr val="00359E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00359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452" y="6248400"/>
            <a:ext cx="2229376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9064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2251" y="6248400"/>
            <a:ext cx="227642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7488"/>
            <a:ext cx="11296651" cy="6096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2" y="1000125"/>
            <a:ext cx="5264151" cy="47148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000125"/>
            <a:ext cx="5266267" cy="47148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7488"/>
            <a:ext cx="11296651" cy="6096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267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2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867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867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2167" y="6248400"/>
            <a:ext cx="2116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67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599020" y="6205539"/>
            <a:ext cx="6379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6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588433" y="6384926"/>
            <a:ext cx="4986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5" y="6116533"/>
            <a:ext cx="2116667" cy="7414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sz="3733" b="1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12192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267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2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867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867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2250" y="6248400"/>
            <a:ext cx="22959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67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599020" y="6205539"/>
            <a:ext cx="6379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6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588433" y="6384926"/>
            <a:ext cx="4986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4" name="Picture 13" descr="FAA logo&amp;text_white_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5" y="6116533"/>
            <a:ext cx="2116667" cy="7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sz="3733" b="1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nextgen/programs/weather/suggestions/" TargetMode="External"/><Relationship Id="rId2" Type="http://schemas.openxmlformats.org/officeDocument/2006/relationships/hyperlink" Target="https://fpaw.aero/sites/default/files/169/rkotten-fpaw-2023-wnp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99722" y="924675"/>
            <a:ext cx="9992555" cy="702068"/>
          </a:xfrm>
        </p:spPr>
        <p:txBody>
          <a:bodyPr/>
          <a:lstStyle/>
          <a:p>
            <a:r>
              <a:rPr lang="en-US" sz="3600" dirty="0"/>
              <a:t>Weather Community of Interest (COI) Update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493245" y="2884989"/>
            <a:ext cx="7934848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  <a:spcBef>
                <a:spcPts val="0"/>
              </a:spcBef>
              <a:buNone/>
            </a:pPr>
            <a:r>
              <a:rPr lang="en-US" sz="1867" dirty="0"/>
              <a:t>Friends and Partners of Aviation Weather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493245" y="3709368"/>
            <a:ext cx="4620683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67" dirty="0"/>
              <a:t>Starr McGettigan and Doug Murphy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493246" y="4406995"/>
            <a:ext cx="4620684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67" dirty="0"/>
              <a:t>October 7,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E1BAD-DA01-988F-4815-FE0BBEE95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334F-5C01-5716-6D28-D91A3E38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Wx COI: </a:t>
            </a:r>
            <a:r>
              <a:rPr lang="en-US" sz="4000" i="1" dirty="0">
                <a:solidFill>
                  <a:srgbClr val="0070C0"/>
                </a:solidFill>
                <a:latin typeface="Aptos" panose="020B0004020202020204" pitchFamily="34" charset="0"/>
              </a:rPr>
              <a:t>Current Problem Statements (3/4)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9953B-70FE-B5E6-B638-DCA1A6F8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BB2D23-98C0-35EC-69B2-17B7EA64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63295"/>
              </p:ext>
            </p:extLst>
          </p:nvPr>
        </p:nvGraphicFramePr>
        <p:xfrm>
          <a:off x="404395" y="1078245"/>
          <a:ext cx="11383210" cy="41804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95422">
                  <a:extLst>
                    <a:ext uri="{9D8B030D-6E8A-4147-A177-3AD203B41FA5}">
                      <a16:colId xmlns:a16="http://schemas.microsoft.com/office/drawing/2014/main" val="4038083575"/>
                    </a:ext>
                  </a:extLst>
                </a:gridCol>
                <a:gridCol w="1624264">
                  <a:extLst>
                    <a:ext uri="{9D8B030D-6E8A-4147-A177-3AD203B41FA5}">
                      <a16:colId xmlns:a16="http://schemas.microsoft.com/office/drawing/2014/main" val="2793601568"/>
                    </a:ext>
                  </a:extLst>
                </a:gridCol>
                <a:gridCol w="6003757">
                  <a:extLst>
                    <a:ext uri="{9D8B030D-6E8A-4147-A177-3AD203B41FA5}">
                      <a16:colId xmlns:a16="http://schemas.microsoft.com/office/drawing/2014/main" val="114142490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val="3678226860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val="2924920238"/>
                    </a:ext>
                  </a:extLst>
                </a:gridCol>
              </a:tblGrid>
              <a:tr h="3510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 #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Submitter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SWAT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Status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98359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AFS-220</a:t>
                      </a:r>
                    </a:p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ANG-E282</a:t>
                      </a:r>
                    </a:p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AIR-600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Erroneous freezing mist/fog and snow in METARs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44360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Wet and dry snow differentiation in aircraft takeoff performance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63647"/>
                  </a:ext>
                </a:extLst>
              </a:tr>
              <a:tr h="33185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Use of LWE for precipitation intensity determination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09337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AIR-714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Need for 4-D visualization of weather along aircraft flight path pre- and in-flight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Systems/Comm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2034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Imprecise winter weather precipitation phase analyses and 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90271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NATCA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Amend PIREP submission to allow use of RNAV fixes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7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9BEFF-2BD8-35ED-61C2-BE039ADA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5CE8-03B4-09DB-FEBC-70C014E0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Wx COI: </a:t>
            </a:r>
            <a:r>
              <a:rPr lang="en-US" sz="4000" i="1" dirty="0">
                <a:solidFill>
                  <a:srgbClr val="0070C0"/>
                </a:solidFill>
                <a:latin typeface="Aptos" panose="020B0004020202020204" pitchFamily="34" charset="0"/>
              </a:rPr>
              <a:t>Current Problem Statements (4/4)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4CD8E-7821-180C-3969-2D149AD7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593142-BCEB-5386-A384-052EB6E9D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98126"/>
              </p:ext>
            </p:extLst>
          </p:nvPr>
        </p:nvGraphicFramePr>
        <p:xfrm>
          <a:off x="404395" y="1088519"/>
          <a:ext cx="11383210" cy="44547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95422">
                  <a:extLst>
                    <a:ext uri="{9D8B030D-6E8A-4147-A177-3AD203B41FA5}">
                      <a16:colId xmlns:a16="http://schemas.microsoft.com/office/drawing/2014/main" val="4038083575"/>
                    </a:ext>
                  </a:extLst>
                </a:gridCol>
                <a:gridCol w="1624264">
                  <a:extLst>
                    <a:ext uri="{9D8B030D-6E8A-4147-A177-3AD203B41FA5}">
                      <a16:colId xmlns:a16="http://schemas.microsoft.com/office/drawing/2014/main" val="2793601568"/>
                    </a:ext>
                  </a:extLst>
                </a:gridCol>
                <a:gridCol w="6003757">
                  <a:extLst>
                    <a:ext uri="{9D8B030D-6E8A-4147-A177-3AD203B41FA5}">
                      <a16:colId xmlns:a16="http://schemas.microsoft.com/office/drawing/2014/main" val="114142490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val="3678226860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val="2924920238"/>
                    </a:ext>
                  </a:extLst>
                </a:gridCol>
              </a:tblGrid>
              <a:tr h="3510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 #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Submitter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SWAT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Status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98359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ANG-C6</a:t>
                      </a:r>
                    </a:p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AFS-400</a:t>
                      </a:r>
                    </a:p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AJV-S</a:t>
                      </a:r>
                    </a:p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Need for FAA Weather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Strategic Planning Team (SPT)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97003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NATCA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Use of heavy and severe icing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Wx Impact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63647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ANG-C6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Need for future FAA weather radar needs, in support of NOAA Radar Next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Radar 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09337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AJW-121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Approving the Use of Non-Federal Weather Sensors and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Standards and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14976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AJW-121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Erroneous AWOS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Systems/Comm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06423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Proper use of LWE information vs. METAR vs. visual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Systems/Comm</a:t>
                      </a:r>
                    </a:p>
                    <a:p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4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19"/>
            <a:ext cx="10212885" cy="1225708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The Wx COI and FPAW: </a:t>
            </a:r>
            <a:r>
              <a:rPr lang="en-US" sz="4000" i="1" dirty="0">
                <a:solidFill>
                  <a:srgbClr val="0070C0"/>
                </a:solidFill>
                <a:latin typeface="Aptos" panose="020B0004020202020204" pitchFamily="34" charset="0"/>
              </a:rPr>
              <a:t>A Path Forward?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240604"/>
            <a:ext cx="10984992" cy="4376791"/>
          </a:xfrm>
        </p:spPr>
        <p:txBody>
          <a:bodyPr/>
          <a:lstStyle/>
          <a:p>
            <a:pPr marL="228600" indent="-225425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Previous conversations centered around setting up a semi-formal relationship between the two organizations</a:t>
            </a:r>
          </a:p>
          <a:p>
            <a:pPr marL="457200" lvl="1" indent="-225425"/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While that remains a possibility, it has not advanced beyond conversational stage</a:t>
            </a:r>
          </a:p>
          <a:p>
            <a:pPr marL="228600" indent="-228600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There is a viable way for FPAW to submit feedback on aviation weather gaps/problems to the FAA, either as individuals or as a group, via the public-facing ANG-C6 Weather Needs Portal (WNP)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This topic was briefed at the Fall 2023 FPAW Meeting by Becky Kotten</a:t>
            </a:r>
            <a:b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(see 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  <a:hlinkClick r:id="rId2"/>
              </a:rPr>
              <a:t>https://fpaw.aero/sites/default/files/169/rkotten-fpaw-2023-wnp.pdf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Weather Needs portal URL: 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  <a:hlinkClick r:id="rId3"/>
              </a:rPr>
              <a:t>https://www.faa.gov/nextgen/programs/weather/suggestions/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28600" indent="-228600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Success story: recently closed PS #54, </a:t>
            </a:r>
            <a:r>
              <a:rPr lang="en-US" sz="2400" i="1" dirty="0">
                <a:solidFill>
                  <a:schemeClr val="tx1"/>
                </a:solidFill>
                <a:latin typeface="Aptos" panose="020B0004020202020204" pitchFamily="34" charset="0"/>
              </a:rPr>
              <a:t>Making ASOS/AWOS Ceilometer Cloud Reports Available Up to FL250, </a:t>
            </a: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came to the Wx COI via the WNP, was worked there and resolved earlier this year</a:t>
            </a:r>
          </a:p>
          <a:p>
            <a:pPr marL="0" indent="-304786"/>
            <a:endParaRPr lang="en-US" sz="2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/>
          <a:p>
            <a:pPr algn="ctr"/>
            <a:r>
              <a:rPr lang="en-US" sz="600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27" y="611224"/>
            <a:ext cx="3587580" cy="35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9904A-24F2-7E88-81B8-E9293013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563670-B762-227C-B9BC-8575D0AD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445250"/>
            <a:ext cx="7315200" cy="1206305"/>
          </a:xfrm>
        </p:spPr>
        <p:txBody>
          <a:bodyPr/>
          <a:lstStyle/>
          <a:p>
            <a:pPr algn="ctr"/>
            <a:r>
              <a:rPr lang="en-US" sz="6000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E512-6DFA-696B-3ABA-BC5E658E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8154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Today’s Agenda</a:t>
            </a:r>
            <a:endParaRPr lang="en-US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18" y="1259967"/>
            <a:ext cx="11376164" cy="4338066"/>
          </a:xfrm>
        </p:spPr>
        <p:txBody>
          <a:bodyPr/>
          <a:lstStyle/>
          <a:p>
            <a:pPr marL="228600" indent="-225425"/>
            <a:r>
              <a:rPr lang="en-US" sz="2400" dirty="0">
                <a:latin typeface="Aptos" panose="020B0004020202020204" pitchFamily="34" charset="0"/>
              </a:rPr>
              <a:t>Why, What and How (By the Numbers)</a:t>
            </a:r>
          </a:p>
          <a:p>
            <a:pPr marL="228600" indent="-225425"/>
            <a:r>
              <a:rPr lang="en-US" sz="2400" dirty="0">
                <a:latin typeface="Aptos" panose="020B0004020202020204" pitchFamily="34" charset="0"/>
              </a:rPr>
              <a:t>Since We Last Met</a:t>
            </a:r>
            <a:endParaRPr lang="en-US" sz="2400" i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28600" indent="-225425"/>
            <a:r>
              <a:rPr lang="en-US" sz="2400" dirty="0">
                <a:latin typeface="Aptos" panose="020B0004020202020204" pitchFamily="34" charset="0"/>
              </a:rPr>
              <a:t>Current Problem Statements</a:t>
            </a:r>
          </a:p>
          <a:p>
            <a:pPr marL="228600" indent="-225425"/>
            <a:r>
              <a:rPr lang="en-US" sz="2400" dirty="0">
                <a:latin typeface="Aptos" panose="020B0004020202020204" pitchFamily="34" charset="0"/>
              </a:rPr>
              <a:t>FPAW Feedback to the Wx COI</a:t>
            </a:r>
          </a:p>
          <a:p>
            <a:pPr marL="228600" indent="-225425"/>
            <a:r>
              <a:rPr lang="en-US" sz="2400" dirty="0">
                <a:latin typeface="Aptos" panose="020B0004020202020204" pitchFamily="34" charset="0"/>
              </a:rPr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0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Wx COI: </a:t>
            </a:r>
            <a:r>
              <a:rPr lang="en-US" i="1" dirty="0">
                <a:solidFill>
                  <a:srgbClr val="0070C0"/>
                </a:solidFill>
                <a:latin typeface="Aptos" panose="020B0004020202020204" pitchFamily="34" charset="0"/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7E0E4C9-B825-CC53-DB05-E445E862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" y="898522"/>
            <a:ext cx="11089287" cy="568515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4D77764A-5AD5-5E9E-0F16-FA444778632B}"/>
              </a:ext>
            </a:extLst>
          </p:cNvPr>
          <p:cNvSpPr txBox="1"/>
          <p:nvPr/>
        </p:nvSpPr>
        <p:spPr>
          <a:xfrm>
            <a:off x="2814452" y="6161739"/>
            <a:ext cx="2947517" cy="4365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Calibri" panose="020F0502020204030204"/>
              </a:rPr>
              <a:t>U.</a:t>
            </a:r>
            <a:r>
              <a:rPr lang="en-US" sz="1100" b="1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The Assistant Administrator – NextGen is the ICAO U.S. Met Authority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8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1" y="1010282"/>
            <a:ext cx="11839416" cy="50776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chemeClr val="tx1"/>
                </a:solidFill>
                <a:latin typeface="Aptos" panose="020B0004020202020204" pitchFamily="34" charset="0"/>
              </a:rPr>
              <a:t>3.2.c Communities of Interest (COI</a:t>
            </a:r>
            <a:r>
              <a:rPr lang="en-US" sz="2200" b="1" baseline="30000" dirty="0">
                <a:solidFill>
                  <a:schemeClr val="tx1"/>
                </a:solidFill>
                <a:latin typeface="Aptos" panose="020B0004020202020204" pitchFamily="34" charset="0"/>
              </a:rPr>
              <a:t>1</a:t>
            </a:r>
            <a:r>
              <a:rPr lang="en-US" sz="2200" b="1" dirty="0">
                <a:solidFill>
                  <a:schemeClr val="tx1"/>
                </a:solidFill>
                <a:latin typeface="Aptos" panose="020B0004020202020204" pitchFamily="34" charset="0"/>
              </a:rPr>
              <a:t>):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Governance communities that are business-facing and specific to an</a:t>
            </a:r>
            <a:b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information domain as defined by the FAA Enterprise Information Architecture.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COIs are focused on </a:t>
            </a:r>
            <a: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  <a:t>information requirements and coordination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across</a:t>
            </a:r>
            <a:b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programs and organizations.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COIs </a:t>
            </a:r>
            <a: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  <a:t>receive requirements, problem statements, and needs for products</a:t>
            </a:r>
            <a:b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  <a:t>and services, external partners, external organizations, and programs, and</a:t>
            </a:r>
            <a:b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  <a:t>communicate these requirements 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to SCOPs as necessary.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Reviewing the analyses and recommendations provided by working groups</a:t>
            </a:r>
            <a:b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pertaining to their information domain.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  <a:t>Identifying, defining and satisfying the information needs 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of end users and</a:t>
            </a:r>
            <a:b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business activities within their domain.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Determining Strategic activities and viable plans for transitioning to a desired future state.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Managing baseline and change control of the FAA Enterprise Information Architecture for their domain.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b="1" u="sng" dirty="0">
                <a:solidFill>
                  <a:schemeClr val="tx1"/>
                </a:solidFill>
                <a:latin typeface="Aptos" panose="020B0004020202020204" pitchFamily="34" charset="0"/>
              </a:rPr>
              <a:t>Ensuring interoperability across FAA LOBs/SOs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and information domains.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102221-AA44-7FB1-0CB8-2315431FF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930" y="1582344"/>
            <a:ext cx="2494679" cy="3230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26" y="30822"/>
            <a:ext cx="10549709" cy="819022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Wx COI: </a:t>
            </a:r>
            <a:r>
              <a:rPr lang="en-US" sz="3000" i="1" dirty="0">
                <a:solidFill>
                  <a:srgbClr val="0070C0"/>
                </a:solidFill>
                <a:latin typeface="Aptos" panose="020B0004020202020204" pitchFamily="34" charset="0"/>
              </a:rPr>
              <a:t>What?</a:t>
            </a:r>
            <a:br>
              <a:rPr lang="en-US" sz="3000" i="1" dirty="0">
                <a:solidFill>
                  <a:srgbClr val="0070C0"/>
                </a:solidFill>
                <a:latin typeface="Aptos" panose="020B0004020202020204" pitchFamily="34" charset="0"/>
              </a:rPr>
            </a:br>
            <a:r>
              <a:rPr lang="en-US" sz="3000" i="1" dirty="0">
                <a:solidFill>
                  <a:srgbClr val="0070C0"/>
                </a:solidFill>
                <a:latin typeface="Aptos" panose="020B0004020202020204" pitchFamily="34" charset="0"/>
              </a:rPr>
              <a:t>FAA Order 1375.1F – Data and Information Policy, Chapter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377D-7765-AE35-D3F1-E2C0B0B03058}"/>
              </a:ext>
            </a:extLst>
          </p:cNvPr>
          <p:cNvSpPr txBox="1"/>
          <p:nvPr/>
        </p:nvSpPr>
        <p:spPr bwMode="auto">
          <a:xfrm>
            <a:off x="157700" y="6127697"/>
            <a:ext cx="61953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100" b="1" baseline="30000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</a:rPr>
              <a:t>A Community of Interest (</a:t>
            </a:r>
            <a:r>
              <a:rPr lang="en-US" sz="1100" b="1" dirty="0" err="1">
                <a:solidFill>
                  <a:schemeClr val="bg1">
                    <a:lumMod val="85000"/>
                  </a:schemeClr>
                </a:solidFill>
              </a:rPr>
              <a:t>CoI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</a:rPr>
              <a:t>) is a group of people whose goal is to further a common cause by sharing wisdom, knowledge, information, or data, and interactively pursuing informed courses of action.</a:t>
            </a:r>
          </a:p>
        </p:txBody>
      </p:sp>
    </p:spTree>
    <p:extLst>
      <p:ext uri="{BB962C8B-B14F-4D97-AF65-F5344CB8AC3E}">
        <p14:creationId xmlns:p14="http://schemas.microsoft.com/office/powerpoint/2010/main" val="23524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126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Wx COI: </a:t>
            </a:r>
            <a:r>
              <a:rPr lang="en-US" i="1" dirty="0">
                <a:solidFill>
                  <a:srgbClr val="0070C0"/>
                </a:solidFill>
                <a:latin typeface="Aptos" panose="020B0004020202020204" pitchFamily="34" charset="0"/>
              </a:rPr>
              <a:t>How? (By the Numbers)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82" y="856146"/>
            <a:ext cx="11620581" cy="5104758"/>
          </a:xfrm>
        </p:spPr>
        <p:txBody>
          <a:bodyPr/>
          <a:lstStyle/>
          <a:p>
            <a:pPr marL="228600" indent="-225425"/>
            <a:r>
              <a:rPr lang="en-US" sz="2000" dirty="0">
                <a:solidFill>
                  <a:srgbClr val="0670C0"/>
                </a:solidFill>
                <a:latin typeface="Aptos" panose="020B0004020202020204" pitchFamily="34" charset="0"/>
              </a:rPr>
              <a:t>First plenary meeting: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July 21, 2020</a:t>
            </a:r>
            <a:endParaRPr lang="en-US" sz="2000" b="1" dirty="0">
              <a:latin typeface="Aptos" panose="020B0004020202020204" pitchFamily="34" charset="0"/>
            </a:endParaRP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Number of plenary meetings since then: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47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Average number of participants/plenary meeting: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45-55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Number of Problem Statements submitted: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68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Number of SWATs created: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12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Number of SWATs currently active: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6 (plus 2 in hibernation, 4 disbanded)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Number of Problem Statements closed/resolved: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40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Number of briefings given by external organizations: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16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(ICAMS, NOAA/NWS </a:t>
            </a:r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x 3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MIT LL </a:t>
            </a:r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x 2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NCAR, A4A, AOPA, MITRE, ALPA, NBAA, ADF, VFS, NATCA, Spaceport America)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Number of briefings given by internal organizations: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19 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(Info-Centric NAS [ANG-3], PS Lifecycle [Wind SWAT], Analyzed Weather [Standards &amp; Policy SWAT], SFO MSFS [ANG-C6], Flight Service [AJR-B1], PIREP Research [CAMI] </a:t>
            </a:r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x 2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PADWOS [Wind SWAT], ONA Intake Process [Standards and Policy SWAT], Performance Based Weather [AFS], Digital Twins Concept for Weather [ANG-B1] </a:t>
            </a:r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x 2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WMSCR [AJM-33]), FAA Emergency Management [AXE-500], Weather Camera Program [AJR-B200] </a:t>
            </a:r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x 2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NextGen NAS Modernization [ANG-1], Airport Cooperative Research Program [AAS-100], Weather EA Roadmap [ANG-B])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12D6C-E862-01F6-28C3-953614F16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D044-82B1-1F75-52B8-9904C873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126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Wx COI: </a:t>
            </a:r>
            <a:r>
              <a:rPr lang="en-US" i="1" dirty="0">
                <a:solidFill>
                  <a:srgbClr val="0070C0"/>
                </a:solidFill>
              </a:rPr>
              <a:t>Since We Last Met… 				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8917-0CF7-0F01-8962-42852953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984183"/>
            <a:ext cx="11947358" cy="5115827"/>
          </a:xfrm>
        </p:spPr>
        <p:txBody>
          <a:bodyPr/>
          <a:lstStyle/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November 2024 (Plenary Meeting 24-09)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FAA Weather Strategy update and Wx COI Strategic Planning Team (SPT) status</a:t>
            </a:r>
            <a:endParaRPr lang="en-US" sz="2000" i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Late November 2024 / Early December 2024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Randy Bass retires, Starr McGettigan/ANG-C63 assumes his role as Wx COI Co-Chair</a:t>
            </a:r>
            <a:endParaRPr lang="en-US" sz="2000" i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28600" indent="-228600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January 2025 (Plenary Meeting 25-01)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Digital Twin Briefing and Collaboration Request from ANG-B1 DT Team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Closed PS #54 </a:t>
            </a:r>
            <a:r>
              <a:rPr lang="en-US" sz="2000" i="1" dirty="0">
                <a:solidFill>
                  <a:schemeClr val="tx1"/>
                </a:solidFill>
                <a:latin typeface="Aptos" panose="020B0004020202020204" pitchFamily="34" charset="0"/>
              </a:rPr>
              <a:t>Making ASOS/AWOS Ceilometer Cloud Reports Available Up to FL250</a:t>
            </a:r>
          </a:p>
          <a:p>
            <a:pPr marL="0" indent="-304786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March 2025 (Plenary Meeting 25-02)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Briefing from Patrice Kone/ANG-B, titled </a:t>
            </a:r>
            <a:r>
              <a:rPr lang="en-US" sz="2000" i="1" dirty="0">
                <a:solidFill>
                  <a:schemeClr val="tx1"/>
                </a:solidFill>
                <a:latin typeface="Aptos" panose="020B0004020202020204" pitchFamily="34" charset="0"/>
              </a:rPr>
              <a:t>“Overview of EA Weather Roadmaps”</a:t>
            </a:r>
          </a:p>
          <a:p>
            <a:pPr marL="228600" indent="-225425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Late April 2025 / Early May 2025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Alfred Moosakhanian retires, Doug Murphy/AJM-33 assumes his role as Wx COI Co-Chair</a:t>
            </a:r>
            <a:endParaRPr lang="en-US" sz="2400" i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-304786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May 2025 (Plenary Meeting 25-03)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Briefing from Jonathan Leffler/NWS, titled </a:t>
            </a:r>
            <a:r>
              <a:rPr lang="en-US" sz="2000" i="1" dirty="0">
                <a:solidFill>
                  <a:schemeClr val="tx1"/>
                </a:solidFill>
                <a:latin typeface="Aptos" panose="020B0004020202020204" pitchFamily="34" charset="0"/>
              </a:rPr>
              <a:t>”How the AWC uses PIREPs in G-AIRMETs and SIGMETs”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BC41C-5402-9295-BB77-E72BA370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66978-804B-7C69-4C03-7A8AB014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D7A1-A5B2-846F-8EDB-9C855E08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126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Wx COI: </a:t>
            </a:r>
            <a:r>
              <a:rPr lang="en-US" i="1" dirty="0">
                <a:solidFill>
                  <a:srgbClr val="0070C0"/>
                </a:solidFill>
              </a:rPr>
              <a:t>Since We Last Met… 				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83ED6-DE99-7609-31C6-CD8157DD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984183"/>
            <a:ext cx="11947358" cy="4789893"/>
          </a:xfrm>
        </p:spPr>
        <p:txBody>
          <a:bodyPr/>
          <a:lstStyle/>
          <a:p>
            <a:pPr marL="0" indent="-304786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July 2025 (Plenary Meeting 25-04)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Briefing from Mike Matthews/MIT LL, titled </a:t>
            </a:r>
            <a:r>
              <a:rPr lang="en-US" sz="2000" i="1" dirty="0">
                <a:solidFill>
                  <a:schemeClr val="tx1"/>
                </a:solidFill>
                <a:latin typeface="Aptos" panose="020B0004020202020204" pitchFamily="34" charset="0"/>
              </a:rPr>
              <a:t>“Visibility and Cloud Estimation through Image Analytics”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Closed PS #60 </a:t>
            </a:r>
            <a:r>
              <a:rPr lang="en-US" sz="2000" i="1" dirty="0">
                <a:solidFill>
                  <a:schemeClr val="tx1"/>
                </a:solidFill>
                <a:latin typeface="Aptos" panose="020B0004020202020204" pitchFamily="34" charset="0"/>
              </a:rPr>
              <a:t>CoSPA Storm Metrics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Transferred PS #11 </a:t>
            </a:r>
            <a:r>
              <a:rPr lang="en-US" sz="2000" i="1" dirty="0">
                <a:solidFill>
                  <a:schemeClr val="tx1"/>
                </a:solidFill>
                <a:latin typeface="Aptos" panose="020B0004020202020204" pitchFamily="34" charset="0"/>
              </a:rPr>
              <a:t>Impact of Improved Weather Observations and Forecasts on Reducing Delays/Improving NAS Efficiency 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to Systems SWAT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Disbanded Weather Metrics SWAT</a:t>
            </a:r>
            <a:endParaRPr lang="en-US" sz="2000" i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-304786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July and August 2025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Core Team discussed, explored, developed potential Wx COI reorg solutions</a:t>
            </a:r>
          </a:p>
          <a:p>
            <a:pPr marL="0" indent="-304786"/>
            <a:r>
              <a:rPr lang="en-US" sz="2000" dirty="0">
                <a:solidFill>
                  <a:srgbClr val="1B7EB6"/>
                </a:solidFill>
                <a:latin typeface="Aptos" panose="020B0004020202020204" pitchFamily="34" charset="0"/>
              </a:rPr>
              <a:t>September 2025 (Plenary Meeting 25-05)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Briefing from Starr McGettigan and Doug Murphy, Wx COI Co-Chairs, titled </a:t>
            </a:r>
            <a:r>
              <a:rPr lang="en-US" sz="2000" i="1" dirty="0">
                <a:solidFill>
                  <a:schemeClr val="tx1"/>
                </a:solidFill>
                <a:latin typeface="Aptos" panose="020B0004020202020204" pitchFamily="34" charset="0"/>
              </a:rPr>
              <a:t>“Reorganizing the FAA Wx COI: Some Alternative Solutions”</a:t>
            </a:r>
          </a:p>
          <a:p>
            <a:pPr marL="457200" lvl="1" indent="-228600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Added new Problem Statement (#68, Exact Text TBD) and assigned to the System SWAT</a:t>
            </a:r>
          </a:p>
          <a:p>
            <a:pPr marL="990587" lvl="2" indent="-228600"/>
            <a:r>
              <a:rPr lang="en-US" sz="1800" dirty="0">
                <a:solidFill>
                  <a:schemeClr val="tx1"/>
                </a:solidFill>
                <a:latin typeface="Aptos" panose="020B0004020202020204" pitchFamily="34" charset="0"/>
              </a:rPr>
              <a:t>The new PS is centered on 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</a:rPr>
              <a:t>the proper use </a:t>
            </a:r>
            <a:r>
              <a:rPr lang="en-US" sz="1800" dirty="0">
                <a:solidFill>
                  <a:schemeClr val="tx1"/>
                </a:solidFill>
                <a:latin typeface="Aptos" panose="020B0004020202020204" pitchFamily="34" charset="0"/>
              </a:rPr>
              <a:t>of information from Liquid Water Equivalent (LWE) systems to inform ground deicing processes</a:t>
            </a:r>
            <a:endParaRPr lang="en-US" sz="18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C6A3E-9384-8B6A-E77B-B1AE19A4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1C3B3-1D29-6D25-1B4B-13F94F46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BCC1-7631-4A58-4B66-FD2A7450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Wx COI: </a:t>
            </a:r>
            <a:r>
              <a:rPr lang="en-US" sz="4000" i="1" dirty="0">
                <a:solidFill>
                  <a:srgbClr val="0070C0"/>
                </a:solidFill>
                <a:latin typeface="Aptos" panose="020B0004020202020204" pitchFamily="34" charset="0"/>
              </a:rPr>
              <a:t>Current Problem Statements (1/4)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5C15-8917-86FE-D162-9E0D7672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B191C7-559B-9B32-A9EB-C7DA58B56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54645"/>
              </p:ext>
            </p:extLst>
          </p:nvPr>
        </p:nvGraphicFramePr>
        <p:xfrm>
          <a:off x="404395" y="1078245"/>
          <a:ext cx="11383210" cy="491749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95422">
                  <a:extLst>
                    <a:ext uri="{9D8B030D-6E8A-4147-A177-3AD203B41FA5}">
                      <a16:colId xmlns:a16="http://schemas.microsoft.com/office/drawing/2014/main" val="4038083575"/>
                    </a:ext>
                  </a:extLst>
                </a:gridCol>
                <a:gridCol w="1624264">
                  <a:extLst>
                    <a:ext uri="{9D8B030D-6E8A-4147-A177-3AD203B41FA5}">
                      <a16:colId xmlns:a16="http://schemas.microsoft.com/office/drawing/2014/main" val="2793601568"/>
                    </a:ext>
                  </a:extLst>
                </a:gridCol>
                <a:gridCol w="6003757">
                  <a:extLst>
                    <a:ext uri="{9D8B030D-6E8A-4147-A177-3AD203B41FA5}">
                      <a16:colId xmlns:a16="http://schemas.microsoft.com/office/drawing/2014/main" val="114142490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val="3678226860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val="2924920238"/>
                    </a:ext>
                  </a:extLst>
                </a:gridCol>
              </a:tblGrid>
              <a:tr h="3510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 #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Submitter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SWAT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Status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98359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Missing METAR elements at airports without CWOs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Standards/Policy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44360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NATCA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Precipitation information not on controller primary display for areas not serviced by weather radar (i.e., OPC)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Systems/Comm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97003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ANG-B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Unknown impacts of improved weather info on 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Systems/Comm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63647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Operation of some aircraft turbine engines in greater than light-moderate snow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09337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Operation of some icing-certified aircraft in –ZR/-ZL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2034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AJM-33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Imprecise winter weather precipitation phase analyses and 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90271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AJM-131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PIREP formatting and encoding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82622"/>
                  </a:ext>
                </a:extLst>
              </a:tr>
              <a:tr h="3512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AJM-131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FAA lacks national coordination and synchronized approach to PIREP modernization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05302"/>
                  </a:ext>
                </a:extLst>
              </a:tr>
              <a:tr h="52006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AJM-131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PIREPs do not get to WMSCR, are not widely disseminated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58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2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9B433-315A-F1C2-91E1-E2A3F244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A7BE-5E23-17B6-0153-74777DAE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Wx COI: </a:t>
            </a:r>
            <a:r>
              <a:rPr lang="en-US" sz="4000" i="1" dirty="0">
                <a:solidFill>
                  <a:srgbClr val="0070C0"/>
                </a:solidFill>
                <a:latin typeface="Aptos" panose="020B0004020202020204" pitchFamily="34" charset="0"/>
              </a:rPr>
              <a:t>Current Problem Statements (2/4)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EBE5-0F94-DDEB-C5D3-04CB7081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D30F1B-E6AC-C312-C883-F882D44F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72661"/>
              </p:ext>
            </p:extLst>
          </p:nvPr>
        </p:nvGraphicFramePr>
        <p:xfrm>
          <a:off x="404395" y="1078245"/>
          <a:ext cx="11383210" cy="459825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95422">
                  <a:extLst>
                    <a:ext uri="{9D8B030D-6E8A-4147-A177-3AD203B41FA5}">
                      <a16:colId xmlns:a16="http://schemas.microsoft.com/office/drawing/2014/main" val="4038083575"/>
                    </a:ext>
                  </a:extLst>
                </a:gridCol>
                <a:gridCol w="1624264">
                  <a:extLst>
                    <a:ext uri="{9D8B030D-6E8A-4147-A177-3AD203B41FA5}">
                      <a16:colId xmlns:a16="http://schemas.microsoft.com/office/drawing/2014/main" val="2793601568"/>
                    </a:ext>
                  </a:extLst>
                </a:gridCol>
                <a:gridCol w="6003757">
                  <a:extLst>
                    <a:ext uri="{9D8B030D-6E8A-4147-A177-3AD203B41FA5}">
                      <a16:colId xmlns:a16="http://schemas.microsoft.com/office/drawing/2014/main" val="114142490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val="3678226860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val="2924920238"/>
                    </a:ext>
                  </a:extLst>
                </a:gridCol>
              </a:tblGrid>
              <a:tr h="3510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 #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Submitter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SWAT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Status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98359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Web-base RVR information when ATCT is 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Systems/Comm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44360"/>
                  </a:ext>
                </a:extLst>
              </a:tr>
              <a:tr h="39201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Runway and taxiway excursions due poor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97003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AJM-131, NATCA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Lack of integration of dynamic weather products onto controller workstations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Systems/Comm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63647"/>
                  </a:ext>
                </a:extLst>
              </a:tr>
              <a:tr h="6143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AFS-200, 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Lack of approved weather standards, certification process for 3</a:t>
                      </a:r>
                      <a:r>
                        <a:rPr lang="en-US" sz="1800" baseline="30000" dirty="0">
                          <a:latin typeface="Aptos" panose="020B0004020202020204" pitchFamily="34" charset="0"/>
                        </a:rPr>
                        <a:t>rd</a:t>
                      </a:r>
                      <a:r>
                        <a:rPr lang="en-US" sz="1800" dirty="0">
                          <a:latin typeface="Aptos" panose="020B0004020202020204" pitchFamily="34" charset="0"/>
                        </a:rPr>
                        <a:t> party weather providers and SDSPs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UAS (Primary)</a:t>
                      </a:r>
                      <a:br>
                        <a:rPr lang="en-US" sz="1800" dirty="0">
                          <a:latin typeface="Aptos" panose="020B0004020202020204" pitchFamily="34" charset="0"/>
                        </a:rPr>
                      </a:br>
                      <a:r>
                        <a:rPr lang="en-US" sz="1800" dirty="0">
                          <a:latin typeface="Aptos" panose="020B0004020202020204" pitchFamily="34" charset="0"/>
                        </a:rPr>
                        <a:t>Standards/Policy (Secondary)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09337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ANG-C6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Lack of resolution of observation and forecast information in support of UAS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2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AJI-1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Inability to modify submitted PIREP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ptos" panose="020B0004020202020204" pitchFamily="34" charset="0"/>
                        </a:rPr>
                        <a:t>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90271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AFS-220</a:t>
                      </a:r>
                    </a:p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ANG-E282</a:t>
                      </a:r>
                    </a:p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AIR-600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Inability of ASOS/AWOS to report multiple precipitation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Winter Wx/Deicing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ptos" panose="020B0004020202020204" pitchFamily="34" charset="0"/>
                        </a:rPr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8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19050">
          <a:solidFill>
            <a:schemeClr val="accent6">
              <a:lumMod val="75000"/>
            </a:schemeClr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B3C2913C7CE4A8656F6AA4DC5B7F1" ma:contentTypeVersion="14" ma:contentTypeDescription="Create a new document." ma:contentTypeScope="" ma:versionID="3744bf632034394d014e13596298c97f">
  <xsd:schema xmlns:xsd="http://www.w3.org/2001/XMLSchema" xmlns:xs="http://www.w3.org/2001/XMLSchema" xmlns:p="http://schemas.microsoft.com/office/2006/metadata/properties" xmlns:ns3="f7bd64ec-d0a5-4fb0-923e-d4372dc6b550" xmlns:ns4="d88d3f07-b22a-46db-b4a0-6f07d7967918" targetNamespace="http://schemas.microsoft.com/office/2006/metadata/properties" ma:root="true" ma:fieldsID="5febb595a04855898e21b48b32e10549" ns3:_="" ns4:_="">
    <xsd:import namespace="f7bd64ec-d0a5-4fb0-923e-d4372dc6b550"/>
    <xsd:import namespace="d88d3f07-b22a-46db-b4a0-6f07d7967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64ec-d0a5-4fb0-923e-d4372dc6b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d3f07-b22a-46db-b4a0-6f07d7967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6BC793-9080-468E-85CA-986FC5732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F4220E-2268-4025-83BB-F9C5CC3FB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d64ec-d0a5-4fb0-923e-d4372dc6b550"/>
    <ds:schemaRef ds:uri="d88d3f07-b22a-46db-b4a0-6f07d7967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F9A6E-4590-4A2E-8C5B-0C99B5351A73}">
  <ds:schemaRefs>
    <ds:schemaRef ds:uri="http://purl.org/dc/elements/1.1/"/>
    <ds:schemaRef ds:uri="http://schemas.microsoft.com/office/2006/metadata/properties"/>
    <ds:schemaRef ds:uri="f7bd64ec-d0a5-4fb0-923e-d4372dc6b550"/>
    <ds:schemaRef ds:uri="d88d3f07-b22a-46db-b4a0-6f07d796791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25837</TotalTime>
  <Words>1539</Words>
  <Application>Microsoft Macintosh PowerPoint</Application>
  <PresentationFormat>Widescreen</PresentationFormat>
  <Paragraphs>241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Helvetica Neue Medium</vt:lpstr>
      <vt:lpstr>Times New Roman</vt:lpstr>
      <vt:lpstr>1_Custom Design</vt:lpstr>
      <vt:lpstr>2_Custom Design</vt:lpstr>
      <vt:lpstr>Weather Community of Interest (COI) Update</vt:lpstr>
      <vt:lpstr>Today’s Agenda</vt:lpstr>
      <vt:lpstr>Wx COI: Why?</vt:lpstr>
      <vt:lpstr>Wx COI: What? FAA Order 1375.1F – Data and Information Policy, Chapter 3</vt:lpstr>
      <vt:lpstr>Wx COI: How? (By the Numbers)</vt:lpstr>
      <vt:lpstr>Wx COI: Since We Last Met…     (1 of 2)</vt:lpstr>
      <vt:lpstr>Wx COI: Since We Last Met…     (2 of 2)</vt:lpstr>
      <vt:lpstr>Wx COI: Current Problem Statements (1/4)</vt:lpstr>
      <vt:lpstr>Wx COI: Current Problem Statements (2/4)</vt:lpstr>
      <vt:lpstr>Wx COI: Current Problem Statements (3/4)</vt:lpstr>
      <vt:lpstr>Wx COI: Current Problem Statements (4/4)</vt:lpstr>
      <vt:lpstr>The Wx COI and FPAW: A Path Forward?</vt:lpstr>
      <vt:lpstr>QUESTIONS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Community of Interest (COI)</dc:title>
  <dc:creator>Bill Bauman</dc:creator>
  <cp:lastModifiedBy>Matt Fronzak</cp:lastModifiedBy>
  <cp:revision>130</cp:revision>
  <dcterms:created xsi:type="dcterms:W3CDTF">2020-04-30T14:55:05Z</dcterms:created>
  <dcterms:modified xsi:type="dcterms:W3CDTF">2025-10-04T16:00:51Z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0x01010042FB3C2913C7CE4A8656F6AA4DC5B7F1</vt:lpwstr>
  </property>
</Properties>
</file>