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5"/>
    <p:sldMasterId id="2147483655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</p:sldIdLst>
  <p:sldSz cy="5143500" cx="9144000"/>
  <p:notesSz cx="6858000" cy="9296400"/>
  <p:embeddedFontLst>
    <p:embeddedFont>
      <p:font typeface="Helvetica Neue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402">
          <p15:clr>
            <a:srgbClr val="A4A3A4"/>
          </p15:clr>
        </p15:guide>
        <p15:guide id="2" pos="339">
          <p15:clr>
            <a:srgbClr val="A4A3A4"/>
          </p15:clr>
        </p15:guide>
      </p15:sldGuideLst>
    </p:ext>
    <p:ext uri="GoogleSlidesCustomDataVersion2">
      <go:slidesCustomData xmlns:go="http://customooxmlschemas.google.com/" r:id="rId28" roundtripDataSignature="AMtx7mjioPMWlCsanmUfceq8QoES6GBIA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D912427-2B0D-4914-875E-D56326ADDC0A}">
  <a:tblStyle styleId="{ED912427-2B0D-4914-875E-D56326ADDC0A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402" orient="horz"/>
        <p:guide pos="339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font" Target="fonts/HelveticaNeue-regular.fntdata"/><Relationship Id="rId23" Type="http://schemas.openxmlformats.org/officeDocument/2006/relationships/slide" Target="slides/slide16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font" Target="fonts/HelveticaNeue-italic.fntdata"/><Relationship Id="rId25" Type="http://schemas.openxmlformats.org/officeDocument/2006/relationships/font" Target="fonts/HelveticaNeue-bold.fntdata"/><Relationship Id="rId28" Type="http://customschemas.google.com/relationships/presentationmetadata" Target="metadata"/><Relationship Id="rId27" Type="http://schemas.openxmlformats.org/officeDocument/2006/relationships/font" Target="fonts/HelveticaNeue-boldItalic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</p:spPr>
        <p:txBody>
          <a:bodyPr anchorCtr="0" anchor="t" bIns="45500" lIns="91000" spcFirstLastPara="1" rIns="91000" wrap="square" tIns="455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6200" y="0"/>
            <a:ext cx="2971800" cy="465138"/>
          </a:xfrm>
          <a:prstGeom prst="rect">
            <a:avLst/>
          </a:prstGeom>
          <a:noFill/>
          <a:ln>
            <a:noFill/>
          </a:ln>
        </p:spPr>
        <p:txBody>
          <a:bodyPr anchorCtr="0" anchor="t" bIns="45500" lIns="91000" spcFirstLastPara="1" rIns="91000" wrap="square" tIns="455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31788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14400" y="4416425"/>
            <a:ext cx="5029200" cy="4183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500" lIns="91000" spcFirstLastPara="1" rIns="91000" wrap="square" tIns="4550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831263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5500" lIns="91000" spcFirstLastPara="1" rIns="91000" wrap="square" tIns="455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6200" y="8831263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5500" lIns="91000" spcFirstLastPara="1" rIns="91000" wrap="square" tIns="455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:notes"/>
          <p:cNvSpPr txBox="1"/>
          <p:nvPr>
            <p:ph idx="12" type="sldNum"/>
          </p:nvPr>
        </p:nvSpPr>
        <p:spPr>
          <a:xfrm>
            <a:off x="3886200" y="8831263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5500" lIns="91000" spcFirstLastPara="1" rIns="91000" wrap="square" tIns="455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2" name="Google Shape;62;p1:notes"/>
          <p:cNvSpPr/>
          <p:nvPr>
            <p:ph idx="2" type="sldImg"/>
          </p:nvPr>
        </p:nvSpPr>
        <p:spPr>
          <a:xfrm>
            <a:off x="331788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3" name="Google Shape;63;p1:notes"/>
          <p:cNvSpPr txBox="1"/>
          <p:nvPr>
            <p:ph idx="1" type="body"/>
          </p:nvPr>
        </p:nvSpPr>
        <p:spPr>
          <a:xfrm>
            <a:off x="914400" y="4416425"/>
            <a:ext cx="5029200" cy="4183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500" lIns="91000" spcFirstLastPara="1" rIns="91000" wrap="square" tIns="45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0:notes"/>
          <p:cNvSpPr txBox="1"/>
          <p:nvPr>
            <p:ph idx="1" type="body"/>
          </p:nvPr>
        </p:nvSpPr>
        <p:spPr>
          <a:xfrm>
            <a:off x="914400" y="4416425"/>
            <a:ext cx="5029200" cy="4183063"/>
          </a:xfrm>
          <a:prstGeom prst="rect">
            <a:avLst/>
          </a:prstGeom>
        </p:spPr>
        <p:txBody>
          <a:bodyPr anchorCtr="0" anchor="t" bIns="45500" lIns="91000" spcFirstLastPara="1" rIns="91000" wrap="square" tIns="455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10:notes"/>
          <p:cNvSpPr/>
          <p:nvPr>
            <p:ph idx="2" type="sldImg"/>
          </p:nvPr>
        </p:nvSpPr>
        <p:spPr>
          <a:xfrm>
            <a:off x="331788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1:notes"/>
          <p:cNvSpPr txBox="1"/>
          <p:nvPr>
            <p:ph idx="1" type="body"/>
          </p:nvPr>
        </p:nvSpPr>
        <p:spPr>
          <a:xfrm>
            <a:off x="914400" y="4416425"/>
            <a:ext cx="5029200" cy="4183063"/>
          </a:xfrm>
          <a:prstGeom prst="rect">
            <a:avLst/>
          </a:prstGeom>
        </p:spPr>
        <p:txBody>
          <a:bodyPr anchorCtr="0" anchor="t" bIns="45500" lIns="91000" spcFirstLastPara="1" rIns="91000" wrap="square" tIns="455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1:notes"/>
          <p:cNvSpPr/>
          <p:nvPr>
            <p:ph idx="2" type="sldImg"/>
          </p:nvPr>
        </p:nvSpPr>
        <p:spPr>
          <a:xfrm>
            <a:off x="331788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2:notes"/>
          <p:cNvSpPr txBox="1"/>
          <p:nvPr>
            <p:ph idx="1" type="body"/>
          </p:nvPr>
        </p:nvSpPr>
        <p:spPr>
          <a:xfrm>
            <a:off x="914400" y="4416425"/>
            <a:ext cx="5029200" cy="4183063"/>
          </a:xfrm>
          <a:prstGeom prst="rect">
            <a:avLst/>
          </a:prstGeom>
        </p:spPr>
        <p:txBody>
          <a:bodyPr anchorCtr="0" anchor="t" bIns="45500" lIns="91000" spcFirstLastPara="1" rIns="91000" wrap="square" tIns="455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12:notes"/>
          <p:cNvSpPr/>
          <p:nvPr>
            <p:ph idx="2" type="sldImg"/>
          </p:nvPr>
        </p:nvSpPr>
        <p:spPr>
          <a:xfrm>
            <a:off x="331788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3:notes"/>
          <p:cNvSpPr/>
          <p:nvPr>
            <p:ph idx="2" type="sldImg"/>
          </p:nvPr>
        </p:nvSpPr>
        <p:spPr>
          <a:xfrm>
            <a:off x="331788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74" name="Google Shape;174;p13:notes"/>
          <p:cNvSpPr txBox="1"/>
          <p:nvPr>
            <p:ph idx="1" type="body"/>
          </p:nvPr>
        </p:nvSpPr>
        <p:spPr>
          <a:xfrm>
            <a:off x="914400" y="4416425"/>
            <a:ext cx="5029200" cy="4183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500" lIns="91000" spcFirstLastPara="1" rIns="91000" wrap="square" tIns="45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13:notes"/>
          <p:cNvSpPr txBox="1"/>
          <p:nvPr>
            <p:ph idx="12" type="sldNum"/>
          </p:nvPr>
        </p:nvSpPr>
        <p:spPr>
          <a:xfrm>
            <a:off x="3886200" y="8831263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5500" lIns="91000" spcFirstLastPara="1" rIns="91000" wrap="square" tIns="455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4:notes"/>
          <p:cNvSpPr txBox="1"/>
          <p:nvPr>
            <p:ph idx="1" type="body"/>
          </p:nvPr>
        </p:nvSpPr>
        <p:spPr>
          <a:xfrm>
            <a:off x="914400" y="4416425"/>
            <a:ext cx="5029200" cy="4183063"/>
          </a:xfrm>
          <a:prstGeom prst="rect">
            <a:avLst/>
          </a:prstGeom>
        </p:spPr>
        <p:txBody>
          <a:bodyPr anchorCtr="0" anchor="t" bIns="45500" lIns="91000" spcFirstLastPara="1" rIns="91000" wrap="square" tIns="455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4:notes"/>
          <p:cNvSpPr/>
          <p:nvPr>
            <p:ph idx="2" type="sldImg"/>
          </p:nvPr>
        </p:nvSpPr>
        <p:spPr>
          <a:xfrm>
            <a:off x="331788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5:notes"/>
          <p:cNvSpPr txBox="1"/>
          <p:nvPr>
            <p:ph idx="1" type="body"/>
          </p:nvPr>
        </p:nvSpPr>
        <p:spPr>
          <a:xfrm>
            <a:off x="914400" y="4416425"/>
            <a:ext cx="5029200" cy="4183063"/>
          </a:xfrm>
          <a:prstGeom prst="rect">
            <a:avLst/>
          </a:prstGeom>
        </p:spPr>
        <p:txBody>
          <a:bodyPr anchorCtr="0" anchor="t" bIns="45500" lIns="91000" spcFirstLastPara="1" rIns="91000" wrap="square" tIns="455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15:notes"/>
          <p:cNvSpPr/>
          <p:nvPr>
            <p:ph idx="2" type="sldImg"/>
          </p:nvPr>
        </p:nvSpPr>
        <p:spPr>
          <a:xfrm>
            <a:off x="331788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6:notes"/>
          <p:cNvSpPr txBox="1"/>
          <p:nvPr>
            <p:ph idx="1" type="body"/>
          </p:nvPr>
        </p:nvSpPr>
        <p:spPr>
          <a:xfrm>
            <a:off x="914400" y="4416425"/>
            <a:ext cx="5029200" cy="4183063"/>
          </a:xfrm>
          <a:prstGeom prst="rect">
            <a:avLst/>
          </a:prstGeom>
        </p:spPr>
        <p:txBody>
          <a:bodyPr anchorCtr="0" anchor="t" bIns="45500" lIns="91000" spcFirstLastPara="1" rIns="91000" wrap="square" tIns="455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16:notes"/>
          <p:cNvSpPr/>
          <p:nvPr>
            <p:ph idx="2" type="sldImg"/>
          </p:nvPr>
        </p:nvSpPr>
        <p:spPr>
          <a:xfrm>
            <a:off x="331788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:notes"/>
          <p:cNvSpPr txBox="1"/>
          <p:nvPr>
            <p:ph idx="1" type="body"/>
          </p:nvPr>
        </p:nvSpPr>
        <p:spPr>
          <a:xfrm>
            <a:off x="914400" y="4416425"/>
            <a:ext cx="5029200" cy="4183063"/>
          </a:xfrm>
          <a:prstGeom prst="rect">
            <a:avLst/>
          </a:prstGeom>
        </p:spPr>
        <p:txBody>
          <a:bodyPr anchorCtr="0" anchor="t" bIns="45500" lIns="91000" spcFirstLastPara="1" rIns="91000" wrap="square" tIns="455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2:notes"/>
          <p:cNvSpPr/>
          <p:nvPr>
            <p:ph idx="2" type="sldImg"/>
          </p:nvPr>
        </p:nvSpPr>
        <p:spPr>
          <a:xfrm>
            <a:off x="331788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:notes"/>
          <p:cNvSpPr txBox="1"/>
          <p:nvPr>
            <p:ph idx="12" type="sldNum"/>
          </p:nvPr>
        </p:nvSpPr>
        <p:spPr>
          <a:xfrm>
            <a:off x="3886200" y="8831263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5500" lIns="91000" spcFirstLastPara="1" rIns="91000" wrap="square" tIns="455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3:notes"/>
          <p:cNvSpPr/>
          <p:nvPr>
            <p:ph idx="2" type="sldImg"/>
          </p:nvPr>
        </p:nvSpPr>
        <p:spPr>
          <a:xfrm>
            <a:off x="331788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0" name="Google Shape;80;p3:notes"/>
          <p:cNvSpPr txBox="1"/>
          <p:nvPr>
            <p:ph idx="1" type="body"/>
          </p:nvPr>
        </p:nvSpPr>
        <p:spPr>
          <a:xfrm>
            <a:off x="716295" y="4451393"/>
            <a:ext cx="5912266" cy="4611398"/>
          </a:xfrm>
          <a:prstGeom prst="rect">
            <a:avLst/>
          </a:prstGeom>
          <a:noFill/>
          <a:ln>
            <a:noFill/>
          </a:ln>
        </p:spPr>
        <p:txBody>
          <a:bodyPr anchorCtr="0" anchor="t" bIns="45500" lIns="91000" spcFirstLastPara="1" rIns="91000" wrap="square" tIns="45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t/>
            </a:r>
            <a:endParaRPr b="1">
              <a:solidFill>
                <a:srgbClr val="262699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4:notes"/>
          <p:cNvSpPr txBox="1"/>
          <p:nvPr>
            <p:ph idx="1" type="body"/>
          </p:nvPr>
        </p:nvSpPr>
        <p:spPr>
          <a:xfrm>
            <a:off x="914400" y="4416425"/>
            <a:ext cx="5029200" cy="4183063"/>
          </a:xfrm>
          <a:prstGeom prst="rect">
            <a:avLst/>
          </a:prstGeom>
        </p:spPr>
        <p:txBody>
          <a:bodyPr anchorCtr="0" anchor="t" bIns="45500" lIns="91000" spcFirstLastPara="1" rIns="91000" wrap="square" tIns="455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4:notes"/>
          <p:cNvSpPr/>
          <p:nvPr>
            <p:ph idx="2" type="sldImg"/>
          </p:nvPr>
        </p:nvSpPr>
        <p:spPr>
          <a:xfrm>
            <a:off x="331788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5:notes"/>
          <p:cNvSpPr/>
          <p:nvPr>
            <p:ph idx="2" type="sldImg"/>
          </p:nvPr>
        </p:nvSpPr>
        <p:spPr>
          <a:xfrm>
            <a:off x="331788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99" name="Google Shape;99;p5:notes"/>
          <p:cNvSpPr txBox="1"/>
          <p:nvPr>
            <p:ph idx="1" type="body"/>
          </p:nvPr>
        </p:nvSpPr>
        <p:spPr>
          <a:xfrm>
            <a:off x="914400" y="4416425"/>
            <a:ext cx="5029200" cy="4183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500" lIns="91000" spcFirstLastPara="1" rIns="91000" wrap="square" tIns="45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5:notes"/>
          <p:cNvSpPr txBox="1"/>
          <p:nvPr>
            <p:ph idx="12" type="sldNum"/>
          </p:nvPr>
        </p:nvSpPr>
        <p:spPr>
          <a:xfrm>
            <a:off x="3886200" y="8831263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5500" lIns="91000" spcFirstLastPara="1" rIns="91000" wrap="square" tIns="455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6:notes"/>
          <p:cNvSpPr/>
          <p:nvPr>
            <p:ph idx="2" type="sldImg"/>
          </p:nvPr>
        </p:nvSpPr>
        <p:spPr>
          <a:xfrm>
            <a:off x="331788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08" name="Google Shape;108;p6:notes"/>
          <p:cNvSpPr txBox="1"/>
          <p:nvPr>
            <p:ph idx="1" type="body"/>
          </p:nvPr>
        </p:nvSpPr>
        <p:spPr>
          <a:xfrm>
            <a:off x="914400" y="4416425"/>
            <a:ext cx="5029200" cy="4183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500" lIns="91000" spcFirstLastPara="1" rIns="91000" wrap="square" tIns="45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data formats does CSS-Wx use?</a:t>
            </a:r>
            <a:endParaRPr/>
          </a:p>
        </p:txBody>
      </p:sp>
      <p:sp>
        <p:nvSpPr>
          <p:cNvPr id="109" name="Google Shape;109;p6:notes"/>
          <p:cNvSpPr txBox="1"/>
          <p:nvPr>
            <p:ph idx="12" type="sldNum"/>
          </p:nvPr>
        </p:nvSpPr>
        <p:spPr>
          <a:xfrm>
            <a:off x="3886200" y="8831263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5500" lIns="91000" spcFirstLastPara="1" rIns="91000" wrap="square" tIns="455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7:notes"/>
          <p:cNvSpPr/>
          <p:nvPr>
            <p:ph idx="2" type="sldImg"/>
          </p:nvPr>
        </p:nvSpPr>
        <p:spPr>
          <a:xfrm>
            <a:off x="331788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22" name="Google Shape;122;p7:notes"/>
          <p:cNvSpPr txBox="1"/>
          <p:nvPr>
            <p:ph idx="1" type="body"/>
          </p:nvPr>
        </p:nvSpPr>
        <p:spPr>
          <a:xfrm>
            <a:off x="914400" y="4416425"/>
            <a:ext cx="5029200" cy="4183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500" lIns="91000" spcFirstLastPara="1" rIns="91000" wrap="square" tIns="45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data formats does CSS-Wx use?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7:notes"/>
          <p:cNvSpPr txBox="1"/>
          <p:nvPr>
            <p:ph idx="12" type="sldNum"/>
          </p:nvPr>
        </p:nvSpPr>
        <p:spPr>
          <a:xfrm>
            <a:off x="3886200" y="8831263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5500" lIns="91000" spcFirstLastPara="1" rIns="91000" wrap="square" tIns="455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:notes"/>
          <p:cNvSpPr txBox="1"/>
          <p:nvPr>
            <p:ph idx="1" type="body"/>
          </p:nvPr>
        </p:nvSpPr>
        <p:spPr>
          <a:xfrm>
            <a:off x="914400" y="4416425"/>
            <a:ext cx="5029200" cy="4183063"/>
          </a:xfrm>
          <a:prstGeom prst="rect">
            <a:avLst/>
          </a:prstGeom>
        </p:spPr>
        <p:txBody>
          <a:bodyPr anchorCtr="0" anchor="t" bIns="45500" lIns="91000" spcFirstLastPara="1" rIns="91000" wrap="square" tIns="455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8:notes"/>
          <p:cNvSpPr/>
          <p:nvPr>
            <p:ph idx="2" type="sldImg"/>
          </p:nvPr>
        </p:nvSpPr>
        <p:spPr>
          <a:xfrm>
            <a:off x="331788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9:notes"/>
          <p:cNvSpPr txBox="1"/>
          <p:nvPr>
            <p:ph idx="1" type="body"/>
          </p:nvPr>
        </p:nvSpPr>
        <p:spPr>
          <a:xfrm>
            <a:off x="914400" y="4416425"/>
            <a:ext cx="5029200" cy="4183063"/>
          </a:xfrm>
          <a:prstGeom prst="rect">
            <a:avLst/>
          </a:prstGeom>
        </p:spPr>
        <p:txBody>
          <a:bodyPr anchorCtr="0" anchor="t" bIns="45500" lIns="91000" spcFirstLastPara="1" rIns="91000" wrap="square" tIns="455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9:notes"/>
          <p:cNvSpPr/>
          <p:nvPr>
            <p:ph idx="2" type="sldImg"/>
          </p:nvPr>
        </p:nvSpPr>
        <p:spPr>
          <a:xfrm>
            <a:off x="331788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16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3814" y="1884870"/>
            <a:ext cx="9102852" cy="3250692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18"/>
          <p:cNvSpPr txBox="1"/>
          <p:nvPr>
            <p:ph type="ctrTitle"/>
          </p:nvPr>
        </p:nvSpPr>
        <p:spPr>
          <a:xfrm>
            <a:off x="1085011" y="250169"/>
            <a:ext cx="6941611" cy="8928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8"/>
          <p:cNvSpPr txBox="1"/>
          <p:nvPr>
            <p:ph idx="1" type="subTitle"/>
          </p:nvPr>
        </p:nvSpPr>
        <p:spPr>
          <a:xfrm>
            <a:off x="1085012" y="1156621"/>
            <a:ext cx="6904622" cy="7245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None/>
              <a:defRPr sz="3200">
                <a:solidFill>
                  <a:schemeClr val="lt2"/>
                </a:solidFill>
              </a:defRPr>
            </a:lvl1pPr>
            <a:lvl2pPr lvl="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21" name="Google Shape;21;p18"/>
          <p:cNvSpPr txBox="1"/>
          <p:nvPr/>
        </p:nvSpPr>
        <p:spPr>
          <a:xfrm>
            <a:off x="1060999" y="2123306"/>
            <a:ext cx="5746201" cy="14209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D2F68"/>
              </a:buClr>
              <a:buSzPts val="1600"/>
              <a:buFont typeface="Arial"/>
              <a:buNone/>
            </a:pPr>
            <a:r>
              <a:rPr lang="en-US" sz="1600">
                <a:solidFill>
                  <a:srgbClr val="1D2F68"/>
                </a:solidFill>
                <a:latin typeface="Arial"/>
                <a:ea typeface="Arial"/>
                <a:cs typeface="Arial"/>
                <a:sym typeface="Arial"/>
              </a:rPr>
              <a:t>Presented to:</a:t>
            </a:r>
            <a:endParaRPr/>
          </a:p>
          <a:p>
            <a:pPr indent="0" lvl="0" marL="0" marR="0" rtl="0" algn="l">
              <a:spcBef>
                <a:spcPts val="3000"/>
              </a:spcBef>
              <a:spcAft>
                <a:spcPts val="0"/>
              </a:spcAft>
              <a:buClr>
                <a:srgbClr val="1D2F68"/>
              </a:buClr>
              <a:buSzPts val="1600"/>
              <a:buFont typeface="Arial"/>
              <a:buNone/>
            </a:pPr>
            <a:r>
              <a:rPr lang="en-US" sz="1600">
                <a:solidFill>
                  <a:srgbClr val="1D2F68"/>
                </a:solidFill>
                <a:latin typeface="Arial"/>
                <a:ea typeface="Arial"/>
                <a:cs typeface="Arial"/>
                <a:sym typeface="Arial"/>
              </a:rPr>
              <a:t>By:</a:t>
            </a:r>
            <a:endParaRPr/>
          </a:p>
          <a:p>
            <a:pPr indent="0" lvl="0" marL="0" marR="0" rtl="0" algn="l">
              <a:spcBef>
                <a:spcPts val="1600"/>
              </a:spcBef>
              <a:spcAft>
                <a:spcPts val="0"/>
              </a:spcAft>
              <a:buClr>
                <a:srgbClr val="1D2F68"/>
              </a:buClr>
              <a:buSzPts val="1600"/>
              <a:buFont typeface="Arial"/>
              <a:buNone/>
            </a:pPr>
            <a:r>
              <a:rPr lang="en-US" sz="1600">
                <a:solidFill>
                  <a:srgbClr val="1D2F68"/>
                </a:solidFill>
                <a:latin typeface="Arial"/>
                <a:ea typeface="Arial"/>
                <a:cs typeface="Arial"/>
                <a:sym typeface="Arial"/>
              </a:rPr>
              <a:t>Date:</a:t>
            </a:r>
            <a:endParaRPr/>
          </a:p>
        </p:txBody>
      </p:sp>
      <p:pic>
        <p:nvPicPr>
          <p:cNvPr descr="FAA logo&amp;text_white_ds.png" id="22" name="Google Shape;22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0499" y="3953445"/>
            <a:ext cx="3397250" cy="1190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9"/>
          <p:cNvSpPr txBox="1"/>
          <p:nvPr>
            <p:ph type="title"/>
          </p:nvPr>
        </p:nvSpPr>
        <p:spPr>
          <a:xfrm>
            <a:off x="428625" y="258366"/>
            <a:ext cx="8472488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9"/>
          <p:cNvSpPr txBox="1"/>
          <p:nvPr>
            <p:ph idx="1" type="body"/>
          </p:nvPr>
        </p:nvSpPr>
        <p:spPr>
          <a:xfrm>
            <a:off x="495301" y="1131094"/>
            <a:ext cx="8050213" cy="32932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26" name="Google Shape;26;p19"/>
          <p:cNvSpPr txBox="1"/>
          <p:nvPr>
            <p:ph idx="10" type="dt"/>
          </p:nvPr>
        </p:nvSpPr>
        <p:spPr>
          <a:xfrm>
            <a:off x="483339" y="4686300"/>
            <a:ext cx="1672032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400"/>
              <a:buFont typeface="Helvetica Neue"/>
              <a:buNone/>
              <a:defRPr>
                <a:solidFill>
                  <a:srgbClr val="BFBFBF"/>
                </a:solidFill>
              </a:defRPr>
            </a:lvl1pPr>
            <a:lvl2pPr lvl="1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9"/>
          <p:cNvSpPr txBox="1"/>
          <p:nvPr>
            <p:ph idx="11" type="ftr"/>
          </p:nvPr>
        </p:nvSpPr>
        <p:spPr>
          <a:xfrm>
            <a:off x="2196798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400"/>
              <a:buFont typeface="Helvetica Neue"/>
              <a:buNone/>
              <a:defRPr>
                <a:solidFill>
                  <a:srgbClr val="BFBFBF"/>
                </a:solidFill>
              </a:defRPr>
            </a:lvl1pPr>
            <a:lvl2pPr lvl="1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9"/>
          <p:cNvSpPr txBox="1"/>
          <p:nvPr>
            <p:ph idx="12" type="sldNum"/>
          </p:nvPr>
        </p:nvSpPr>
        <p:spPr>
          <a:xfrm>
            <a:off x="6834188" y="4686300"/>
            <a:ext cx="1707316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Helvetica Neue"/>
              <a:buNone/>
              <a:defRPr b="0" i="0" sz="1400">
                <a:solidFill>
                  <a:srgbClr val="A5A5A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Helvetica Neue"/>
              <a:buNone/>
              <a:defRPr b="0" i="0" sz="1400">
                <a:solidFill>
                  <a:srgbClr val="A5A5A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Helvetica Neue"/>
              <a:buNone/>
              <a:defRPr b="0" i="0" sz="1400">
                <a:solidFill>
                  <a:srgbClr val="A5A5A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Helvetica Neue"/>
              <a:buNone/>
              <a:defRPr b="0" i="0" sz="1400">
                <a:solidFill>
                  <a:srgbClr val="A5A5A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Helvetica Neue"/>
              <a:buNone/>
              <a:defRPr b="0" i="0" sz="1400">
                <a:solidFill>
                  <a:srgbClr val="A5A5A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Helvetica Neue"/>
              <a:buNone/>
              <a:defRPr b="0" i="0" sz="1400">
                <a:solidFill>
                  <a:srgbClr val="A5A5A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Helvetica Neue"/>
              <a:buNone/>
              <a:defRPr b="0" i="0" sz="1400">
                <a:solidFill>
                  <a:srgbClr val="A5A5A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Helvetica Neue"/>
              <a:buNone/>
              <a:defRPr b="0" i="0" sz="1400">
                <a:solidFill>
                  <a:srgbClr val="A5A5A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Helvetica Neue"/>
              <a:buNone/>
              <a:defRPr b="0" i="0" sz="1400">
                <a:solidFill>
                  <a:srgbClr val="A5A5A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0"/>
          <p:cNvSpPr txBox="1"/>
          <p:nvPr>
            <p:ph type="title"/>
          </p:nvPr>
        </p:nvSpPr>
        <p:spPr>
          <a:xfrm>
            <a:off x="428625" y="258366"/>
            <a:ext cx="8472488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0"/>
          <p:cNvSpPr txBox="1"/>
          <p:nvPr>
            <p:ph idx="10" type="dt"/>
          </p:nvPr>
        </p:nvSpPr>
        <p:spPr>
          <a:xfrm>
            <a:off x="509463" y="4686300"/>
            <a:ext cx="17373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Helvetica Neue"/>
              <a:buNone/>
              <a:defRPr/>
            </a:lvl1pPr>
            <a:lvl2pPr lvl="1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0"/>
          <p:cNvSpPr txBox="1"/>
          <p:nvPr>
            <p:ph idx="11" type="ftr"/>
          </p:nvPr>
        </p:nvSpPr>
        <p:spPr>
          <a:xfrm>
            <a:off x="2314356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Helvetica Neue"/>
              <a:buNone/>
              <a:defRPr/>
            </a:lvl1pPr>
            <a:lvl2pPr lvl="1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0"/>
          <p:cNvSpPr txBox="1"/>
          <p:nvPr>
            <p:ph idx="12" type="sldNum"/>
          </p:nvPr>
        </p:nvSpPr>
        <p:spPr>
          <a:xfrm>
            <a:off x="6969125" y="4686300"/>
            <a:ext cx="15870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Helvetica Neue"/>
              <a:buNone/>
              <a:defRPr b="0" i="0" sz="1400">
                <a:solidFill>
                  <a:srgbClr val="A5A5A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Helvetica Neue"/>
              <a:buNone/>
              <a:defRPr b="0" i="0" sz="1400">
                <a:solidFill>
                  <a:srgbClr val="A5A5A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Helvetica Neue"/>
              <a:buNone/>
              <a:defRPr b="0" i="0" sz="1400">
                <a:solidFill>
                  <a:srgbClr val="A5A5A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Helvetica Neue"/>
              <a:buNone/>
              <a:defRPr b="0" i="0" sz="1400">
                <a:solidFill>
                  <a:srgbClr val="A5A5A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Helvetica Neue"/>
              <a:buNone/>
              <a:defRPr b="0" i="0" sz="1400">
                <a:solidFill>
                  <a:srgbClr val="A5A5A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Helvetica Neue"/>
              <a:buNone/>
              <a:defRPr b="0" i="0" sz="1400">
                <a:solidFill>
                  <a:srgbClr val="A5A5A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Helvetica Neue"/>
              <a:buNone/>
              <a:defRPr b="0" i="0" sz="1400">
                <a:solidFill>
                  <a:srgbClr val="A5A5A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Helvetica Neue"/>
              <a:buNone/>
              <a:defRPr b="0" i="0" sz="1400">
                <a:solidFill>
                  <a:srgbClr val="A5A5A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Helvetica Neue"/>
              <a:buNone/>
              <a:defRPr b="0" i="0" sz="1400">
                <a:solidFill>
                  <a:srgbClr val="A5A5A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1"/>
          <p:cNvSpPr txBox="1"/>
          <p:nvPr>
            <p:ph type="title"/>
          </p:nvPr>
        </p:nvSpPr>
        <p:spPr>
          <a:xfrm>
            <a:off x="428625" y="258366"/>
            <a:ext cx="8472488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1"/>
          <p:cNvSpPr txBox="1"/>
          <p:nvPr>
            <p:ph idx="1" type="body"/>
          </p:nvPr>
        </p:nvSpPr>
        <p:spPr>
          <a:xfrm>
            <a:off x="495301" y="1131094"/>
            <a:ext cx="3948113" cy="32932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37" name="Google Shape;37;p21"/>
          <p:cNvSpPr txBox="1"/>
          <p:nvPr>
            <p:ph idx="2" type="body"/>
          </p:nvPr>
        </p:nvSpPr>
        <p:spPr>
          <a:xfrm>
            <a:off x="4595813" y="1131094"/>
            <a:ext cx="3949700" cy="32932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38" name="Google Shape;38;p21"/>
          <p:cNvSpPr txBox="1"/>
          <p:nvPr>
            <p:ph idx="10" type="dt"/>
          </p:nvPr>
        </p:nvSpPr>
        <p:spPr>
          <a:xfrm>
            <a:off x="509463" y="4686300"/>
            <a:ext cx="17373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Helvetica Neue"/>
              <a:buNone/>
              <a:defRPr/>
            </a:lvl1pPr>
            <a:lvl2pPr lvl="1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1"/>
          <p:cNvSpPr txBox="1"/>
          <p:nvPr>
            <p:ph idx="11" type="ftr"/>
          </p:nvPr>
        </p:nvSpPr>
        <p:spPr>
          <a:xfrm>
            <a:off x="2314356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Helvetica Neue"/>
              <a:buNone/>
              <a:defRPr/>
            </a:lvl1pPr>
            <a:lvl2pPr lvl="1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1"/>
          <p:cNvSpPr txBox="1"/>
          <p:nvPr>
            <p:ph idx="12" type="sldNum"/>
          </p:nvPr>
        </p:nvSpPr>
        <p:spPr>
          <a:xfrm>
            <a:off x="6969125" y="4686300"/>
            <a:ext cx="15870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Helvetica Neue"/>
              <a:buNone/>
              <a:defRPr b="0" i="0" sz="1400">
                <a:solidFill>
                  <a:srgbClr val="A5A5A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Helvetica Neue"/>
              <a:buNone/>
              <a:defRPr b="0" i="0" sz="1400">
                <a:solidFill>
                  <a:srgbClr val="A5A5A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Helvetica Neue"/>
              <a:buNone/>
              <a:defRPr b="0" i="0" sz="1400">
                <a:solidFill>
                  <a:srgbClr val="A5A5A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Helvetica Neue"/>
              <a:buNone/>
              <a:defRPr b="0" i="0" sz="1400">
                <a:solidFill>
                  <a:srgbClr val="A5A5A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Helvetica Neue"/>
              <a:buNone/>
              <a:defRPr b="0" i="0" sz="1400">
                <a:solidFill>
                  <a:srgbClr val="A5A5A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Helvetica Neue"/>
              <a:buNone/>
              <a:defRPr b="0" i="0" sz="1400">
                <a:solidFill>
                  <a:srgbClr val="A5A5A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Helvetica Neue"/>
              <a:buNone/>
              <a:defRPr b="0" i="0" sz="1400">
                <a:solidFill>
                  <a:srgbClr val="A5A5A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Helvetica Neue"/>
              <a:buNone/>
              <a:defRPr b="0" i="0" sz="1400">
                <a:solidFill>
                  <a:srgbClr val="A5A5A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Helvetica Neue"/>
              <a:buNone/>
              <a:defRPr b="0" i="0" sz="1400">
                <a:solidFill>
                  <a:srgbClr val="A5A5A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2"/>
          <p:cNvSpPr txBox="1"/>
          <p:nvPr>
            <p:ph idx="10" type="dt"/>
          </p:nvPr>
        </p:nvSpPr>
        <p:spPr>
          <a:xfrm>
            <a:off x="509463" y="4686300"/>
            <a:ext cx="17373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Helvetica Neue"/>
              <a:buNone/>
              <a:defRPr/>
            </a:lvl1pPr>
            <a:lvl2pPr lvl="1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2"/>
          <p:cNvSpPr txBox="1"/>
          <p:nvPr>
            <p:ph idx="11" type="ftr"/>
          </p:nvPr>
        </p:nvSpPr>
        <p:spPr>
          <a:xfrm>
            <a:off x="2314356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Helvetica Neue"/>
              <a:buNone/>
              <a:defRPr/>
            </a:lvl1pPr>
            <a:lvl2pPr lvl="1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2"/>
          <p:cNvSpPr txBox="1"/>
          <p:nvPr>
            <p:ph idx="12" type="sldNum"/>
          </p:nvPr>
        </p:nvSpPr>
        <p:spPr>
          <a:xfrm>
            <a:off x="6969125" y="4686300"/>
            <a:ext cx="15870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Helvetica Neue"/>
              <a:buNone/>
              <a:defRPr b="0" i="0" sz="1400">
                <a:solidFill>
                  <a:srgbClr val="A5A5A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Helvetica Neue"/>
              <a:buNone/>
              <a:defRPr b="0" i="0" sz="1400">
                <a:solidFill>
                  <a:srgbClr val="A5A5A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Helvetica Neue"/>
              <a:buNone/>
              <a:defRPr b="0" i="0" sz="1400">
                <a:solidFill>
                  <a:srgbClr val="A5A5A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Helvetica Neue"/>
              <a:buNone/>
              <a:defRPr b="0" i="0" sz="1400">
                <a:solidFill>
                  <a:srgbClr val="A5A5A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Helvetica Neue"/>
              <a:buNone/>
              <a:defRPr b="0" i="0" sz="1400">
                <a:solidFill>
                  <a:srgbClr val="A5A5A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Helvetica Neue"/>
              <a:buNone/>
              <a:defRPr b="0" i="0" sz="1400">
                <a:solidFill>
                  <a:srgbClr val="A5A5A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Helvetica Neue"/>
              <a:buNone/>
              <a:defRPr b="0" i="0" sz="1400">
                <a:solidFill>
                  <a:srgbClr val="A5A5A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Helvetica Neue"/>
              <a:buNone/>
              <a:defRPr b="0" i="0" sz="1400">
                <a:solidFill>
                  <a:srgbClr val="A5A5A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Helvetica Neue"/>
              <a:buNone/>
              <a:defRPr b="0" i="0" sz="1400">
                <a:solidFill>
                  <a:srgbClr val="A5A5A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3"/>
          <p:cNvSpPr txBox="1"/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3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48" name="Google Shape;48;p23"/>
          <p:cNvSpPr txBox="1"/>
          <p:nvPr>
            <p:ph idx="1" type="body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49" name="Google Shape;49;p23"/>
          <p:cNvSpPr txBox="1"/>
          <p:nvPr>
            <p:ph idx="10" type="dt"/>
          </p:nvPr>
        </p:nvSpPr>
        <p:spPr>
          <a:xfrm>
            <a:off x="509463" y="4686300"/>
            <a:ext cx="17373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Helvetica Neue"/>
              <a:buNone/>
              <a:defRPr/>
            </a:lvl1pPr>
            <a:lvl2pPr lvl="1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3"/>
          <p:cNvSpPr txBox="1"/>
          <p:nvPr>
            <p:ph idx="11" type="ftr"/>
          </p:nvPr>
        </p:nvSpPr>
        <p:spPr>
          <a:xfrm>
            <a:off x="2314356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Helvetica Neue"/>
              <a:buNone/>
              <a:defRPr/>
            </a:lvl1pPr>
            <a:lvl2pPr lvl="1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3"/>
          <p:cNvSpPr txBox="1"/>
          <p:nvPr>
            <p:ph idx="12" type="sldNum"/>
          </p:nvPr>
        </p:nvSpPr>
        <p:spPr>
          <a:xfrm>
            <a:off x="6969125" y="4686300"/>
            <a:ext cx="15870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Helvetica Neue"/>
              <a:buNone/>
              <a:defRPr b="0" i="0" sz="1400">
                <a:solidFill>
                  <a:srgbClr val="A5A5A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Helvetica Neue"/>
              <a:buNone/>
              <a:defRPr b="0" i="0" sz="1400">
                <a:solidFill>
                  <a:srgbClr val="A5A5A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Helvetica Neue"/>
              <a:buNone/>
              <a:defRPr b="0" i="0" sz="1400">
                <a:solidFill>
                  <a:srgbClr val="A5A5A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Helvetica Neue"/>
              <a:buNone/>
              <a:defRPr b="0" i="0" sz="1400">
                <a:solidFill>
                  <a:srgbClr val="A5A5A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Helvetica Neue"/>
              <a:buNone/>
              <a:defRPr b="0" i="0" sz="1400">
                <a:solidFill>
                  <a:srgbClr val="A5A5A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Helvetica Neue"/>
              <a:buNone/>
              <a:defRPr b="0" i="0" sz="1400">
                <a:solidFill>
                  <a:srgbClr val="A5A5A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Helvetica Neue"/>
              <a:buNone/>
              <a:defRPr b="0" i="0" sz="1400">
                <a:solidFill>
                  <a:srgbClr val="A5A5A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Helvetica Neue"/>
              <a:buNone/>
              <a:defRPr b="0" i="0" sz="1400">
                <a:solidFill>
                  <a:srgbClr val="A5A5A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Helvetica Neue"/>
              <a:buNone/>
              <a:defRPr b="0" i="0" sz="1400">
                <a:solidFill>
                  <a:srgbClr val="A5A5A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theme" Target="../theme/theme3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/>
          <p:nvPr/>
        </p:nvSpPr>
        <p:spPr>
          <a:xfrm>
            <a:off x="0" y="4526757"/>
            <a:ext cx="9144000" cy="611981"/>
          </a:xfrm>
          <a:prstGeom prst="rect">
            <a:avLst/>
          </a:prstGeom>
          <a:solidFill>
            <a:srgbClr val="1D2F68"/>
          </a:solidFill>
          <a:ln cap="flat" cmpd="sng" w="9525">
            <a:solidFill>
              <a:srgbClr val="1D2F6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7"/>
          <p:cNvSpPr txBox="1"/>
          <p:nvPr>
            <p:ph type="title"/>
          </p:nvPr>
        </p:nvSpPr>
        <p:spPr>
          <a:xfrm>
            <a:off x="428625" y="258366"/>
            <a:ext cx="8472488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1D2F6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1D2F68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1D2F68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1D2F68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1D2F68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1D2F68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1D2F68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1D2F68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1D2F6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7"/>
          <p:cNvSpPr txBox="1"/>
          <p:nvPr>
            <p:ph idx="1" type="body"/>
          </p:nvPr>
        </p:nvSpPr>
        <p:spPr>
          <a:xfrm>
            <a:off x="495301" y="1131094"/>
            <a:ext cx="8050213" cy="32932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7"/>
          <p:cNvSpPr txBox="1"/>
          <p:nvPr>
            <p:ph idx="10" type="dt"/>
          </p:nvPr>
        </p:nvSpPr>
        <p:spPr>
          <a:xfrm>
            <a:off x="509463" y="4686300"/>
            <a:ext cx="17373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Helvetica Neue"/>
              <a:buNone/>
              <a:defRPr b="0" i="0" sz="1400">
                <a:solidFill>
                  <a:srgbClr val="A5A5A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7"/>
          <p:cNvSpPr txBox="1"/>
          <p:nvPr>
            <p:ph idx="11" type="ftr"/>
          </p:nvPr>
        </p:nvSpPr>
        <p:spPr>
          <a:xfrm>
            <a:off x="2314356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Helvetica Neue"/>
              <a:buNone/>
              <a:defRPr b="0" i="0" sz="1400">
                <a:solidFill>
                  <a:srgbClr val="A5A5A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Google Shape;15;p17"/>
          <p:cNvSpPr txBox="1"/>
          <p:nvPr>
            <p:ph idx="12" type="sldNum"/>
          </p:nvPr>
        </p:nvSpPr>
        <p:spPr>
          <a:xfrm>
            <a:off x="6969125" y="4686300"/>
            <a:ext cx="15870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Helvetica Neue"/>
              <a:buNone/>
              <a:defRPr b="0" i="0" sz="1400" u="none">
                <a:solidFill>
                  <a:srgbClr val="A5A5A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Helvetica Neue"/>
              <a:buNone/>
              <a:defRPr b="0" i="0" sz="1400" u="none">
                <a:solidFill>
                  <a:srgbClr val="A5A5A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Helvetica Neue"/>
              <a:buNone/>
              <a:defRPr b="0" i="0" sz="1400" u="none">
                <a:solidFill>
                  <a:srgbClr val="A5A5A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Helvetica Neue"/>
              <a:buNone/>
              <a:defRPr b="0" i="0" sz="1400" u="none">
                <a:solidFill>
                  <a:srgbClr val="A5A5A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Helvetica Neue"/>
              <a:buNone/>
              <a:defRPr b="0" i="0" sz="1400" u="none">
                <a:solidFill>
                  <a:srgbClr val="A5A5A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Helvetica Neue"/>
              <a:buNone/>
              <a:defRPr b="0" i="0" sz="1400" u="none">
                <a:solidFill>
                  <a:srgbClr val="A5A5A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Helvetica Neue"/>
              <a:buNone/>
              <a:defRPr b="0" i="0" sz="1400" u="none">
                <a:solidFill>
                  <a:srgbClr val="A5A5A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Helvetica Neue"/>
              <a:buNone/>
              <a:defRPr b="0" i="0" sz="1400" u="none">
                <a:solidFill>
                  <a:srgbClr val="A5A5A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Helvetica Neue"/>
              <a:buNone/>
              <a:defRPr b="0" i="0" sz="1400" u="none">
                <a:solidFill>
                  <a:srgbClr val="A5A5A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FAA logo&amp;text_white_ds.png" id="16" name="Google Shape;16;p1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5238754" y="4587400"/>
            <a:ext cx="1587500" cy="5561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4"/>
          <p:cNvSpPr/>
          <p:nvPr/>
        </p:nvSpPr>
        <p:spPr>
          <a:xfrm>
            <a:off x="0" y="4526757"/>
            <a:ext cx="9144000" cy="61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24"/>
          <p:cNvSpPr txBox="1"/>
          <p:nvPr>
            <p:ph type="title"/>
          </p:nvPr>
        </p:nvSpPr>
        <p:spPr>
          <a:xfrm>
            <a:off x="428625" y="258366"/>
            <a:ext cx="8472488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1D2F6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1D2F68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1D2F68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1D2F68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1D2F68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1D2F68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1D2F68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1D2F68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1D2F6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Google Shape;55;p24"/>
          <p:cNvSpPr txBox="1"/>
          <p:nvPr>
            <p:ph idx="1" type="body"/>
          </p:nvPr>
        </p:nvSpPr>
        <p:spPr>
          <a:xfrm>
            <a:off x="495301" y="1131094"/>
            <a:ext cx="8050213" cy="32932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Google Shape;56;p24"/>
          <p:cNvSpPr txBox="1"/>
          <p:nvPr>
            <p:ph idx="10" type="dt"/>
          </p:nvPr>
        </p:nvSpPr>
        <p:spPr>
          <a:xfrm>
            <a:off x="509463" y="4686300"/>
            <a:ext cx="17373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Times New Roman"/>
              <a:buNone/>
              <a:defRPr sz="1400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Google Shape;57;p24"/>
          <p:cNvSpPr txBox="1"/>
          <p:nvPr>
            <p:ph idx="11" type="ftr"/>
          </p:nvPr>
        </p:nvSpPr>
        <p:spPr>
          <a:xfrm>
            <a:off x="2314356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Times New Roman"/>
              <a:buNone/>
              <a:defRPr sz="1400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Google Shape;58;p24"/>
          <p:cNvSpPr txBox="1"/>
          <p:nvPr>
            <p:ph idx="12" type="sldNum"/>
          </p:nvPr>
        </p:nvSpPr>
        <p:spPr>
          <a:xfrm>
            <a:off x="6834187" y="4686300"/>
            <a:ext cx="1721977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Times New Roman"/>
              <a:buNone/>
              <a:defRPr sz="1400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Times New Roman"/>
              <a:buNone/>
              <a:defRPr sz="1400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Times New Roman"/>
              <a:buNone/>
              <a:defRPr sz="1400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Times New Roman"/>
              <a:buNone/>
              <a:defRPr sz="1400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Times New Roman"/>
              <a:buNone/>
              <a:defRPr sz="1400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Times New Roman"/>
              <a:buNone/>
              <a:defRPr sz="1400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Times New Roman"/>
              <a:buNone/>
              <a:defRPr sz="1400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Times New Roman"/>
              <a:buNone/>
              <a:defRPr sz="1400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Times New Roman"/>
              <a:buNone/>
              <a:defRPr sz="1400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FAA logo&amp;text_white_ds.png" id="59" name="Google Shape;59;p2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5238754" y="4587400"/>
            <a:ext cx="1587500" cy="5561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/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www.faa.gov/nextgen/programs/weather/nwp/awd" TargetMode="External"/><Relationship Id="rId4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hyperlink" Target="mailto:EWSUserRegistration@faa.gov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hyperlink" Target="mailto:douglas.e.murphy@faa.gov" TargetMode="External"/><Relationship Id="rId4" Type="http://schemas.openxmlformats.org/officeDocument/2006/relationships/hyperlink" Target="mailto:william.n.brown@faa.gov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8.jpg"/><Relationship Id="rId5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Relationship Id="rId4" Type="http://schemas.openxmlformats.org/officeDocument/2006/relationships/image" Target="../media/image9.gif"/><Relationship Id="rId5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jpg"/><Relationship Id="rId4" Type="http://schemas.openxmlformats.org/officeDocument/2006/relationships/image" Target="../media/image19.png"/><Relationship Id="rId5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nsrr.faa.gov/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aa.data.faa.gov/data/home.jsf" TargetMode="External"/><Relationship Id="rId4" Type="http://schemas.openxmlformats.org/officeDocument/2006/relationships/hyperlink" Target="mailto:Data-To-Industry@faa.gov" TargetMode="External"/><Relationship Id="rId5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"/>
          <p:cNvSpPr txBox="1"/>
          <p:nvPr>
            <p:ph type="ctrTitle"/>
          </p:nvPr>
        </p:nvSpPr>
        <p:spPr>
          <a:xfrm>
            <a:off x="1085011" y="250169"/>
            <a:ext cx="7771910" cy="8928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FAA NextGen Weather Data Access</a:t>
            </a:r>
            <a:endParaRPr/>
          </a:p>
        </p:txBody>
      </p:sp>
      <p:sp>
        <p:nvSpPr>
          <p:cNvPr id="66" name="Google Shape;66;p1"/>
          <p:cNvSpPr txBox="1"/>
          <p:nvPr>
            <p:ph idx="1" type="subTitle"/>
          </p:nvPr>
        </p:nvSpPr>
        <p:spPr>
          <a:xfrm>
            <a:off x="1085012" y="1156621"/>
            <a:ext cx="7650426" cy="7245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</a:rPr>
              <a:t>CSS-Wx and NWP Overview/Status</a:t>
            </a:r>
            <a:endParaRPr/>
          </a:p>
        </p:txBody>
      </p:sp>
      <p:sp>
        <p:nvSpPr>
          <p:cNvPr id="67" name="Google Shape;67;p1"/>
          <p:cNvSpPr txBox="1"/>
          <p:nvPr/>
        </p:nvSpPr>
        <p:spPr>
          <a:xfrm>
            <a:off x="2626807" y="2163742"/>
            <a:ext cx="3867125" cy="5027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Friends and Partners in Aviation Weather (FPAW)</a:t>
            </a:r>
            <a:endParaRPr/>
          </a:p>
        </p:txBody>
      </p:sp>
      <p:sp>
        <p:nvSpPr>
          <p:cNvPr id="68" name="Google Shape;68;p1"/>
          <p:cNvSpPr txBox="1"/>
          <p:nvPr/>
        </p:nvSpPr>
        <p:spPr>
          <a:xfrm>
            <a:off x="2630567" y="2665063"/>
            <a:ext cx="3465512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Doug Murphy, FAA NextGen Wx Program Office</a:t>
            </a:r>
            <a:endParaRPr/>
          </a:p>
        </p:txBody>
      </p:sp>
      <p:sp>
        <p:nvSpPr>
          <p:cNvPr id="69" name="Google Shape;69;p1"/>
          <p:cNvSpPr txBox="1"/>
          <p:nvPr/>
        </p:nvSpPr>
        <p:spPr>
          <a:xfrm>
            <a:off x="2636288" y="3206549"/>
            <a:ext cx="346551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October 7, 2025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0"/>
          <p:cNvSpPr txBox="1"/>
          <p:nvPr>
            <p:ph type="title"/>
          </p:nvPr>
        </p:nvSpPr>
        <p:spPr>
          <a:xfrm>
            <a:off x="428625" y="258366"/>
            <a:ext cx="8472488" cy="45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NWP’s External Web Service (EWS) Key Features</a:t>
            </a:r>
            <a:endParaRPr/>
          </a:p>
        </p:txBody>
      </p:sp>
      <p:sp>
        <p:nvSpPr>
          <p:cNvPr id="154" name="Google Shape;154;p10"/>
          <p:cNvSpPr txBox="1"/>
          <p:nvPr>
            <p:ph idx="1" type="body"/>
          </p:nvPr>
        </p:nvSpPr>
        <p:spPr>
          <a:xfrm>
            <a:off x="531102" y="881778"/>
            <a:ext cx="8132050" cy="147516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/>
              <a:t>EWS will be publicly accessible for approved internet-based users</a:t>
            </a:r>
            <a:endParaRPr/>
          </a:p>
          <a:p>
            <a:pPr indent="-342900" lvl="0" marL="3429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/>
              <a:t>“Look and feel” of EWS much like dedicated AWDs </a:t>
            </a:r>
            <a:endParaRPr/>
          </a:p>
          <a:p>
            <a:pPr indent="-285750" lvl="1" marL="74295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</a:pPr>
            <a:r>
              <a:rPr lang="en-US" sz="1400"/>
              <a:t>Architected similarly to the web server providing weather products to the AWDs within FAA air traffic facilities</a:t>
            </a:r>
            <a:endParaRPr/>
          </a:p>
          <a:p>
            <a:pPr indent="-342900" lvl="0" marL="3429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/>
              <a:t>Currently designed to be viewed on a workstation/laptop form factor</a:t>
            </a:r>
            <a:endParaRPr/>
          </a:p>
        </p:txBody>
      </p:sp>
      <p:sp>
        <p:nvSpPr>
          <p:cNvPr id="155" name="Google Shape;155;p10"/>
          <p:cNvSpPr txBox="1"/>
          <p:nvPr>
            <p:ph idx="12" type="sldNum"/>
          </p:nvPr>
        </p:nvSpPr>
        <p:spPr>
          <a:xfrm>
            <a:off x="6834188" y="4686300"/>
            <a:ext cx="1707316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Helvetica Neue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screenshot of a video game&#10;&#10;Description automatically generated" id="156" name="Google Shape;156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9422" y="2317533"/>
            <a:ext cx="4618806" cy="21792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1"/>
          <p:cNvSpPr txBox="1"/>
          <p:nvPr>
            <p:ph type="title"/>
          </p:nvPr>
        </p:nvSpPr>
        <p:spPr>
          <a:xfrm>
            <a:off x="428625" y="258366"/>
            <a:ext cx="8472488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Register for an account</a:t>
            </a:r>
            <a:endParaRPr/>
          </a:p>
        </p:txBody>
      </p:sp>
      <p:sp>
        <p:nvSpPr>
          <p:cNvPr id="162" name="Google Shape;162;p11"/>
          <p:cNvSpPr txBox="1"/>
          <p:nvPr>
            <p:ph idx="1" type="body"/>
          </p:nvPr>
        </p:nvSpPr>
        <p:spPr>
          <a:xfrm>
            <a:off x="495301" y="1131094"/>
            <a:ext cx="6188241" cy="32932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/>
              <a:t>Coming soon, we will be updating the NextGen Weather faa.gov website </a:t>
            </a:r>
            <a:r>
              <a:rPr lang="en-US" sz="1600"/>
              <a:t>(</a:t>
            </a:r>
            <a:r>
              <a:rPr lang="en-US" sz="1600" u="sng">
                <a:solidFill>
                  <a:schemeClr val="hlink"/>
                </a:solidFill>
                <a:hlinkClick r:id="rId3"/>
              </a:rPr>
              <a:t>https://www.faa.gov/nextgen/programs/weather/nwp/awd</a:t>
            </a:r>
            <a:r>
              <a:rPr lang="en-US" sz="1600"/>
              <a:t>) </a:t>
            </a:r>
            <a:r>
              <a:rPr lang="en-US" sz="1800"/>
              <a:t>with information for users to learn more about the EWS and how to register for an account</a:t>
            </a:r>
            <a:endParaRPr/>
          </a:p>
          <a:p>
            <a:pPr indent="-285750" lvl="1" marL="74295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</a:pPr>
            <a:r>
              <a:rPr lang="en-US" sz="1400"/>
              <a:t>This will be the landing page that is Internet searchable and communicate to users about the EWS, how to obtain an account and how to obtain support</a:t>
            </a:r>
            <a:endParaRPr/>
          </a:p>
          <a:p>
            <a:pPr indent="-285750" lvl="1" marL="74295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</a:pPr>
            <a:r>
              <a:rPr lang="en-US" sz="1400"/>
              <a:t>New users will need to complete an account registration form and be granted approval for access</a:t>
            </a:r>
            <a:endParaRPr/>
          </a:p>
          <a:p>
            <a:pPr indent="-228600" lvl="2" marL="1143000" rtl="0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</a:pPr>
            <a:r>
              <a:rPr lang="en-US" sz="1050"/>
              <a:t>Name, Email, Organization, Need statement, etc.</a:t>
            </a:r>
            <a:endParaRPr/>
          </a:p>
          <a:p>
            <a:pPr indent="-196850" lvl="1" marL="74295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sz="1400"/>
          </a:p>
          <a:p>
            <a:pPr indent="-196850" lvl="1" marL="74295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sz="1400"/>
          </a:p>
        </p:txBody>
      </p:sp>
      <p:sp>
        <p:nvSpPr>
          <p:cNvPr id="163" name="Google Shape;163;p11"/>
          <p:cNvSpPr txBox="1"/>
          <p:nvPr>
            <p:ph idx="12" type="sldNum"/>
          </p:nvPr>
        </p:nvSpPr>
        <p:spPr>
          <a:xfrm>
            <a:off x="6834188" y="4686300"/>
            <a:ext cx="1707316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Helvetica Neue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64" name="Google Shape;164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34188" y="982257"/>
            <a:ext cx="2150458" cy="23127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2"/>
          <p:cNvSpPr txBox="1"/>
          <p:nvPr>
            <p:ph type="title"/>
          </p:nvPr>
        </p:nvSpPr>
        <p:spPr>
          <a:xfrm>
            <a:off x="428625" y="258366"/>
            <a:ext cx="8472488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EWS Timeline</a:t>
            </a:r>
            <a:endParaRPr/>
          </a:p>
        </p:txBody>
      </p:sp>
      <p:sp>
        <p:nvSpPr>
          <p:cNvPr id="170" name="Google Shape;170;p12"/>
          <p:cNvSpPr txBox="1"/>
          <p:nvPr>
            <p:ph idx="1" type="body"/>
          </p:nvPr>
        </p:nvSpPr>
        <p:spPr>
          <a:xfrm>
            <a:off x="546893" y="786542"/>
            <a:ext cx="8050213" cy="32932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/>
              <a:t>Test system being configured</a:t>
            </a:r>
            <a:endParaRPr/>
          </a:p>
          <a:p>
            <a:pPr indent="-285750" lvl="1" marL="74295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</a:pPr>
            <a:r>
              <a:rPr lang="en-US" sz="1600"/>
              <a:t>Opening to early adopters soon</a:t>
            </a:r>
            <a:endParaRPr/>
          </a:p>
          <a:p>
            <a:pPr indent="-228600" lvl="2" marL="11430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/>
              <a:t>Test onboarding processes, access to EWS test instance, fine-tuning of server, establish support desk</a:t>
            </a:r>
            <a:endParaRPr/>
          </a:p>
          <a:p>
            <a:pPr indent="-285750" lvl="1" marL="74295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</a:pPr>
            <a:r>
              <a:rPr lang="en-US" sz="1600"/>
              <a:t>Not to be used for operational decision-making</a:t>
            </a:r>
            <a:endParaRPr/>
          </a:p>
          <a:p>
            <a:pPr indent="-228600" lvl="2" marL="11430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/>
              <a:t>Testing and software updates will result in periods of downtime</a:t>
            </a:r>
            <a:endParaRPr/>
          </a:p>
          <a:p>
            <a:pPr indent="-285750" lvl="1" marL="74295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</a:pPr>
            <a:r>
              <a:rPr lang="en-US" sz="1600"/>
              <a:t>Compiling list of early adopters</a:t>
            </a:r>
            <a:endParaRPr/>
          </a:p>
          <a:p>
            <a:pPr indent="-228600" lvl="2" marL="11430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/>
              <a:t>Email </a:t>
            </a:r>
            <a:r>
              <a:rPr lang="en-US" sz="1400" u="sng">
                <a:solidFill>
                  <a:schemeClr val="hlink"/>
                </a:solidFill>
                <a:hlinkClick r:id="rId3"/>
              </a:rPr>
              <a:t>EWSUserRegistration@faa.gov</a:t>
            </a:r>
            <a:r>
              <a:rPr lang="en-US" sz="1400"/>
              <a:t> to join</a:t>
            </a:r>
            <a:endParaRPr/>
          </a:p>
          <a:p>
            <a:pPr indent="-228600" lvl="2" marL="11430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/>
              <a:t>Registrants will be notified when test system becomes available</a:t>
            </a:r>
            <a:endParaRPr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/>
              <a:t>Full operational system targeted for Spring of 2026</a:t>
            </a:r>
            <a:endParaRPr/>
          </a:p>
          <a:p>
            <a:pPr indent="-285750" lvl="1" marL="74295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</a:pPr>
            <a:r>
              <a:rPr lang="en-US" sz="1600"/>
              <a:t>FAA, NAV Canada and airline users will be prioritized for access</a:t>
            </a:r>
            <a:endParaRPr/>
          </a:p>
          <a:p>
            <a:pPr indent="-228600" lvl="2" marL="11430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/>
              <a:t>Existing CIWS/CoSPA users will not be automatically migrated over to the EWS</a:t>
            </a:r>
            <a:endParaRPr/>
          </a:p>
          <a:p>
            <a:pPr indent="-228600" lvl="2" marL="11430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/>
              <a:t>New registration required for all users of EWS</a:t>
            </a:r>
            <a:endParaRPr/>
          </a:p>
        </p:txBody>
      </p:sp>
      <p:sp>
        <p:nvSpPr>
          <p:cNvPr id="171" name="Google Shape;171;p12"/>
          <p:cNvSpPr txBox="1"/>
          <p:nvPr>
            <p:ph idx="12" type="sldNum"/>
          </p:nvPr>
        </p:nvSpPr>
        <p:spPr>
          <a:xfrm>
            <a:off x="6834188" y="4686300"/>
            <a:ext cx="1707316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Helvetica Neue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3"/>
          <p:cNvSpPr txBox="1"/>
          <p:nvPr>
            <p:ph type="title"/>
          </p:nvPr>
        </p:nvSpPr>
        <p:spPr>
          <a:xfrm>
            <a:off x="428625" y="258366"/>
            <a:ext cx="8472488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CSS-Wx and NWP Program Status</a:t>
            </a:r>
            <a:endParaRPr/>
          </a:p>
        </p:txBody>
      </p:sp>
      <p:sp>
        <p:nvSpPr>
          <p:cNvPr id="178" name="Google Shape;178;p13"/>
          <p:cNvSpPr txBox="1"/>
          <p:nvPr>
            <p:ph idx="1" type="body"/>
          </p:nvPr>
        </p:nvSpPr>
        <p:spPr>
          <a:xfrm>
            <a:off x="548640" y="789272"/>
            <a:ext cx="7883091" cy="37164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/>
              <a:t>Initial Operating Capability (IOC) declared September 2024</a:t>
            </a:r>
            <a:endParaRPr/>
          </a:p>
          <a:p>
            <a:pPr indent="-285750" lvl="1" marL="74295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</a:pPr>
            <a:r>
              <a:rPr lang="en-US" sz="1400"/>
              <a:t>Includes centralized processing at Atlanta and Salt Lake City</a:t>
            </a:r>
            <a:endParaRPr/>
          </a:p>
          <a:p>
            <a:pPr indent="-285750" lvl="1" marL="74295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</a:pPr>
            <a:r>
              <a:rPr lang="en-US" sz="1400"/>
              <a:t>NWP Aviation Weather Displays at keysites</a:t>
            </a:r>
            <a:endParaRPr sz="1400"/>
          </a:p>
          <a:p>
            <a:pPr indent="-285750" lvl="1" marL="74295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</a:pPr>
            <a:r>
              <a:rPr lang="en-US" sz="1400"/>
              <a:t>Established operational data publication to SWIM</a:t>
            </a:r>
            <a:endParaRPr/>
          </a:p>
          <a:p>
            <a:pPr indent="-234950" lvl="1" marL="742950" rtl="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sz="800"/>
          </a:p>
          <a:p>
            <a:pPr indent="-342900" lvl="0" marL="3429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/>
              <a:t>Working toward In-Service Decision (ISD) milestone in first quarter of CY26</a:t>
            </a:r>
            <a:endParaRPr/>
          </a:p>
          <a:p>
            <a:pPr indent="-285750" lvl="1" marL="74295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</a:pPr>
            <a:r>
              <a:rPr lang="en-US" sz="1400"/>
              <a:t>Marks acceptance of systems in NAS and allows full deployment of systems</a:t>
            </a:r>
            <a:endParaRPr/>
          </a:p>
          <a:p>
            <a:pPr indent="-234950" lvl="1" marL="742950" rtl="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sz="800"/>
          </a:p>
          <a:p>
            <a:pPr indent="-342900" lvl="0" marL="3429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/>
              <a:t>Decommission of CIWS/CoSPA/WARP begins after ISD</a:t>
            </a:r>
            <a:endParaRPr/>
          </a:p>
          <a:p>
            <a:pPr indent="-285750" lvl="1" marL="74295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</a:pPr>
            <a:r>
              <a:rPr lang="en-US" sz="1400"/>
              <a:t>End of CIWS/CoSPA website targeted for Summer 2026</a:t>
            </a:r>
            <a:endParaRPr/>
          </a:p>
          <a:p>
            <a:pPr indent="-285750" lvl="1" marL="74295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</a:pPr>
            <a:r>
              <a:rPr lang="en-US" sz="1400"/>
              <a:t>Registered users of CIWS/CoSPA will receive notification email as date nears</a:t>
            </a:r>
            <a:endParaRPr/>
          </a:p>
          <a:p>
            <a:pPr indent="0" lvl="0" marL="0" rtl="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sz="800"/>
          </a:p>
          <a:p>
            <a:pPr indent="-342900" lvl="0" marL="3429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/>
              <a:t>Questions about CSS-Wx or NWP? Contact…</a:t>
            </a:r>
            <a:endParaRPr/>
          </a:p>
          <a:p>
            <a:pPr indent="-285750" lvl="1" marL="74295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</a:pPr>
            <a:r>
              <a:rPr lang="en-US" sz="1400"/>
              <a:t>Doug Murphy (</a:t>
            </a:r>
            <a:r>
              <a:rPr lang="en-US" sz="1400" u="sng">
                <a:solidFill>
                  <a:schemeClr val="hlink"/>
                </a:solidFill>
                <a:hlinkClick r:id="rId3"/>
              </a:rPr>
              <a:t>douglas.e.murphy@faa.gov</a:t>
            </a:r>
            <a:r>
              <a:rPr lang="en-US" sz="1400"/>
              <a:t>) or </a:t>
            </a:r>
            <a:endParaRPr/>
          </a:p>
          <a:p>
            <a:pPr indent="-285750" lvl="1" marL="74295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</a:pPr>
            <a:r>
              <a:rPr lang="en-US" sz="1400"/>
              <a:t>Wil Brown (</a:t>
            </a:r>
            <a:r>
              <a:rPr lang="en-US" sz="1400" u="sng">
                <a:solidFill>
                  <a:schemeClr val="hlink"/>
                </a:solidFill>
                <a:hlinkClick r:id="rId4"/>
              </a:rPr>
              <a:t>william.n.brown@faa.gov</a:t>
            </a:r>
            <a:r>
              <a:rPr lang="en-US" sz="1400"/>
              <a:t>)</a:t>
            </a:r>
            <a:endParaRPr/>
          </a:p>
        </p:txBody>
      </p:sp>
      <p:sp>
        <p:nvSpPr>
          <p:cNvPr id="179" name="Google Shape;179;p13"/>
          <p:cNvSpPr txBox="1"/>
          <p:nvPr>
            <p:ph idx="12" type="sldNum"/>
          </p:nvPr>
        </p:nvSpPr>
        <p:spPr>
          <a:xfrm>
            <a:off x="6834188" y="4686300"/>
            <a:ext cx="1707316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Helvetica Neue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4"/>
          <p:cNvSpPr txBox="1"/>
          <p:nvPr>
            <p:ph type="title"/>
          </p:nvPr>
        </p:nvSpPr>
        <p:spPr>
          <a:xfrm>
            <a:off x="2882124" y="2041117"/>
            <a:ext cx="3276566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Backup</a:t>
            </a:r>
            <a:endParaRPr/>
          </a:p>
        </p:txBody>
      </p:sp>
      <p:sp>
        <p:nvSpPr>
          <p:cNvPr id="185" name="Google Shape;185;p14"/>
          <p:cNvSpPr txBox="1"/>
          <p:nvPr>
            <p:ph idx="12" type="sldNum"/>
          </p:nvPr>
        </p:nvSpPr>
        <p:spPr>
          <a:xfrm>
            <a:off x="6834188" y="4686300"/>
            <a:ext cx="1707316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Helvetica Neue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5"/>
          <p:cNvSpPr txBox="1"/>
          <p:nvPr>
            <p:ph type="title"/>
          </p:nvPr>
        </p:nvSpPr>
        <p:spPr>
          <a:xfrm>
            <a:off x="428625" y="258366"/>
            <a:ext cx="8472488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NextGen Weather Products – Gridded </a:t>
            </a:r>
            <a:endParaRPr/>
          </a:p>
        </p:txBody>
      </p:sp>
      <p:sp>
        <p:nvSpPr>
          <p:cNvPr id="191" name="Google Shape;191;p15"/>
          <p:cNvSpPr/>
          <p:nvPr/>
        </p:nvSpPr>
        <p:spPr>
          <a:xfrm>
            <a:off x="1228725" y="889397"/>
            <a:ext cx="6572250" cy="3000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r>
              <a:t/>
            </a:r>
            <a:endParaRPr sz="13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92" name="Google Shape;192;p15"/>
          <p:cNvGraphicFramePr/>
          <p:nvPr/>
        </p:nvGraphicFramePr>
        <p:xfrm>
          <a:off x="904775" y="860522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{ED912427-2B0D-4914-875E-D56326ADDC0A}</a:tableStyleId>
              </a:tblPr>
              <a:tblGrid>
                <a:gridCol w="3527875"/>
                <a:gridCol w="3386200"/>
              </a:tblGrid>
              <a:tr h="322850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Gridded Weather Data</a:t>
                      </a:r>
                      <a:endParaRPr sz="1100" u="none" cap="none" strike="noStrike"/>
                    </a:p>
                  </a:txBody>
                  <a:tcPr marT="0" marB="0" marR="44375" marL="44375" anchor="ctr"/>
                </a:tc>
                <a:tc hMerge="1"/>
              </a:tr>
              <a:tr h="3242125">
                <a:tc>
                  <a:txBody>
                    <a:bodyPr/>
                    <a:lstStyle/>
                    <a:p>
                      <a:pPr indent="-285750" lvl="0" marL="28575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Char char="•"/>
                      </a:pPr>
                      <a:r>
                        <a:rPr lang="en-US" sz="1100" u="none" cap="none" strike="noStrike"/>
                        <a:t>Precipitation (VIL)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Char char="•"/>
                      </a:pPr>
                      <a:r>
                        <a:rPr lang="en-US" sz="1100" u="none" cap="none" strike="noStrike"/>
                        <a:t>Precipitation (VIL) with Mask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Char char="•"/>
                      </a:pPr>
                      <a:r>
                        <a:rPr lang="en-US" sz="1100" u="none" cap="none" strike="noStrike"/>
                        <a:t>Precipitation (VIL) Forecast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Char char="•"/>
                      </a:pPr>
                      <a:r>
                        <a:rPr lang="en-US" sz="1100" u="none" cap="none" strike="noStrike"/>
                        <a:t>Precipitation (VIL) Forecast with Mask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Char char="•"/>
                      </a:pPr>
                      <a:r>
                        <a:rPr lang="en-US" sz="1100" u="none" cap="none" strike="noStrike"/>
                        <a:t>Echo Tops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Char char="•"/>
                      </a:pPr>
                      <a:r>
                        <a:rPr lang="en-US" sz="1100" u="none" cap="none" strike="noStrike"/>
                        <a:t>Echo Tops Forecast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Char char="•"/>
                      </a:pPr>
                      <a:r>
                        <a:rPr lang="en-US" sz="1100" u="none" cap="none" strike="noStrike"/>
                        <a:t>Precipitation (Base Reflectivity)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Char char="•"/>
                      </a:pPr>
                      <a:r>
                        <a:rPr lang="en-US" sz="1100" u="none" cap="none" strike="noStrike"/>
                        <a:t>Precipitation (Composite Reflectivity)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Char char="•"/>
                      </a:pPr>
                      <a:r>
                        <a:rPr lang="en-US" sz="1100" u="none" cap="none" strike="noStrike"/>
                        <a:t>Precipitation (Composite Reflectivity) with Mask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Char char="•"/>
                      </a:pPr>
                      <a:r>
                        <a:rPr lang="en-US" sz="1100" u="none" cap="none" strike="noStrike"/>
                        <a:t>Surface Precipitation Phase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Char char="•"/>
                      </a:pPr>
                      <a:r>
                        <a:rPr lang="en-US" sz="1100" u="none" cap="none" strike="noStrike"/>
                        <a:t>Surface Precipitation Phase Forecast</a:t>
                      </a:r>
                      <a:endParaRPr/>
                    </a:p>
                  </a:txBody>
                  <a:tcPr marT="0" marB="0" marR="44375" marL="44375"/>
                </a:tc>
                <a:tc>
                  <a:txBody>
                    <a:bodyPr/>
                    <a:lstStyle/>
                    <a:p>
                      <a:pPr indent="-285750" lvl="0" marL="28575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Char char="•"/>
                      </a:pPr>
                      <a:r>
                        <a:rPr b="1" lang="en-US" sz="1100" u="none" cap="none" strike="noStrike"/>
                        <a:t>Icing Layer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Char char="•"/>
                      </a:pPr>
                      <a:r>
                        <a:rPr b="1" lang="en-US" sz="1100" u="none" cap="none" strike="noStrike"/>
                        <a:t>Composite Icing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Char char="•"/>
                      </a:pPr>
                      <a:r>
                        <a:rPr b="1" lang="en-US" sz="1100" u="none" cap="none" strike="noStrike"/>
                        <a:t>Icing Layer Forecast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Char char="•"/>
                      </a:pPr>
                      <a:r>
                        <a:rPr b="1" lang="en-US" sz="1100" u="none" cap="none" strike="noStrike"/>
                        <a:t>Composite Icing Forecast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Char char="•"/>
                      </a:pPr>
                      <a:r>
                        <a:rPr b="1" lang="en-US" sz="1100" u="none" cap="none" strike="noStrike"/>
                        <a:t>Turbulence Layer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Char char="•"/>
                      </a:pPr>
                      <a:r>
                        <a:rPr b="1" lang="en-US" sz="1100" u="none" cap="none" strike="noStrike"/>
                        <a:t>Turbulence Layer Forecast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Char char="•"/>
                      </a:pPr>
                      <a:r>
                        <a:rPr b="1" lang="en-US" sz="1100" u="none" cap="none" strike="noStrike"/>
                        <a:t>Composite Turbulence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Char char="•"/>
                      </a:pPr>
                      <a:r>
                        <a:rPr b="1" lang="en-US" sz="1100" u="none" cap="none" strike="noStrike"/>
                        <a:t>Composite Turbulence Forecast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Char char="•"/>
                      </a:pPr>
                      <a:r>
                        <a:rPr b="1" lang="en-US" sz="1100" u="none" cap="none" strike="noStrike"/>
                        <a:t>Convective Weather Avoidance Fields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Char char="•"/>
                      </a:pPr>
                      <a:r>
                        <a:rPr b="1" lang="en-US" sz="1100" u="none" cap="none" strike="noStrike"/>
                        <a:t>Convective Weather Avoidance Field Forecast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Char char="•"/>
                      </a:pPr>
                      <a:r>
                        <a:rPr b="1" lang="en-US" sz="1100" u="none" cap="none" strike="noStrike"/>
                        <a:t>Satellite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Char char="•"/>
                      </a:pPr>
                      <a:r>
                        <a:rPr b="1" lang="en-US" sz="11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Terminal Winds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1100"/>
                        <a:buFont typeface="Arial"/>
                        <a:buChar char="•"/>
                      </a:pPr>
                      <a:r>
                        <a:rPr b="1" i="1" lang="en-US" sz="1100" u="none" cap="none" strike="noStrike">
                          <a:solidFill>
                            <a:srgbClr val="7F7F7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NOAA Model Data (RAP, HRRR, GFS, NAM)*</a:t>
                      </a:r>
                      <a:endParaRPr/>
                    </a:p>
                    <a:p>
                      <a:pPr indent="-215900" lvl="0" marL="28575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 sz="1100" u="none" cap="none" strike="noStrike"/>
                    </a:p>
                  </a:txBody>
                  <a:tcPr marT="0" marB="0" marR="44375" marL="44375"/>
                </a:tc>
              </a:tr>
            </a:tbl>
          </a:graphicData>
        </a:graphic>
      </p:graphicFrame>
      <p:sp>
        <p:nvSpPr>
          <p:cNvPr id="193" name="Google Shape;193;p15"/>
          <p:cNvSpPr txBox="1"/>
          <p:nvPr/>
        </p:nvSpPr>
        <p:spPr>
          <a:xfrm>
            <a:off x="1228725" y="4153443"/>
            <a:ext cx="1133644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Arial"/>
              <a:buNone/>
            </a:pPr>
            <a:r>
              <a:rPr b="1" i="1" lang="en-US" sz="9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NOAA Produced*</a:t>
            </a:r>
            <a:endParaRPr/>
          </a:p>
        </p:txBody>
      </p:sp>
      <p:sp>
        <p:nvSpPr>
          <p:cNvPr id="194" name="Google Shape;194;p15"/>
          <p:cNvSpPr txBox="1"/>
          <p:nvPr>
            <p:ph idx="12" type="sldNum"/>
          </p:nvPr>
        </p:nvSpPr>
        <p:spPr>
          <a:xfrm>
            <a:off x="6834188" y="4686300"/>
            <a:ext cx="1707316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Helvetica Neue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6"/>
          <p:cNvSpPr txBox="1"/>
          <p:nvPr>
            <p:ph type="title"/>
          </p:nvPr>
        </p:nvSpPr>
        <p:spPr>
          <a:xfrm>
            <a:off x="428625" y="258366"/>
            <a:ext cx="8472488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NextGen Weather Products – Non-Gridded </a:t>
            </a:r>
            <a:endParaRPr/>
          </a:p>
        </p:txBody>
      </p:sp>
      <p:sp>
        <p:nvSpPr>
          <p:cNvPr id="200" name="Google Shape;200;p16"/>
          <p:cNvSpPr/>
          <p:nvPr/>
        </p:nvSpPr>
        <p:spPr>
          <a:xfrm>
            <a:off x="1228725" y="889397"/>
            <a:ext cx="6572250" cy="3000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r>
              <a:t/>
            </a:r>
            <a:endParaRPr sz="13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01" name="Google Shape;201;p16"/>
          <p:cNvGraphicFramePr/>
          <p:nvPr/>
        </p:nvGraphicFramePr>
        <p:xfrm>
          <a:off x="1039534" y="715566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{ED912427-2B0D-4914-875E-D56326ADDC0A}</a:tableStyleId>
              </a:tblPr>
              <a:tblGrid>
                <a:gridCol w="2139800"/>
                <a:gridCol w="2479900"/>
                <a:gridCol w="2330925"/>
              </a:tblGrid>
              <a:tr h="244325"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Non-Gridded Weather Data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/>
                </a:tc>
                <a:tc hMerge="1"/>
                <a:tc hMerge="1"/>
              </a:tr>
              <a:tr h="3529000">
                <a:tc>
                  <a:txBody>
                    <a:bodyPr/>
                    <a:lstStyle/>
                    <a:p>
                      <a:pPr indent="-171450" lvl="0" marL="17145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Char char="•"/>
                      </a:pPr>
                      <a:r>
                        <a:rPr b="1" lang="en-US" sz="1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Precipitation (VIL) Forecast Accuracy</a:t>
                      </a:r>
                      <a:endParaRPr/>
                    </a:p>
                    <a:p>
                      <a:pPr indent="-171450" lvl="0" marL="17145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Char char="•"/>
                      </a:pPr>
                      <a:r>
                        <a:rPr b="1" lang="en-US" sz="1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Precipitation (VIL) Forecast Contours</a:t>
                      </a:r>
                      <a:endParaRPr/>
                    </a:p>
                    <a:p>
                      <a:pPr indent="-171450" lvl="0" marL="17145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Char char="•"/>
                      </a:pPr>
                      <a:r>
                        <a:rPr b="1" lang="en-US" sz="1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Echo Tops Forecast Accuracy</a:t>
                      </a:r>
                      <a:endParaRPr/>
                    </a:p>
                    <a:p>
                      <a:pPr indent="-171450" lvl="0" marL="17145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Char char="•"/>
                      </a:pPr>
                      <a:r>
                        <a:rPr b="1" lang="en-US" sz="1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Echo Tops Forecast Contours</a:t>
                      </a:r>
                      <a:endParaRPr/>
                    </a:p>
                    <a:p>
                      <a:pPr indent="-171450" lvl="0" marL="17145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Char char="•"/>
                      </a:pPr>
                      <a:r>
                        <a:rPr b="1" lang="en-US" sz="1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Lightning</a:t>
                      </a:r>
                      <a:endParaRPr/>
                    </a:p>
                    <a:p>
                      <a:pPr indent="-171450" lvl="0" marL="17145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Char char="•"/>
                      </a:pPr>
                      <a:r>
                        <a:rPr b="1" lang="en-US" sz="1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Storm Information Hazard Text</a:t>
                      </a:r>
                      <a:endParaRPr/>
                    </a:p>
                    <a:p>
                      <a:pPr indent="-171450" lvl="0" marL="17145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Char char="•"/>
                      </a:pPr>
                      <a:r>
                        <a:rPr b="1" lang="en-US" sz="1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Storm Information Leading Edges</a:t>
                      </a:r>
                      <a:endParaRPr/>
                    </a:p>
                    <a:p>
                      <a:pPr indent="-171450" lvl="0" marL="17145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Char char="•"/>
                      </a:pPr>
                      <a:r>
                        <a:rPr b="1" lang="en-US" sz="1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Storm Information Motion Vectors</a:t>
                      </a:r>
                      <a:endParaRPr/>
                    </a:p>
                    <a:p>
                      <a:pPr indent="-171450" lvl="0" marL="17145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Char char="•"/>
                      </a:pPr>
                      <a:r>
                        <a:rPr b="1" lang="en-US" sz="1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Fronts Forecast</a:t>
                      </a:r>
                      <a:endParaRPr/>
                    </a:p>
                    <a:p>
                      <a:pPr indent="-171450" lvl="0" marL="17145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Char char="•"/>
                      </a:pPr>
                      <a:r>
                        <a:rPr b="1" lang="en-US" sz="1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Growth Trends</a:t>
                      </a:r>
                      <a:endParaRPr/>
                    </a:p>
                    <a:p>
                      <a:pPr indent="-171450" lvl="0" marL="17145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Char char="•"/>
                      </a:pPr>
                      <a:r>
                        <a:rPr b="1" lang="en-US" sz="1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Decay Trends</a:t>
                      </a:r>
                      <a:endParaRPr/>
                    </a:p>
                  </a:txBody>
                  <a:tcPr marT="0" marB="0" marR="44375" marL="44375"/>
                </a:tc>
                <a:tc>
                  <a:txBody>
                    <a:bodyPr/>
                    <a:lstStyle/>
                    <a:p>
                      <a:pPr indent="-171450" lvl="0" marL="17145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Char char="•"/>
                      </a:pPr>
                      <a:r>
                        <a:rPr b="1" i="0" lang="en-US" sz="1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Forecast Confidence (or Traffic Flow Impact)</a:t>
                      </a:r>
                      <a:endParaRPr b="1" i="0" sz="10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171450" lvl="0" marL="17145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Char char="•"/>
                      </a:pPr>
                      <a:r>
                        <a:rPr b="1" i="0" lang="en-US" sz="1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Convective Weather Avoidance Polygons / CWAP Forecast</a:t>
                      </a:r>
                      <a:endParaRPr b="1" i="0" sz="10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171450" lvl="0" marL="17145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Char char="•"/>
                      </a:pPr>
                      <a:r>
                        <a:rPr b="1" i="0" lang="en-US" sz="1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Wind Profiles</a:t>
                      </a:r>
                      <a:endParaRPr/>
                    </a:p>
                    <a:p>
                      <a:pPr indent="-171450" lvl="0" marL="17145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Char char="•"/>
                      </a:pPr>
                      <a:r>
                        <a:rPr b="1" i="0" lang="en-US" sz="1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Tornado Detections</a:t>
                      </a:r>
                      <a:endParaRPr/>
                    </a:p>
                    <a:p>
                      <a:pPr indent="-171450" lvl="0" marL="17145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Char char="•"/>
                      </a:pPr>
                      <a:r>
                        <a:rPr b="1" i="0" lang="en-US" sz="1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Icing Layer Contours</a:t>
                      </a:r>
                      <a:endParaRPr/>
                    </a:p>
                    <a:p>
                      <a:pPr indent="-171450" lvl="0" marL="17145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Char char="•"/>
                      </a:pPr>
                      <a:r>
                        <a:rPr b="1" i="0" lang="en-US" sz="1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Composite Icing Contours</a:t>
                      </a:r>
                      <a:endParaRPr/>
                    </a:p>
                    <a:p>
                      <a:pPr indent="-171450" lvl="0" marL="17145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Char char="•"/>
                      </a:pPr>
                      <a:r>
                        <a:rPr b="1" i="0" lang="en-US" sz="1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Turbulence Layer Contours</a:t>
                      </a:r>
                      <a:endParaRPr/>
                    </a:p>
                    <a:p>
                      <a:pPr indent="-171450" lvl="0" marL="17145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Char char="•"/>
                      </a:pPr>
                      <a:r>
                        <a:rPr b="1" i="0" lang="en-US" sz="1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Composite Turbulence Contours</a:t>
                      </a:r>
                      <a:endParaRPr/>
                    </a:p>
                    <a:p>
                      <a:pPr indent="-171450" lvl="0" marL="17145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Char char="•"/>
                      </a:pPr>
                      <a:r>
                        <a:rPr b="1" i="0" lang="en-US" sz="1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Pilot Report (PIREP)</a:t>
                      </a:r>
                      <a:endParaRPr/>
                    </a:p>
                    <a:p>
                      <a:pPr indent="-171450" lvl="0" marL="17145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Char char="•"/>
                      </a:pPr>
                      <a:r>
                        <a:rPr b="1" i="0" lang="en-US" sz="1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Urgent Pilot Report (PIREP)</a:t>
                      </a:r>
                      <a:endParaRPr/>
                    </a:p>
                    <a:p>
                      <a:pPr indent="-171450" lvl="0" marL="17145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1000"/>
                        <a:buFont typeface="Arial"/>
                        <a:buChar char="•"/>
                      </a:pPr>
                      <a:r>
                        <a:rPr b="1" i="1" lang="en-US" sz="1000" u="none" cap="none" strike="noStrike">
                          <a:solidFill>
                            <a:srgbClr val="7F7F7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ICAO Aircraft Report (AIREP)*</a:t>
                      </a:r>
                      <a:endParaRPr/>
                    </a:p>
                    <a:p>
                      <a:pPr indent="-171450" lvl="0" marL="17145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1000"/>
                        <a:buFont typeface="Arial"/>
                        <a:buChar char="•"/>
                      </a:pPr>
                      <a:r>
                        <a:rPr b="1" i="1" lang="en-US" sz="1000" u="none" cap="none" strike="noStrike">
                          <a:solidFill>
                            <a:srgbClr val="7F7F7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Significant Meteorological*   Information (SIGMET)*</a:t>
                      </a:r>
                      <a:endParaRPr/>
                    </a:p>
                    <a:p>
                      <a:pPr indent="-171450" lvl="0" marL="17145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1000"/>
                        <a:buFont typeface="Arial"/>
                        <a:buChar char="•"/>
                      </a:pPr>
                      <a:r>
                        <a:rPr b="1" i="1" lang="en-US" sz="1000" u="none" cap="none" strike="noStrike">
                          <a:solidFill>
                            <a:srgbClr val="7F7F7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Convective Significant Meteorological Information (Convective SIGMET</a:t>
                      </a:r>
                      <a:r>
                        <a:rPr b="1" i="1" lang="en-US" sz="1000" u="none" cap="none" strike="noStrike">
                          <a:solidFill>
                            <a:srgbClr val="7F7F7F"/>
                          </a:solidFill>
                        </a:rPr>
                        <a:t>)*</a:t>
                      </a:r>
                      <a:endParaRPr/>
                    </a:p>
                    <a:p>
                      <a:pPr indent="-171450" lvl="0" marL="17145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1000"/>
                        <a:buFont typeface="Arial"/>
                        <a:buChar char="•"/>
                      </a:pPr>
                      <a:r>
                        <a:rPr b="1" i="1" lang="en-US" sz="1000" u="none" cap="none" strike="noStrike">
                          <a:solidFill>
                            <a:srgbClr val="7F7F7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TFM Convective Forecast (TCF)*</a:t>
                      </a:r>
                      <a:endParaRPr/>
                    </a:p>
                    <a:p>
                      <a:pPr indent="-107950" lvl="0" marL="17145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1" i="0" sz="10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-168275" lvl="0" marL="231775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Noto Sans Symbols"/>
                        <a:buNone/>
                      </a:pPr>
                      <a:r>
                        <a:t/>
                      </a:r>
                      <a:endParaRPr b="1" sz="1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375" marL="44375"/>
                </a:tc>
                <a:tc>
                  <a:txBody>
                    <a:bodyPr/>
                    <a:lstStyle/>
                    <a:p>
                      <a:pPr indent="-171450" lvl="0" marL="17145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1000"/>
                        <a:buFont typeface="Arial"/>
                        <a:buChar char="•"/>
                      </a:pPr>
                      <a:r>
                        <a:rPr b="1" i="1" lang="en-US" sz="1000" u="none" cap="none" strike="noStrike">
                          <a:solidFill>
                            <a:srgbClr val="7F7F7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Airmen's Meteorological Information Advisories (AIRMET)*</a:t>
                      </a:r>
                      <a:endParaRPr/>
                    </a:p>
                    <a:p>
                      <a:pPr indent="-171450" lvl="0" marL="17145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1000"/>
                        <a:buFont typeface="Arial"/>
                        <a:buChar char="•"/>
                      </a:pPr>
                      <a:r>
                        <a:rPr b="1" i="1" lang="en-US" sz="1000" u="none" cap="none" strike="noStrike">
                          <a:solidFill>
                            <a:srgbClr val="7F7F7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Graphical AIRMET (G-AIRMET)*</a:t>
                      </a:r>
                      <a:endParaRPr/>
                    </a:p>
                    <a:p>
                      <a:pPr indent="-171450" lvl="0" marL="17145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1000"/>
                        <a:buFont typeface="Arial"/>
                        <a:buChar char="•"/>
                      </a:pPr>
                      <a:r>
                        <a:rPr b="1" i="1" lang="en-US" sz="1000" u="none" cap="none" strike="noStrike">
                          <a:solidFill>
                            <a:srgbClr val="7F7F7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Winds Aloft Forecast*</a:t>
                      </a:r>
                      <a:endParaRPr/>
                    </a:p>
                    <a:p>
                      <a:pPr indent="-171450" lvl="0" marL="17145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1000"/>
                        <a:buFont typeface="Arial"/>
                        <a:buChar char="•"/>
                      </a:pPr>
                      <a:r>
                        <a:rPr b="1" i="1" lang="en-US" sz="1000" u="none" cap="none" strike="noStrike">
                          <a:solidFill>
                            <a:srgbClr val="7F7F7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Surface Weather Observations</a:t>
                      </a:r>
                      <a:endParaRPr/>
                    </a:p>
                    <a:p>
                      <a:pPr indent="-171450" lvl="0" marL="17145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1000"/>
                        <a:buFont typeface="Arial"/>
                        <a:buChar char="•"/>
                      </a:pPr>
                      <a:r>
                        <a:rPr b="1" i="1" lang="en-US" sz="1000" u="none" cap="none" strike="noStrike">
                          <a:solidFill>
                            <a:srgbClr val="7F7F7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Aviation Watch Notification*</a:t>
                      </a:r>
                      <a:endParaRPr/>
                    </a:p>
                    <a:p>
                      <a:pPr indent="-171450" lvl="0" marL="17145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1000"/>
                        <a:buFont typeface="Arial"/>
                        <a:buChar char="•"/>
                      </a:pPr>
                      <a:r>
                        <a:rPr b="1" i="1" lang="en-US" sz="1000" u="none" cap="none" strike="noStrike">
                          <a:solidFill>
                            <a:srgbClr val="7F7F7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Tornado Warnings*</a:t>
                      </a:r>
                      <a:endParaRPr/>
                    </a:p>
                    <a:p>
                      <a:pPr indent="-171450" lvl="0" marL="17145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1000"/>
                        <a:buFont typeface="Arial"/>
                        <a:buChar char="•"/>
                      </a:pPr>
                      <a:r>
                        <a:rPr b="1" i="1" lang="en-US" sz="1000" u="none" cap="none" strike="noStrike">
                          <a:solidFill>
                            <a:srgbClr val="7F7F7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Severe Thunderstorm Warnings*</a:t>
                      </a:r>
                      <a:endParaRPr/>
                    </a:p>
                    <a:p>
                      <a:pPr indent="-171450" lvl="0" marL="17145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1000"/>
                        <a:buFont typeface="Arial"/>
                        <a:buChar char="•"/>
                      </a:pPr>
                      <a:r>
                        <a:rPr b="1" i="1" lang="en-US" sz="1000" u="none" cap="none" strike="noStrike">
                          <a:solidFill>
                            <a:srgbClr val="7F7F7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Public Severe Weather Watch Notification (SEL)* </a:t>
                      </a:r>
                      <a:endParaRPr/>
                    </a:p>
                    <a:p>
                      <a:pPr indent="-171450" lvl="0" marL="17145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1000"/>
                        <a:buFont typeface="Arial"/>
                        <a:buChar char="•"/>
                      </a:pPr>
                      <a:r>
                        <a:rPr b="1" i="1" lang="en-US" sz="1000" u="none" cap="none" strike="noStrike">
                          <a:solidFill>
                            <a:srgbClr val="7F7F7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Volcanic Ash Advisory Statement (VAAS)*</a:t>
                      </a:r>
                      <a:endParaRPr/>
                    </a:p>
                    <a:p>
                      <a:pPr indent="-171450" lvl="0" marL="17145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1000"/>
                        <a:buFont typeface="Arial"/>
                        <a:buChar char="•"/>
                      </a:pPr>
                      <a:r>
                        <a:rPr b="1" i="1" lang="en-US" sz="1000" u="none" cap="none" strike="noStrike">
                          <a:solidFill>
                            <a:srgbClr val="7F7F7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Terminal Area Forecast (TAF)*</a:t>
                      </a:r>
                      <a:endParaRPr/>
                    </a:p>
                    <a:p>
                      <a:pPr indent="-171450" lvl="0" marL="17145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1000"/>
                        <a:buFont typeface="Arial"/>
                        <a:buChar char="•"/>
                      </a:pPr>
                      <a:r>
                        <a:rPr b="1" i="1" lang="en-US" sz="1000" u="none" cap="none" strike="noStrike">
                          <a:solidFill>
                            <a:srgbClr val="7F7F7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Center Weather Advisories*</a:t>
                      </a:r>
                      <a:endParaRPr/>
                    </a:p>
                    <a:p>
                      <a:pPr indent="-171450" lvl="0" marL="17145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1000"/>
                        <a:buFont typeface="Arial"/>
                        <a:buChar char="•"/>
                      </a:pPr>
                      <a:r>
                        <a:rPr b="1" i="1" lang="en-US" sz="1000" u="none" cap="none" strike="noStrike">
                          <a:solidFill>
                            <a:srgbClr val="7F7F7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Meteorological Impact Statements*</a:t>
                      </a:r>
                      <a:endParaRPr/>
                    </a:p>
                    <a:p>
                      <a:pPr indent="-171450" lvl="0" marL="17145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1000"/>
                        <a:buFont typeface="Arial"/>
                        <a:buChar char="•"/>
                      </a:pPr>
                      <a:r>
                        <a:rPr b="1" i="1" lang="en-US" sz="1000" u="none" cap="none" strike="noStrike">
                          <a:solidFill>
                            <a:srgbClr val="7F7F7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Severe Weather Statements (SVS)*</a:t>
                      </a:r>
                      <a:endParaRPr/>
                    </a:p>
                  </a:txBody>
                  <a:tcPr marT="0" marB="0" marR="44375" marL="44375"/>
                </a:tc>
              </a:tr>
            </a:tbl>
          </a:graphicData>
        </a:graphic>
      </p:graphicFrame>
      <p:sp>
        <p:nvSpPr>
          <p:cNvPr id="202" name="Google Shape;202;p16"/>
          <p:cNvSpPr txBox="1"/>
          <p:nvPr/>
        </p:nvSpPr>
        <p:spPr>
          <a:xfrm>
            <a:off x="1228725" y="4027142"/>
            <a:ext cx="1133644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Arial"/>
              <a:buNone/>
            </a:pPr>
            <a:r>
              <a:rPr b="1" i="1" lang="en-US" sz="9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NOAA Produced</a:t>
            </a:r>
            <a:r>
              <a:rPr b="1" lang="en-US" sz="9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/>
          </a:p>
        </p:txBody>
      </p:sp>
      <p:sp>
        <p:nvSpPr>
          <p:cNvPr id="203" name="Google Shape;203;p16"/>
          <p:cNvSpPr txBox="1"/>
          <p:nvPr>
            <p:ph idx="12" type="sldNum"/>
          </p:nvPr>
        </p:nvSpPr>
        <p:spPr>
          <a:xfrm>
            <a:off x="6834188" y="4686300"/>
            <a:ext cx="1707316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Helvetica Neue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"/>
          <p:cNvSpPr txBox="1"/>
          <p:nvPr>
            <p:ph idx="1" type="body"/>
          </p:nvPr>
        </p:nvSpPr>
        <p:spPr>
          <a:xfrm>
            <a:off x="495301" y="856648"/>
            <a:ext cx="8050213" cy="35677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/>
              <a:t>Provide overview of NextGen Weather Systems</a:t>
            </a:r>
            <a:endParaRPr/>
          </a:p>
          <a:p>
            <a:pPr indent="-285750" lvl="1" marL="74295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</a:pPr>
            <a:r>
              <a:rPr lang="en-US" sz="1500"/>
              <a:t>Common Support Services – Weather (CSS-Wx)</a:t>
            </a:r>
            <a:endParaRPr/>
          </a:p>
          <a:p>
            <a:pPr indent="-285750" lvl="1" marL="74295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</a:pPr>
            <a:r>
              <a:rPr lang="en-US" sz="1500"/>
              <a:t>NextGen Weather Processor (NWP) and Aviation Weather Display (AWD)</a:t>
            </a:r>
            <a:endParaRPr/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/>
              <a:t>How to Access NextGen Weather Data Services</a:t>
            </a:r>
            <a:endParaRPr/>
          </a:p>
          <a:p>
            <a:pPr indent="-285750" lvl="1" marL="74295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</a:pPr>
            <a:r>
              <a:rPr lang="en-US" sz="1400"/>
              <a:t>Available weather products</a:t>
            </a:r>
            <a:endParaRPr/>
          </a:p>
          <a:p>
            <a:pPr indent="-285750" lvl="1" marL="74295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</a:pPr>
            <a:r>
              <a:rPr lang="en-US" sz="1400"/>
              <a:t>SWIM availability</a:t>
            </a:r>
            <a:endParaRPr/>
          </a:p>
          <a:p>
            <a:pPr indent="-285750" lvl="1" marL="74295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</a:pPr>
            <a:r>
              <a:rPr lang="en-US" sz="1400"/>
              <a:t>NWP External Web Service (EWS)</a:t>
            </a:r>
            <a:endParaRPr/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/>
              <a:t>CSS-Wx/NWP Status</a:t>
            </a:r>
            <a:endParaRPr/>
          </a:p>
        </p:txBody>
      </p:sp>
      <p:sp>
        <p:nvSpPr>
          <p:cNvPr id="75" name="Google Shape;75;p2"/>
          <p:cNvSpPr txBox="1"/>
          <p:nvPr>
            <p:ph type="title"/>
          </p:nvPr>
        </p:nvSpPr>
        <p:spPr>
          <a:xfrm>
            <a:off x="428625" y="258366"/>
            <a:ext cx="8472488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Purpose</a:t>
            </a:r>
            <a:endParaRPr/>
          </a:p>
        </p:txBody>
      </p:sp>
      <p:sp>
        <p:nvSpPr>
          <p:cNvPr id="76" name="Google Shape;76;p2"/>
          <p:cNvSpPr txBox="1"/>
          <p:nvPr>
            <p:ph idx="12" type="sldNum"/>
          </p:nvPr>
        </p:nvSpPr>
        <p:spPr>
          <a:xfrm>
            <a:off x="6834188" y="4686300"/>
            <a:ext cx="1707316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Helvetica Neue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"/>
          <p:cNvSpPr/>
          <p:nvPr/>
        </p:nvSpPr>
        <p:spPr>
          <a:xfrm>
            <a:off x="542608" y="782977"/>
            <a:ext cx="4167540" cy="28990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Common Support Services – Weather (CSS-Wx)</a:t>
            </a:r>
            <a:endParaRPr b="1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3"/>
          <p:cNvSpPr/>
          <p:nvPr/>
        </p:nvSpPr>
        <p:spPr>
          <a:xfrm>
            <a:off x="4729884" y="782978"/>
            <a:ext cx="4086684" cy="28990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NextGen Weather Processor (NWP)</a:t>
            </a:r>
            <a:endParaRPr b="1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3"/>
          <p:cNvSpPr txBox="1"/>
          <p:nvPr>
            <p:ph type="title"/>
          </p:nvPr>
        </p:nvSpPr>
        <p:spPr>
          <a:xfrm>
            <a:off x="428625" y="258366"/>
            <a:ext cx="8472488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NextGen Weather Programs Overview</a:t>
            </a:r>
            <a:endParaRPr/>
          </a:p>
        </p:txBody>
      </p:sp>
      <p:graphicFrame>
        <p:nvGraphicFramePr>
          <p:cNvPr id="85" name="Google Shape;85;p3"/>
          <p:cNvGraphicFramePr/>
          <p:nvPr/>
        </p:nvGraphicFramePr>
        <p:xfrm>
          <a:off x="542608" y="27542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{ED912427-2B0D-4914-875E-D56326ADDC0A}</a:tableStyleId>
              </a:tblPr>
              <a:tblGrid>
                <a:gridCol w="4136975"/>
                <a:gridCol w="4136975"/>
              </a:tblGrid>
              <a:tr h="199150">
                <a:tc>
                  <a:txBody>
                    <a:bodyPr/>
                    <a:lstStyle/>
                    <a:p>
                      <a:pPr indent="0" lvl="0" marL="317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100"/>
                        <a:buFont typeface="Arial"/>
                        <a:buNone/>
                      </a:pPr>
                      <a:r>
                        <a:rPr b="1" i="0" lang="en-US" sz="11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CSS-Wx Capabilities</a:t>
                      </a:r>
                      <a:endParaRPr/>
                    </a:p>
                  </a:txBody>
                  <a:tcPr marT="23375" marB="23375" marR="80675" marL="806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17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100"/>
                        <a:buFont typeface="Arial"/>
                        <a:buNone/>
                      </a:pPr>
                      <a:r>
                        <a:rPr b="1" i="0" lang="en-US" sz="11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NWP Capabilities</a:t>
                      </a:r>
                      <a:endParaRPr/>
                    </a:p>
                  </a:txBody>
                  <a:tcPr marT="23375" marB="23375" marR="80675" marL="806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  <a:tr h="1500100">
                <a:tc>
                  <a:txBody>
                    <a:bodyPr/>
                    <a:lstStyle/>
                    <a:p>
                      <a:pPr indent="-169863" lvl="0" marL="169863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Noto Sans Symbols"/>
                        <a:buChar char="⮚"/>
                      </a:pPr>
                      <a:r>
                        <a:rPr b="1" i="0" lang="en-US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Single provider of weather data products within the NAS, using standards-based weather dissemination</a:t>
                      </a:r>
                      <a:endParaRPr/>
                    </a:p>
                    <a:p>
                      <a:pPr indent="-169863" lvl="0" marL="169863" marR="0" rtl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Noto Sans Symbols"/>
                        <a:buChar char="⮚"/>
                      </a:pPr>
                      <a:r>
                        <a:rPr b="1" i="0" lang="en-US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Makes weather products available from NOAA, NWP and other data sources for integration to air traffic systems</a:t>
                      </a:r>
                      <a:endParaRPr/>
                    </a:p>
                    <a:p>
                      <a:pPr indent="-169863" lvl="0" marL="169863" marR="0" rtl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Noto Sans Symbols"/>
                        <a:buChar char="⮚"/>
                      </a:pPr>
                      <a:r>
                        <a:rPr b="1" i="0" lang="en-US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Provides weather products via a set of common Web Services for weather, using international data access and data format standards</a:t>
                      </a:r>
                      <a:endParaRPr/>
                    </a:p>
                  </a:txBody>
                  <a:tcPr marT="23375" marB="23375" marR="80675" marL="806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indent="-169863" lvl="0" marL="169863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Noto Sans Symbols"/>
                        <a:buChar char="⮚"/>
                      </a:pPr>
                      <a:r>
                        <a:rPr b="1" i="0" lang="en-US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Produces advanced aviation specific weather products, e.g.,</a:t>
                      </a:r>
                      <a:endParaRPr/>
                    </a:p>
                    <a:p>
                      <a:pPr indent="-171450" lvl="1" marL="3651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Char char="•"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Real-time weather radar information (e.g., ERAM)</a:t>
                      </a:r>
                      <a:endParaRPr/>
                    </a:p>
                    <a:p>
                      <a:pPr indent="-171450" lvl="1" marL="3651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Char char="•"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 to 8 hour aviation weather products</a:t>
                      </a:r>
                      <a:endParaRPr/>
                    </a:p>
                    <a:p>
                      <a:pPr indent="-171450" lvl="1" marL="3651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Char char="•"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Convective Weather Avoidance Fields</a:t>
                      </a:r>
                      <a:endParaRPr/>
                    </a:p>
                    <a:p>
                      <a:pPr indent="-169863" lvl="0" marL="169863" marR="0" rtl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Noto Sans Symbols"/>
                        <a:buChar char="⮚"/>
                      </a:pPr>
                      <a:r>
                        <a:rPr b="1" i="0" lang="en-US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Translates weather information into weather avoidance areas for integration into decision support tools (e.g., TFMS, TBFM) </a:t>
                      </a:r>
                      <a:endParaRPr/>
                    </a:p>
                    <a:p>
                      <a:pPr indent="-169863" lvl="0" marL="169863" marR="0" rtl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Noto Sans Symbols"/>
                        <a:buChar char="⮚"/>
                      </a:pPr>
                      <a:r>
                        <a:rPr b="1" i="0" lang="en-US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Provides Aviation Weather Display (AWD) of NextGen weather information for AT users</a:t>
                      </a:r>
                      <a:endParaRPr/>
                    </a:p>
                  </a:txBody>
                  <a:tcPr marT="23375" marB="23375" marR="80675" marL="806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DCDDE"/>
                    </a:solidFill>
                  </a:tcPr>
                </a:tc>
              </a:tr>
            </a:tbl>
          </a:graphicData>
        </a:graphic>
      </p:graphicFrame>
      <p:sp>
        <p:nvSpPr>
          <p:cNvPr id="86" name="Google Shape;86;p3"/>
          <p:cNvSpPr txBox="1"/>
          <p:nvPr>
            <p:ph idx="12" type="sldNum"/>
          </p:nvPr>
        </p:nvSpPr>
        <p:spPr>
          <a:xfrm>
            <a:off x="6834188" y="4686300"/>
            <a:ext cx="1707316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Helvetica Neue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Refer to the following caption." id="87" name="Google Shape;87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48142" y="1085438"/>
            <a:ext cx="2068426" cy="1601411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3"/>
          <p:cNvSpPr/>
          <p:nvPr/>
        </p:nvSpPr>
        <p:spPr>
          <a:xfrm>
            <a:off x="542611" y="1085439"/>
            <a:ext cx="1812462" cy="1601411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3"/>
          <p:cNvSpPr/>
          <p:nvPr/>
        </p:nvSpPr>
        <p:spPr>
          <a:xfrm>
            <a:off x="2085358" y="1085439"/>
            <a:ext cx="4874607" cy="1601412"/>
          </a:xfrm>
          <a:prstGeom prst="rect">
            <a:avLst/>
          </a:prstGeom>
          <a:solidFill>
            <a:srgbClr val="184A7D"/>
          </a:solidFill>
          <a:ln cap="flat" cmpd="sng" w="25400">
            <a:solidFill>
              <a:srgbClr val="88A3A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171450" lvl="0" marL="182563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b="1"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Improve weather information management and user access; provide new interface standards and formats </a:t>
            </a:r>
            <a:endParaRPr/>
          </a:p>
          <a:p>
            <a:pPr indent="-171450" lvl="0" marL="182563" marR="0" rtl="0" algn="l">
              <a:spcBef>
                <a:spcPts val="225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b="1"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Increase NAS efficiency and safety by improving weather product generation, translation, and display for aviation weather users</a:t>
            </a:r>
            <a:endParaRPr/>
          </a:p>
          <a:p>
            <a:pPr indent="-171450" lvl="0" marL="182563" marR="0" rtl="0" algn="l">
              <a:spcBef>
                <a:spcPts val="225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b="1"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Reduce FAA cost by enabling decommissioning of legacy weather dissemination and processor systems (e.g., WARP, WINS, FBWTG, CIWS, CDDS)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4"/>
          <p:cNvSpPr txBox="1"/>
          <p:nvPr>
            <p:ph type="title"/>
          </p:nvPr>
        </p:nvSpPr>
        <p:spPr>
          <a:xfrm>
            <a:off x="428625" y="258366"/>
            <a:ext cx="8472488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NextGen Weather Providers/Consumers </a:t>
            </a:r>
            <a:endParaRPr/>
          </a:p>
        </p:txBody>
      </p:sp>
      <p:sp>
        <p:nvSpPr>
          <p:cNvPr id="95" name="Google Shape;95;p4"/>
          <p:cNvSpPr txBox="1"/>
          <p:nvPr>
            <p:ph idx="12" type="sldNum"/>
          </p:nvPr>
        </p:nvSpPr>
        <p:spPr>
          <a:xfrm>
            <a:off x="6834188" y="4686300"/>
            <a:ext cx="1707316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Helvetica Neue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6" name="Google Shape;96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8169" y="730692"/>
            <a:ext cx="6815832" cy="36821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5"/>
          <p:cNvSpPr txBox="1"/>
          <p:nvPr/>
        </p:nvSpPr>
        <p:spPr>
          <a:xfrm>
            <a:off x="429768" y="258366"/>
            <a:ext cx="8476488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1" marL="0" marR="0" rtl="0" algn="l">
              <a:spcBef>
                <a:spcPts val="0"/>
              </a:spcBef>
              <a:spcAft>
                <a:spcPts val="0"/>
              </a:spcAft>
              <a:buClr>
                <a:srgbClr val="1D2F68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1D2F68"/>
                </a:solidFill>
                <a:latin typeface="Arial"/>
                <a:ea typeface="Arial"/>
                <a:cs typeface="Arial"/>
                <a:sym typeface="Arial"/>
              </a:rPr>
              <a:t>Aviation Weather Display (AWD)</a:t>
            </a:r>
            <a:endParaRPr b="1" i="0" sz="2400" u="none" cap="none" strike="noStrike">
              <a:solidFill>
                <a:srgbClr val="1D2F6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5"/>
          <p:cNvSpPr txBox="1"/>
          <p:nvPr/>
        </p:nvSpPr>
        <p:spPr>
          <a:xfrm>
            <a:off x="493776" y="859536"/>
            <a:ext cx="8046720" cy="35661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AWD provides users with access to aviation specific weather information from CSS-Wx generated by NWP, NOAA, other sources</a:t>
            </a:r>
            <a:endParaRPr/>
          </a:p>
          <a:p>
            <a:pPr indent="-285750" lvl="1" marL="74295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AWD Servers obtain information from CSS-Wx published on SWIM</a:t>
            </a:r>
            <a:endParaRPr/>
          </a:p>
          <a:p>
            <a:pPr indent="-285750" lvl="1" marL="74295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AWD will be used in designated Air Traffic (AT) facilities by users such as AT specialists, Center Weather Service Units (CWSU) meteorologists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Authorized users internal and external to the FAA will have access to the AWD via the internet through the AWD website</a:t>
            </a:r>
            <a:endParaRPr/>
          </a:p>
          <a:p>
            <a:pPr indent="-342900" lvl="0" marL="3429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Replaces legacy weather displays, e.g., WARP Briefing Terminals, CIWS Situation Displays and CIWS/CoSPA Website</a:t>
            </a:r>
            <a:endParaRPr/>
          </a:p>
          <a:p>
            <a:pPr indent="-228600" lvl="0" marL="3429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5"/>
          <p:cNvSpPr txBox="1"/>
          <p:nvPr>
            <p:ph idx="12" type="sldNum"/>
          </p:nvPr>
        </p:nvSpPr>
        <p:spPr>
          <a:xfrm>
            <a:off x="6834188" y="4686300"/>
            <a:ext cx="1707316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Helvetica Neue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5" name="Google Shape;10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78518" y="3082834"/>
            <a:ext cx="5831520" cy="1431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6"/>
          <p:cNvSpPr txBox="1"/>
          <p:nvPr>
            <p:ph idx="4294967295" type="body"/>
          </p:nvPr>
        </p:nvSpPr>
        <p:spPr>
          <a:xfrm>
            <a:off x="493776" y="859536"/>
            <a:ext cx="8046720" cy="35661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en-US" sz="1500"/>
              <a:t>Gridded products represented as uniformly spaced observations or computed values on rectangular arrays</a:t>
            </a:r>
            <a:endParaRPr/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sz="1500"/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sz="1500"/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sz="1500"/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sz="1500"/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br>
              <a:rPr lang="en-US" sz="1500"/>
            </a:br>
            <a:endParaRPr sz="1500"/>
          </a:p>
          <a:p>
            <a:pPr indent="-247650" lvl="0" marL="3429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sz="1500"/>
          </a:p>
          <a:p>
            <a:pPr indent="-342900" lvl="0" marL="3429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en-US" sz="1500"/>
              <a:t>Mapping projection needed to map data grid to earth’s surface</a:t>
            </a:r>
            <a:endParaRPr/>
          </a:p>
          <a:p>
            <a:pPr indent="-285750" lvl="1" marL="74295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</a:pPr>
            <a:r>
              <a:rPr lang="en-US" sz="1500"/>
              <a:t>Examples: Lambert Conformal, Lambert Azimuthal Equal Area</a:t>
            </a:r>
            <a:endParaRPr/>
          </a:p>
          <a:p>
            <a:pPr indent="-342900" lvl="0" marL="3429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en-US" sz="1500"/>
              <a:t>Network Common Data format (NetCDF4) used to model gridded data products</a:t>
            </a:r>
            <a:endParaRPr/>
          </a:p>
        </p:txBody>
      </p:sp>
      <p:sp>
        <p:nvSpPr>
          <p:cNvPr id="112" name="Google Shape;112;p6"/>
          <p:cNvSpPr txBox="1"/>
          <p:nvPr>
            <p:ph type="title"/>
          </p:nvPr>
        </p:nvSpPr>
        <p:spPr>
          <a:xfrm>
            <a:off x="429768" y="256032"/>
            <a:ext cx="8476488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/>
              <a:t>Types of Data Products: Gridded Data</a:t>
            </a:r>
            <a:endParaRPr/>
          </a:p>
        </p:txBody>
      </p:sp>
      <p:pic>
        <p:nvPicPr>
          <p:cNvPr id="113" name="Google Shape;11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86661" y="1449377"/>
            <a:ext cx="1721831" cy="1389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58957" y="1455340"/>
            <a:ext cx="2028042" cy="1389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577651" y="1455341"/>
            <a:ext cx="1693069" cy="1393031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6"/>
          <p:cNvSpPr txBox="1"/>
          <p:nvPr/>
        </p:nvSpPr>
        <p:spPr>
          <a:xfrm>
            <a:off x="1318079" y="2840668"/>
            <a:ext cx="1858994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</a:pPr>
            <a:r>
              <a:rPr b="1" lang="en-US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Precipitation (VIL)  Mosaic</a:t>
            </a:r>
            <a:endParaRPr/>
          </a:p>
        </p:txBody>
      </p:sp>
      <p:sp>
        <p:nvSpPr>
          <p:cNvPr id="117" name="Google Shape;117;p6"/>
          <p:cNvSpPr txBox="1"/>
          <p:nvPr/>
        </p:nvSpPr>
        <p:spPr>
          <a:xfrm>
            <a:off x="3443481" y="2831328"/>
            <a:ext cx="1858994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</a:pPr>
            <a:r>
              <a:rPr b="1" lang="en-US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Satellite Mosaic</a:t>
            </a:r>
            <a:endParaRPr/>
          </a:p>
        </p:txBody>
      </p:sp>
      <p:sp>
        <p:nvSpPr>
          <p:cNvPr id="118" name="Google Shape;118;p6"/>
          <p:cNvSpPr txBox="1"/>
          <p:nvPr/>
        </p:nvSpPr>
        <p:spPr>
          <a:xfrm>
            <a:off x="5494688" y="2838666"/>
            <a:ext cx="1858994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</a:pPr>
            <a:r>
              <a:rPr b="1" lang="en-US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Terminal Winds</a:t>
            </a:r>
            <a:endParaRPr/>
          </a:p>
        </p:txBody>
      </p:sp>
      <p:sp>
        <p:nvSpPr>
          <p:cNvPr id="119" name="Google Shape;119;p6"/>
          <p:cNvSpPr txBox="1"/>
          <p:nvPr>
            <p:ph idx="12" type="sldNum"/>
          </p:nvPr>
        </p:nvSpPr>
        <p:spPr>
          <a:xfrm>
            <a:off x="6834188" y="4686300"/>
            <a:ext cx="1707316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Helvetica Neue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7"/>
          <p:cNvSpPr txBox="1"/>
          <p:nvPr>
            <p:ph idx="4294967295" type="body"/>
          </p:nvPr>
        </p:nvSpPr>
        <p:spPr>
          <a:xfrm>
            <a:off x="493776" y="859536"/>
            <a:ext cx="8046720" cy="35661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en-US" sz="1500"/>
              <a:t>Non-gridded products express singular or sparsely distributed geospatial sets of observations or forecasts</a:t>
            </a:r>
            <a:endParaRPr/>
          </a:p>
          <a:p>
            <a:pPr indent="-285750" lvl="1" marL="742950" rtl="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–"/>
            </a:pPr>
            <a:r>
              <a:rPr lang="en-US" sz="1350"/>
              <a:t>Contours, point products, text products </a:t>
            </a:r>
            <a:endParaRPr/>
          </a:p>
          <a:p>
            <a:pPr indent="-190500" lvl="1" marL="74295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sz="1500"/>
          </a:p>
          <a:p>
            <a:pPr indent="-190500" lvl="1" marL="74295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sz="1500"/>
          </a:p>
          <a:p>
            <a:pPr indent="-190500" lvl="1" marL="74295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sz="1500"/>
          </a:p>
          <a:p>
            <a:pPr indent="-190500" lvl="1" marL="74295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sz="1500"/>
          </a:p>
          <a:p>
            <a:pPr indent="-190500" lvl="1" marL="74295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sz="1500"/>
          </a:p>
          <a:p>
            <a:pPr indent="0" lvl="1" marL="213122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br>
              <a:rPr lang="en-US" sz="1500"/>
            </a:br>
            <a:endParaRPr sz="1500"/>
          </a:p>
          <a:p>
            <a:pPr indent="-342900" lvl="0" marL="3429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en-US" sz="1500"/>
              <a:t>XML format and extensions used to represent non-gridded data</a:t>
            </a:r>
            <a:endParaRPr/>
          </a:p>
          <a:p>
            <a:pPr indent="-285750" lvl="1" marL="742950" rtl="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–"/>
            </a:pPr>
            <a:r>
              <a:rPr lang="en-US" sz="1350"/>
              <a:t>Geography Markup Language (GML), ICAO Weather Exchange Model (IWXXM), etc.</a:t>
            </a:r>
            <a:endParaRPr/>
          </a:p>
          <a:p>
            <a:pPr indent="-342900" lvl="0" marL="3429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en-US" sz="1500"/>
              <a:t>Geo-reference coordinates (latitude, longitude) used to represent data locations.</a:t>
            </a:r>
            <a:endParaRPr/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sz="1500"/>
          </a:p>
        </p:txBody>
      </p:sp>
      <p:sp>
        <p:nvSpPr>
          <p:cNvPr id="126" name="Google Shape;126;p7"/>
          <p:cNvSpPr txBox="1"/>
          <p:nvPr>
            <p:ph type="title"/>
          </p:nvPr>
        </p:nvSpPr>
        <p:spPr>
          <a:xfrm>
            <a:off x="429768" y="256032"/>
            <a:ext cx="8476488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Types of Data Products: Non-Gridded Data</a:t>
            </a:r>
            <a:endParaRPr/>
          </a:p>
        </p:txBody>
      </p:sp>
      <p:pic>
        <p:nvPicPr>
          <p:cNvPr id="127" name="Google Shape;127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21541" y="1677932"/>
            <a:ext cx="2111972" cy="1396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07366" y="1677931"/>
            <a:ext cx="1459953" cy="139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763132" y="1677932"/>
            <a:ext cx="1667736" cy="1396049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7"/>
          <p:cNvSpPr txBox="1"/>
          <p:nvPr/>
        </p:nvSpPr>
        <p:spPr>
          <a:xfrm>
            <a:off x="1667503" y="3057055"/>
            <a:ext cx="1858994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</a:pPr>
            <a:r>
              <a:rPr b="1" lang="en-US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Precipitation Contours</a:t>
            </a:r>
            <a:endParaRPr/>
          </a:p>
        </p:txBody>
      </p:sp>
      <p:sp>
        <p:nvSpPr>
          <p:cNvPr id="131" name="Google Shape;131;p7"/>
          <p:cNvSpPr txBox="1"/>
          <p:nvPr/>
        </p:nvSpPr>
        <p:spPr>
          <a:xfrm>
            <a:off x="3537024" y="3057056"/>
            <a:ext cx="1800637" cy="577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</a:pPr>
            <a:r>
              <a:rPr b="1" lang="en-US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Storm Motion Vectors, Extrapolated Positions, Hazard Text</a:t>
            </a:r>
            <a:endParaRPr/>
          </a:p>
        </p:txBody>
      </p:sp>
      <p:sp>
        <p:nvSpPr>
          <p:cNvPr id="132" name="Google Shape;132;p7"/>
          <p:cNvSpPr txBox="1"/>
          <p:nvPr/>
        </p:nvSpPr>
        <p:spPr>
          <a:xfrm>
            <a:off x="5514448" y="3057054"/>
            <a:ext cx="1926158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</a:pPr>
            <a:r>
              <a:rPr b="1" lang="en-US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Fronts and Fronts Forecast</a:t>
            </a:r>
            <a:endParaRPr/>
          </a:p>
        </p:txBody>
      </p:sp>
      <p:sp>
        <p:nvSpPr>
          <p:cNvPr id="133" name="Google Shape;133;p7"/>
          <p:cNvSpPr txBox="1"/>
          <p:nvPr>
            <p:ph idx="12" type="sldNum"/>
          </p:nvPr>
        </p:nvSpPr>
        <p:spPr>
          <a:xfrm>
            <a:off x="6834188" y="4686300"/>
            <a:ext cx="1707316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Helvetica Neue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8"/>
          <p:cNvSpPr txBox="1"/>
          <p:nvPr>
            <p:ph idx="1" type="body"/>
          </p:nvPr>
        </p:nvSpPr>
        <p:spPr>
          <a:xfrm>
            <a:off x="504492" y="922282"/>
            <a:ext cx="8103479" cy="33580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/>
              <a:t>Available Products are listed in NAS Service Registry Repository (NSRR) </a:t>
            </a:r>
            <a:r>
              <a:rPr lang="en-US" sz="1800" u="sng">
                <a:solidFill>
                  <a:schemeClr val="hlink"/>
                </a:solidFill>
                <a:hlinkClick r:id="rId3"/>
              </a:rPr>
              <a:t>https://nsrr.faa.gov</a:t>
            </a:r>
            <a:endParaRPr sz="1800"/>
          </a:p>
          <a:p>
            <a:pPr indent="-285750" lvl="1" marL="74295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</a:pPr>
            <a:r>
              <a:rPr lang="en-US" sz="1600"/>
              <a:t>Documentation that provides product details and information on how to acquire</a:t>
            </a:r>
            <a:endParaRPr/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/>
              <a:t>Sample products can be made available upon request (outside NSRR)</a:t>
            </a:r>
            <a:endParaRPr/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/>
              <a:t>Users outside the FAA obtain products through Subscription Service</a:t>
            </a:r>
            <a:endParaRPr/>
          </a:p>
          <a:p>
            <a:pPr indent="-285750" lvl="1" marL="74295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</a:pPr>
            <a:r>
              <a:rPr lang="en-US" sz="1600"/>
              <a:t>Data available to consumers via SWIM</a:t>
            </a:r>
            <a:endParaRPr/>
          </a:p>
          <a:p>
            <a:pPr indent="-285750" lvl="1" marL="74295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</a:pPr>
            <a:r>
              <a:rPr lang="en-US" sz="1600"/>
              <a:t>JMS destination is configured specifically for subscriber</a:t>
            </a:r>
            <a:endParaRPr/>
          </a:p>
          <a:p>
            <a:pPr indent="-285750" lvl="1" marL="74295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</a:pPr>
            <a:r>
              <a:rPr lang="en-US" sz="1600"/>
              <a:t>Products distributed to subscriber as received</a:t>
            </a:r>
            <a:endParaRPr/>
          </a:p>
          <a:p>
            <a:pPr indent="0" lvl="1" marL="457200" rtl="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None/>
            </a:pPr>
            <a:r>
              <a:t/>
            </a:r>
            <a:endParaRPr sz="675"/>
          </a:p>
          <a:p>
            <a:pPr indent="-247650" lvl="0" marL="3429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sz="1500"/>
          </a:p>
          <a:p>
            <a:pPr indent="-228600" lvl="0" marL="3429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/>
          </a:p>
        </p:txBody>
      </p:sp>
      <p:sp>
        <p:nvSpPr>
          <p:cNvPr id="139" name="Google Shape;139;p8"/>
          <p:cNvSpPr txBox="1"/>
          <p:nvPr>
            <p:ph type="title"/>
          </p:nvPr>
        </p:nvSpPr>
        <p:spPr>
          <a:xfrm>
            <a:off x="428625" y="258366"/>
            <a:ext cx="8472488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NextGen Weather Data Access</a:t>
            </a:r>
            <a:endParaRPr sz="2400"/>
          </a:p>
        </p:txBody>
      </p:sp>
      <p:sp>
        <p:nvSpPr>
          <p:cNvPr id="140" name="Google Shape;140;p8"/>
          <p:cNvSpPr txBox="1"/>
          <p:nvPr>
            <p:ph idx="12" type="sldNum"/>
          </p:nvPr>
        </p:nvSpPr>
        <p:spPr>
          <a:xfrm>
            <a:off x="6834188" y="4686300"/>
            <a:ext cx="1707316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Helvetica Neue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9"/>
          <p:cNvSpPr txBox="1"/>
          <p:nvPr>
            <p:ph idx="1" type="body"/>
          </p:nvPr>
        </p:nvSpPr>
        <p:spPr>
          <a:xfrm>
            <a:off x="242888" y="1009859"/>
            <a:ext cx="4916943" cy="26878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/>
              <a:t>NWP and NWS-sourced products available via SWIM</a:t>
            </a:r>
            <a:endParaRPr/>
          </a:p>
          <a:p>
            <a:pPr indent="-285750" lvl="1" marL="74295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</a:pPr>
            <a:r>
              <a:rPr lang="en-US" sz="1200"/>
              <a:t>NESG connections for partners that require operational data usage</a:t>
            </a:r>
            <a:endParaRPr/>
          </a:p>
          <a:p>
            <a:pPr indent="-285750" lvl="1" marL="74295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</a:pPr>
            <a:r>
              <a:rPr lang="en-US" sz="1200"/>
              <a:t>FAA is discussing future availability on the SWIM Cloud Distribution Service (SCDS) </a:t>
            </a:r>
            <a:endParaRPr/>
          </a:p>
          <a:p>
            <a:pPr indent="0" lvl="1" marL="342900" rtl="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None/>
            </a:pPr>
            <a:r>
              <a:t/>
            </a:r>
            <a:endParaRPr sz="675"/>
          </a:p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/>
              <a:t>Establishing data access begins with FAA Agreement Portal</a:t>
            </a:r>
            <a:endParaRPr/>
          </a:p>
          <a:p>
            <a:pPr indent="-285750" lvl="1" marL="7429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</a:pPr>
            <a:r>
              <a:rPr lang="en-US" sz="1200"/>
              <a:t>Registration required</a:t>
            </a:r>
            <a:endParaRPr/>
          </a:p>
          <a:p>
            <a:pPr indent="-285750" lvl="1" marL="74295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</a:pPr>
            <a:r>
              <a:rPr lang="en-US" sz="1200" u="sng">
                <a:solidFill>
                  <a:schemeClr val="hlink"/>
                </a:solidFill>
                <a:hlinkClick r:id="rId3"/>
              </a:rPr>
              <a:t>Agreement Portal</a:t>
            </a:r>
            <a:endParaRPr sz="1200"/>
          </a:p>
          <a:p>
            <a:pPr indent="0" lvl="1" marL="457200" rtl="0" algn="l">
              <a:spcBef>
                <a:spcPts val="136"/>
              </a:spcBef>
              <a:spcAft>
                <a:spcPts val="0"/>
              </a:spcAft>
              <a:buClr>
                <a:schemeClr val="dk1"/>
              </a:buClr>
              <a:buSzPts val="680"/>
              <a:buFont typeface="Arial"/>
              <a:buNone/>
            </a:pPr>
            <a:r>
              <a:t/>
            </a:r>
            <a:endParaRPr sz="680"/>
          </a:p>
          <a:p>
            <a:pPr indent="-342900" lvl="0" marL="3429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/>
              <a:t>Email to complete onramping</a:t>
            </a:r>
            <a:endParaRPr sz="1600"/>
          </a:p>
          <a:p>
            <a:pPr indent="-285750" lvl="1" marL="74295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</a:pPr>
            <a:r>
              <a:rPr lang="en-US" sz="1200" u="sng">
                <a:solidFill>
                  <a:schemeClr val="hlink"/>
                </a:solidFill>
                <a:hlinkClick r:id="rId4"/>
              </a:rPr>
              <a:t>Data-To-Industry@faa.gov</a:t>
            </a:r>
            <a:endParaRPr sz="1200"/>
          </a:p>
          <a:p>
            <a:pPr indent="-242887" lvl="1" marL="742950" rtl="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None/>
            </a:pPr>
            <a:r>
              <a:t/>
            </a:r>
            <a:endParaRPr sz="675"/>
          </a:p>
          <a:p>
            <a:pPr indent="-247650" lvl="0" marL="3429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sz="1500"/>
          </a:p>
          <a:p>
            <a:pPr indent="-228600" lvl="0" marL="3429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/>
          </a:p>
        </p:txBody>
      </p:sp>
      <p:sp>
        <p:nvSpPr>
          <p:cNvPr id="146" name="Google Shape;146;p9"/>
          <p:cNvSpPr txBox="1"/>
          <p:nvPr>
            <p:ph type="title"/>
          </p:nvPr>
        </p:nvSpPr>
        <p:spPr>
          <a:xfrm>
            <a:off x="428625" y="258366"/>
            <a:ext cx="8472488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NextGen Weather Data Access</a:t>
            </a:r>
            <a:endParaRPr/>
          </a:p>
        </p:txBody>
      </p:sp>
      <p:pic>
        <p:nvPicPr>
          <p:cNvPr descr="Graphical user interface&#10;&#10;AI-generated content may be incorrect." id="147" name="Google Shape;147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982925" y="857459"/>
            <a:ext cx="3918187" cy="3206542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48" name="Google Shape;148;p9"/>
          <p:cNvSpPr txBox="1"/>
          <p:nvPr>
            <p:ph idx="12" type="sldNum"/>
          </p:nvPr>
        </p:nvSpPr>
        <p:spPr>
          <a:xfrm>
            <a:off x="6834188" y="4686300"/>
            <a:ext cx="1707316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Helvetica Neue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2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2005-01-28T20:32:53Z</dcterms:created>
  <dc:creator>MTONEY</dc:creator>
</cp:coreProperties>
</file>