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notesMasterIdLst>
    <p:notesMasterId r:id="rId40"/>
  </p:notesMasterIdLst>
  <p:sldIdLst>
    <p:sldId id="275" r:id="rId2"/>
    <p:sldId id="276" r:id="rId3"/>
    <p:sldId id="277" r:id="rId4"/>
    <p:sldId id="281" r:id="rId5"/>
    <p:sldId id="288" r:id="rId6"/>
    <p:sldId id="289" r:id="rId7"/>
    <p:sldId id="290" r:id="rId8"/>
    <p:sldId id="291" r:id="rId9"/>
    <p:sldId id="293" r:id="rId10"/>
    <p:sldId id="294" r:id="rId11"/>
    <p:sldId id="258" r:id="rId12"/>
    <p:sldId id="283" r:id="rId13"/>
    <p:sldId id="282" r:id="rId14"/>
    <p:sldId id="260" r:id="rId15"/>
    <p:sldId id="261" r:id="rId16"/>
    <p:sldId id="263" r:id="rId17"/>
    <p:sldId id="265" r:id="rId18"/>
    <p:sldId id="264" r:id="rId19"/>
    <p:sldId id="266" r:id="rId20"/>
    <p:sldId id="262" r:id="rId21"/>
    <p:sldId id="306" r:id="rId22"/>
    <p:sldId id="284" r:id="rId23"/>
    <p:sldId id="274" r:id="rId24"/>
    <p:sldId id="268" r:id="rId25"/>
    <p:sldId id="272" r:id="rId26"/>
    <p:sldId id="286" r:id="rId27"/>
    <p:sldId id="296" r:id="rId28"/>
    <p:sldId id="257" r:id="rId29"/>
    <p:sldId id="280" r:id="rId30"/>
    <p:sldId id="278" r:id="rId31"/>
    <p:sldId id="279" r:id="rId32"/>
    <p:sldId id="299" r:id="rId33"/>
    <p:sldId id="307" r:id="rId34"/>
    <p:sldId id="300" r:id="rId35"/>
    <p:sldId id="302" r:id="rId36"/>
    <p:sldId id="303" r:id="rId37"/>
    <p:sldId id="305" r:id="rId38"/>
    <p:sldId id="30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9D7E87-069F-4538-8BDA-69E14648BDBF}" v="330" dt="2025-10-05T15:10:52.0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p:normalViewPr>
  <p:slideViewPr>
    <p:cSldViewPr snapToGrid="0">
      <p:cViewPr varScale="1">
        <p:scale>
          <a:sx n="93" d="100"/>
          <a:sy n="93" d="100"/>
        </p:scale>
        <p:origin x="96"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image" Target="../media/image45.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7801C-4342-824B-BF7E-12849DE075B7}"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B5AC5-E689-AD48-95DE-D1699E56F19E}" type="slidenum">
              <a:rPr lang="en-US" smtClean="0"/>
              <a:t>‹#›</a:t>
            </a:fld>
            <a:endParaRPr lang="en-US"/>
          </a:p>
        </p:txBody>
      </p:sp>
    </p:spTree>
    <p:extLst>
      <p:ext uri="{BB962C8B-B14F-4D97-AF65-F5344CB8AC3E}">
        <p14:creationId xmlns:p14="http://schemas.microsoft.com/office/powerpoint/2010/main" val="3560660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B5AC5-E689-AD48-95DE-D1699E56F19E}" type="slidenum">
              <a:rPr lang="en-US" smtClean="0"/>
              <a:t>28</a:t>
            </a:fld>
            <a:endParaRPr lang="en-US"/>
          </a:p>
        </p:txBody>
      </p:sp>
    </p:spTree>
    <p:extLst>
      <p:ext uri="{BB962C8B-B14F-4D97-AF65-F5344CB8AC3E}">
        <p14:creationId xmlns:p14="http://schemas.microsoft.com/office/powerpoint/2010/main" val="1235813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10/4/2025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63763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10/4/2025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1869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10/4/2025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13756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10/4/2025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96645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10/4/2025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070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10/4/2025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1617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10/4/2025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8406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10/4/2025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94226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10/4/2025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28888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10/4/2025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96417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10/4/2025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96168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10/4/2025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18910508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repository.fit.edu/etd/1324"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5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faa.gov/documentLibrary/media/Order/JO%207900.5C.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ED587E41-605C-A8E4-8BA5-0E0B3797C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San Diego International Airport - Through The Fog 9 - Aerial Photography -  Toby Harriman - Toby Harriman">
            <a:extLst>
              <a:ext uri="{FF2B5EF4-FFF2-40B4-BE49-F238E27FC236}">
                <a16:creationId xmlns:a16="http://schemas.microsoft.com/office/drawing/2014/main" id="{3046D091-5BD2-B089-E32B-16F0E3A23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91" t="23391"/>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EBD48A03-0DF9-3063-CB15-1BC2AEC79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08385"/>
            <a:ext cx="12191999" cy="1949616"/>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C2859D-4E62-7BD3-92F0-FB6F21657B20}"/>
              </a:ext>
            </a:extLst>
          </p:cNvPr>
          <p:cNvSpPr>
            <a:spLocks noGrp="1"/>
          </p:cNvSpPr>
          <p:nvPr>
            <p:ph type="ctrTitle"/>
          </p:nvPr>
        </p:nvSpPr>
        <p:spPr>
          <a:xfrm>
            <a:off x="617365" y="5268812"/>
            <a:ext cx="7260542" cy="1228763"/>
          </a:xfrm>
        </p:spPr>
        <p:txBody>
          <a:bodyPr anchor="ctr">
            <a:normAutofit fontScale="90000"/>
          </a:bodyPr>
          <a:lstStyle/>
          <a:p>
            <a:pPr algn="l"/>
            <a:r>
              <a:rPr lang="en-US" dirty="0">
                <a:solidFill>
                  <a:srgbClr val="FFFFFF"/>
                </a:solidFill>
              </a:rPr>
              <a:t>Two Sides of the Coin: METAR Representativeness for Gustiness and Obscurations </a:t>
            </a:r>
          </a:p>
        </p:txBody>
      </p:sp>
      <p:sp>
        <p:nvSpPr>
          <p:cNvPr id="3" name="Subtitle 2">
            <a:extLst>
              <a:ext uri="{FF2B5EF4-FFF2-40B4-BE49-F238E27FC236}">
                <a16:creationId xmlns:a16="http://schemas.microsoft.com/office/drawing/2014/main" id="{64E00D34-2674-56B8-43A9-49306DCAED64}"/>
              </a:ext>
            </a:extLst>
          </p:cNvPr>
          <p:cNvSpPr>
            <a:spLocks noGrp="1"/>
          </p:cNvSpPr>
          <p:nvPr>
            <p:ph type="subTitle" idx="1"/>
          </p:nvPr>
        </p:nvSpPr>
        <p:spPr>
          <a:xfrm>
            <a:off x="7877908" y="5268812"/>
            <a:ext cx="3808373" cy="1228763"/>
          </a:xfrm>
        </p:spPr>
        <p:txBody>
          <a:bodyPr anchor="ctr">
            <a:normAutofit fontScale="62500" lnSpcReduction="20000"/>
          </a:bodyPr>
          <a:lstStyle/>
          <a:p>
            <a:pPr algn="r"/>
            <a:r>
              <a:rPr lang="en-US" dirty="0">
                <a:solidFill>
                  <a:srgbClr val="FFFFFF"/>
                </a:solidFill>
              </a:rPr>
              <a:t>Prof. Michael Splitt</a:t>
            </a:r>
          </a:p>
          <a:p>
            <a:pPr algn="r"/>
            <a:r>
              <a:rPr lang="en-US" dirty="0">
                <a:solidFill>
                  <a:srgbClr val="FFFFFF"/>
                </a:solidFill>
              </a:rPr>
              <a:t>Florida Tech </a:t>
            </a:r>
          </a:p>
          <a:p>
            <a:pPr algn="r"/>
            <a:r>
              <a:rPr lang="en-US" dirty="0">
                <a:solidFill>
                  <a:srgbClr val="FFFFFF"/>
                </a:solidFill>
              </a:rPr>
              <a:t>College of Aeronautics</a:t>
            </a:r>
          </a:p>
          <a:p>
            <a:pPr algn="r"/>
            <a:r>
              <a:rPr lang="en-US" dirty="0">
                <a:solidFill>
                  <a:srgbClr val="FFFFFF"/>
                </a:solidFill>
              </a:rPr>
              <a:t>Melbourne, FL</a:t>
            </a:r>
          </a:p>
        </p:txBody>
      </p:sp>
    </p:spTree>
    <p:extLst>
      <p:ext uri="{BB962C8B-B14F-4D97-AF65-F5344CB8AC3E}">
        <p14:creationId xmlns:p14="http://schemas.microsoft.com/office/powerpoint/2010/main" val="117892829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C2DE-E643-46C0-9CF2-0A1F7B444229}"/>
              </a:ext>
            </a:extLst>
          </p:cNvPr>
          <p:cNvSpPr>
            <a:spLocks noGrp="1"/>
          </p:cNvSpPr>
          <p:nvPr>
            <p:ph type="title"/>
          </p:nvPr>
        </p:nvSpPr>
        <p:spPr/>
        <p:txBody>
          <a:bodyPr/>
          <a:lstStyle/>
          <a:p>
            <a:r>
              <a:rPr lang="en-US" dirty="0"/>
              <a:t>First side of the coin: “Ceilings” </a:t>
            </a:r>
          </a:p>
        </p:txBody>
      </p:sp>
      <p:pic>
        <p:nvPicPr>
          <p:cNvPr id="4098" name="Picture 2" descr="Centennial of Naval Aviation Challenge Coin">
            <a:extLst>
              <a:ext uri="{FF2B5EF4-FFF2-40B4-BE49-F238E27FC236}">
                <a16:creationId xmlns:a16="http://schemas.microsoft.com/office/drawing/2014/main" id="{784E5416-2C06-452F-8D6B-7B3B5D086B2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0203"/>
          <a:stretch/>
        </p:blipFill>
        <p:spPr bwMode="auto">
          <a:xfrm>
            <a:off x="3442865" y="1243012"/>
            <a:ext cx="4631092" cy="533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287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6BF01-5688-5CBD-B5D6-EB3C99C030BC}"/>
              </a:ext>
            </a:extLst>
          </p:cNvPr>
          <p:cNvSpPr>
            <a:spLocks noGrp="1"/>
          </p:cNvSpPr>
          <p:nvPr>
            <p:ph type="title"/>
          </p:nvPr>
        </p:nvSpPr>
        <p:spPr/>
        <p:txBody>
          <a:bodyPr>
            <a:normAutofit/>
          </a:bodyPr>
          <a:lstStyle/>
          <a:p>
            <a:r>
              <a:rPr lang="en-US" sz="2400" dirty="0"/>
              <a:t>Clouds and Representativeness</a:t>
            </a:r>
          </a:p>
        </p:txBody>
      </p:sp>
      <p:sp>
        <p:nvSpPr>
          <p:cNvPr id="4" name="Text Placeholder 3">
            <a:extLst>
              <a:ext uri="{FF2B5EF4-FFF2-40B4-BE49-F238E27FC236}">
                <a16:creationId xmlns:a16="http://schemas.microsoft.com/office/drawing/2014/main" id="{E3552963-D7FC-D119-4103-051958CE68C6}"/>
              </a:ext>
            </a:extLst>
          </p:cNvPr>
          <p:cNvSpPr>
            <a:spLocks noGrp="1"/>
          </p:cNvSpPr>
          <p:nvPr>
            <p:ph type="body" sz="half" idx="2"/>
          </p:nvPr>
        </p:nvSpPr>
        <p:spPr>
          <a:xfrm>
            <a:off x="597159" y="1836212"/>
            <a:ext cx="3763173" cy="3938055"/>
          </a:xfrm>
        </p:spPr>
        <p:txBody>
          <a:bodyPr>
            <a:normAutofit/>
          </a:bodyPr>
          <a:lstStyle/>
          <a:p>
            <a:r>
              <a:rPr lang="en-US" sz="2400" dirty="0">
                <a:latin typeface="Amasis MT Pro Black" panose="02040A04050005020304" pitchFamily="18" charset="0"/>
              </a:rPr>
              <a:t>Well behaved clouds! </a:t>
            </a:r>
          </a:p>
          <a:p>
            <a:r>
              <a:rPr lang="en-US" sz="2400" dirty="0">
                <a:latin typeface="Amasis MT Pro Black" panose="02040A04050005020304" pitchFamily="18" charset="0"/>
              </a:rPr>
              <a:t>Same cloud base!</a:t>
            </a:r>
          </a:p>
          <a:p>
            <a:r>
              <a:rPr lang="en-US" sz="2400" dirty="0">
                <a:latin typeface="Amasis MT Pro Black" panose="02040A04050005020304" pitchFamily="18" charset="0"/>
              </a:rPr>
              <a:t>Nice even spacing!</a:t>
            </a:r>
          </a:p>
        </p:txBody>
      </p:sp>
      <p:pic>
        <p:nvPicPr>
          <p:cNvPr id="1026" name="Picture 2" descr="packing-effect">
            <a:extLst>
              <a:ext uri="{FF2B5EF4-FFF2-40B4-BE49-F238E27FC236}">
                <a16:creationId xmlns:a16="http://schemas.microsoft.com/office/drawing/2014/main" id="{109B09FE-9FE9-0A64-115D-9F5125B606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23983" y="1034934"/>
            <a:ext cx="6838881" cy="3938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589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6BF01-5688-5CBD-B5D6-EB3C99C030BC}"/>
              </a:ext>
            </a:extLst>
          </p:cNvPr>
          <p:cNvSpPr>
            <a:spLocks noGrp="1"/>
          </p:cNvSpPr>
          <p:nvPr>
            <p:ph type="title"/>
          </p:nvPr>
        </p:nvSpPr>
        <p:spPr/>
        <p:txBody>
          <a:bodyPr>
            <a:normAutofit/>
          </a:bodyPr>
          <a:lstStyle/>
          <a:p>
            <a:r>
              <a:rPr lang="en-US" sz="2400" dirty="0"/>
              <a:t>Clouds and Representativeness</a:t>
            </a:r>
          </a:p>
        </p:txBody>
      </p:sp>
      <p:sp>
        <p:nvSpPr>
          <p:cNvPr id="4" name="Text Placeholder 3">
            <a:extLst>
              <a:ext uri="{FF2B5EF4-FFF2-40B4-BE49-F238E27FC236}">
                <a16:creationId xmlns:a16="http://schemas.microsoft.com/office/drawing/2014/main" id="{E3552963-D7FC-D119-4103-051958CE68C6}"/>
              </a:ext>
            </a:extLst>
          </p:cNvPr>
          <p:cNvSpPr>
            <a:spLocks noGrp="1"/>
          </p:cNvSpPr>
          <p:nvPr>
            <p:ph type="body" sz="half" idx="2"/>
          </p:nvPr>
        </p:nvSpPr>
        <p:spPr>
          <a:xfrm>
            <a:off x="597159" y="1836212"/>
            <a:ext cx="3185569" cy="3938055"/>
          </a:xfrm>
        </p:spPr>
        <p:txBody>
          <a:bodyPr>
            <a:normAutofit/>
          </a:bodyPr>
          <a:lstStyle/>
          <a:p>
            <a:r>
              <a:rPr lang="en-US" sz="2400" dirty="0">
                <a:latin typeface="Amasis MT Pro Black" panose="02040A04050005020304" pitchFamily="18" charset="0"/>
              </a:rPr>
              <a:t>Let’s get these clouds moving!</a:t>
            </a:r>
          </a:p>
        </p:txBody>
      </p:sp>
      <p:pic>
        <p:nvPicPr>
          <p:cNvPr id="6" name="Video 9" title="Cloudy Sky Sun Rays">
            <a:hlinkClick r:id="" action="ppaction://media"/>
            <a:extLst>
              <a:ext uri="{FF2B5EF4-FFF2-40B4-BE49-F238E27FC236}">
                <a16:creationId xmlns:a16="http://schemas.microsoft.com/office/drawing/2014/main" id="{B5C554AB-8D7A-4E69-AE51-C495BCAD60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84985" y="1083733"/>
            <a:ext cx="8186309" cy="4604798"/>
          </a:xfrm>
          <a:prstGeom prst="rect">
            <a:avLst/>
          </a:prstGeom>
        </p:spPr>
      </p:pic>
    </p:spTree>
    <p:extLst>
      <p:ext uri="{BB962C8B-B14F-4D97-AF65-F5344CB8AC3E}">
        <p14:creationId xmlns:p14="http://schemas.microsoft.com/office/powerpoint/2010/main" val="24322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mute="1">
                <p:cTn id="13" repeatCount="indefinite"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E0DC6F-DB0E-DBE1-8178-AE81BC6B9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3FBC3F2-FE8D-4A86-9983-8A144ED32D18}"/>
              </a:ext>
            </a:extLst>
          </p:cNvPr>
          <p:cNvPicPr>
            <a:picLocks noGrp="1" noChangeAspect="1"/>
          </p:cNvPicPr>
          <p:nvPr>
            <p:ph idx="1"/>
          </p:nvPr>
        </p:nvPicPr>
        <p:blipFill>
          <a:blip r:embed="rId2"/>
          <a:srcRect t="12674" r="9091" b="12674"/>
          <a:stretch>
            <a:fill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4D07BF5-D29E-918E-55FE-747AF2A0E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66726"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D08F1C-273C-4CC4-87AB-67E905E4B5D0}"/>
              </a:ext>
            </a:extLst>
          </p:cNvPr>
          <p:cNvSpPr>
            <a:spLocks noGrp="1"/>
          </p:cNvSpPr>
          <p:nvPr>
            <p:ph type="title"/>
          </p:nvPr>
        </p:nvSpPr>
        <p:spPr>
          <a:xfrm>
            <a:off x="441035" y="1424475"/>
            <a:ext cx="3424383" cy="2543448"/>
          </a:xfrm>
        </p:spPr>
        <p:txBody>
          <a:bodyPr vert="horz" lIns="91440" tIns="45720" rIns="91440" bIns="45720" rtlCol="0" anchor="t">
            <a:normAutofit/>
          </a:bodyPr>
          <a:lstStyle/>
          <a:p>
            <a:pPr algn="ctr"/>
            <a:r>
              <a:rPr lang="en-US" sz="4800" dirty="0"/>
              <a:t>Low Cloud Movement </a:t>
            </a:r>
            <a:br>
              <a:rPr lang="en-US" sz="4800" dirty="0"/>
            </a:br>
            <a:r>
              <a:rPr lang="en-US" sz="4800" dirty="0"/>
              <a:t>LLJ Cu</a:t>
            </a:r>
            <a:endParaRPr lang="en-US" sz="3200" dirty="0"/>
          </a:p>
        </p:txBody>
      </p:sp>
      <p:sp>
        <p:nvSpPr>
          <p:cNvPr id="4" name="Text Placeholder 3">
            <a:extLst>
              <a:ext uri="{FF2B5EF4-FFF2-40B4-BE49-F238E27FC236}">
                <a16:creationId xmlns:a16="http://schemas.microsoft.com/office/drawing/2014/main" id="{EBFA6CB1-EA5F-4211-9DA5-527767414DC8}"/>
              </a:ext>
            </a:extLst>
          </p:cNvPr>
          <p:cNvSpPr>
            <a:spLocks noGrp="1"/>
          </p:cNvSpPr>
          <p:nvPr>
            <p:ph type="body" sz="half" idx="2"/>
          </p:nvPr>
        </p:nvSpPr>
        <p:spPr>
          <a:xfrm>
            <a:off x="441035" y="3572933"/>
            <a:ext cx="3656832" cy="2895599"/>
          </a:xfrm>
          <a:solidFill>
            <a:schemeClr val="accent5">
              <a:lumMod val="40000"/>
              <a:lumOff val="60000"/>
              <a:alpha val="46000"/>
            </a:schemeClr>
          </a:solidFill>
        </p:spPr>
        <p:txBody>
          <a:bodyPr vert="horz" lIns="91440" tIns="45720" rIns="91440" bIns="45720" rtlCol="0" anchor="b">
            <a:normAutofit/>
          </a:bodyPr>
          <a:lstStyle/>
          <a:p>
            <a:r>
              <a:rPr lang="en-US" sz="3200" dirty="0">
                <a:latin typeface="Amasis MT Pro Black" panose="02040A04050005020304" pitchFamily="18" charset="0"/>
              </a:rPr>
              <a:t>50 NM/HOUR * 0.5 HOUR = 25 NM = 28.8 SM ~ 30 SM</a:t>
            </a:r>
          </a:p>
        </p:txBody>
      </p:sp>
    </p:spTree>
    <p:extLst>
      <p:ext uri="{BB962C8B-B14F-4D97-AF65-F5344CB8AC3E}">
        <p14:creationId xmlns:p14="http://schemas.microsoft.com/office/powerpoint/2010/main" val="111197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AECC-6E30-B828-5001-FDD64CC8C648}"/>
              </a:ext>
            </a:extLst>
          </p:cNvPr>
          <p:cNvSpPr>
            <a:spLocks noGrp="1"/>
          </p:cNvSpPr>
          <p:nvPr>
            <p:ph type="title"/>
          </p:nvPr>
        </p:nvSpPr>
        <p:spPr/>
        <p:txBody>
          <a:bodyPr/>
          <a:lstStyle/>
          <a:p>
            <a:r>
              <a:rPr lang="en-US" dirty="0" err="1"/>
              <a:t>Represenativiness</a:t>
            </a:r>
            <a:r>
              <a:rPr lang="en-US" dirty="0"/>
              <a:t> by direction in these scenarios? </a:t>
            </a:r>
          </a:p>
        </p:txBody>
      </p:sp>
      <p:pic>
        <p:nvPicPr>
          <p:cNvPr id="2050" name="Picture 2" descr="UBC ATSC 113 - Fog">
            <a:extLst>
              <a:ext uri="{FF2B5EF4-FFF2-40B4-BE49-F238E27FC236}">
                <a16:creationId xmlns:a16="http://schemas.microsoft.com/office/drawing/2014/main" id="{5BB43697-B9B7-0521-27F4-84EFCB62BD0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32599" y="1849255"/>
            <a:ext cx="6249968" cy="41874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A29BA1E-FBF0-168B-A466-5817DF69778F}"/>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7860" r="17506"/>
          <a:stretch>
            <a:fillRect/>
          </a:stretch>
        </p:blipFill>
        <p:spPr bwMode="auto">
          <a:xfrm>
            <a:off x="6784182" y="1849255"/>
            <a:ext cx="4898266" cy="41874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AB80194-D747-DC96-68C6-AAADD8794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182" y="1849255"/>
            <a:ext cx="555147" cy="3823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7B8BA8D-74B2-FAA0-F87B-A3F18CEE2D56}"/>
              </a:ext>
            </a:extLst>
          </p:cNvPr>
          <p:cNvPicPr>
            <a:picLocks noChangeAspect="1"/>
          </p:cNvPicPr>
          <p:nvPr/>
        </p:nvPicPr>
        <p:blipFill>
          <a:blip r:embed="rId5"/>
          <a:stretch>
            <a:fillRect/>
          </a:stretch>
        </p:blipFill>
        <p:spPr>
          <a:xfrm>
            <a:off x="4540424" y="5722132"/>
            <a:ext cx="1942143" cy="314602"/>
          </a:xfrm>
          <a:prstGeom prst="rect">
            <a:avLst/>
          </a:prstGeom>
        </p:spPr>
      </p:pic>
    </p:spTree>
    <p:extLst>
      <p:ext uri="{BB962C8B-B14F-4D97-AF65-F5344CB8AC3E}">
        <p14:creationId xmlns:p14="http://schemas.microsoft.com/office/powerpoint/2010/main" val="2325401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4D72E-2A6F-7EB2-D3A1-4C0E1F5EDD24}"/>
            </a:ext>
          </a:extLst>
        </p:cNvPr>
        <p:cNvGrpSpPr/>
        <p:nvPr/>
      </p:nvGrpSpPr>
      <p:grpSpPr>
        <a:xfrm>
          <a:off x="0" y="0"/>
          <a:ext cx="0" cy="0"/>
          <a:chOff x="0" y="0"/>
          <a:chExt cx="0" cy="0"/>
        </a:xfrm>
      </p:grpSpPr>
      <p:pic>
        <p:nvPicPr>
          <p:cNvPr id="2054" name="Picture 6">
            <a:extLst>
              <a:ext uri="{FF2B5EF4-FFF2-40B4-BE49-F238E27FC236}">
                <a16:creationId xmlns:a16="http://schemas.microsoft.com/office/drawing/2014/main" id="{FF9CBEA8-1EC0-2B6D-86C6-ABEE03777D8B}"/>
              </a:ext>
            </a:extLst>
          </p:cNvPr>
          <p:cNvPicPr>
            <a:picLocks noGrp="1" noChangeAspect="1" noChangeArrowheads="1"/>
          </p:cNvPicPr>
          <p:nvPr>
            <p:ph sz="half" idx="2"/>
          </p:nvPr>
        </p:nvPicPr>
        <p:blipFill>
          <a:blip r:embed="rId2"/>
          <a:srcRect l="17090" r="17090"/>
          <a:stretch/>
        </p:blipFill>
        <p:spPr bwMode="auto">
          <a:xfrm>
            <a:off x="6566266" y="1680898"/>
            <a:ext cx="5540971" cy="473692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E938CE1-2E34-15A4-D71C-5B83DC49E50A}"/>
              </a:ext>
            </a:extLst>
          </p:cNvPr>
          <p:cNvSpPr>
            <a:spLocks noGrp="1"/>
          </p:cNvSpPr>
          <p:nvPr>
            <p:ph type="title"/>
          </p:nvPr>
        </p:nvSpPr>
        <p:spPr/>
        <p:txBody>
          <a:bodyPr/>
          <a:lstStyle/>
          <a:p>
            <a:r>
              <a:rPr lang="en-US" dirty="0"/>
              <a:t>What to do with these scenarios? </a:t>
            </a:r>
          </a:p>
        </p:txBody>
      </p:sp>
      <p:pic>
        <p:nvPicPr>
          <p:cNvPr id="5122" name="Picture 2" descr="158 megapixels! A very high resolution, large-format VAST photo print of fog rolling over hills and a city at night; landscape photograph created by Jeff Lewis from Mt. Tamalpais in Marin County, California.">
            <a:extLst>
              <a:ext uri="{FF2B5EF4-FFF2-40B4-BE49-F238E27FC236}">
                <a16:creationId xmlns:a16="http://schemas.microsoft.com/office/drawing/2014/main" id="{8CF3FC51-644B-48C4-F3AF-CAC08C70733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33642" y="2055021"/>
            <a:ext cx="6118105" cy="33675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8D92DD4-A54C-9BD2-1960-64D8175FD183}"/>
              </a:ext>
            </a:extLst>
          </p:cNvPr>
          <p:cNvPicPr>
            <a:picLocks noChangeAspect="1"/>
          </p:cNvPicPr>
          <p:nvPr/>
        </p:nvPicPr>
        <p:blipFill>
          <a:blip r:embed="rId4"/>
          <a:stretch>
            <a:fillRect/>
          </a:stretch>
        </p:blipFill>
        <p:spPr>
          <a:xfrm>
            <a:off x="333642" y="4960917"/>
            <a:ext cx="872733" cy="461611"/>
          </a:xfrm>
          <a:prstGeom prst="rect">
            <a:avLst/>
          </a:prstGeom>
        </p:spPr>
      </p:pic>
    </p:spTree>
    <p:extLst>
      <p:ext uri="{BB962C8B-B14F-4D97-AF65-F5344CB8AC3E}">
        <p14:creationId xmlns:p14="http://schemas.microsoft.com/office/powerpoint/2010/main" val="2771157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4D7B8B-9FC5-32F2-83D7-7F4612ED56B2}"/>
              </a:ext>
            </a:extLst>
          </p:cNvPr>
          <p:cNvPicPr>
            <a:picLocks noChangeAspect="1"/>
          </p:cNvPicPr>
          <p:nvPr/>
        </p:nvPicPr>
        <p:blipFill>
          <a:blip r:embed="rId2"/>
          <a:stretch>
            <a:fillRect/>
          </a:stretch>
        </p:blipFill>
        <p:spPr>
          <a:xfrm>
            <a:off x="832813" y="338203"/>
            <a:ext cx="10603450" cy="6226857"/>
          </a:xfrm>
          <a:prstGeom prst="rect">
            <a:avLst/>
          </a:prstGeom>
        </p:spPr>
      </p:pic>
      <p:pic>
        <p:nvPicPr>
          <p:cNvPr id="4" name="Graphic 3" descr="Cloud outline">
            <a:extLst>
              <a:ext uri="{FF2B5EF4-FFF2-40B4-BE49-F238E27FC236}">
                <a16:creationId xmlns:a16="http://schemas.microsoft.com/office/drawing/2014/main" id="{7EA10CE3-4A86-4F00-F4EC-A6027C9625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0247" y="2291215"/>
            <a:ext cx="574111" cy="3046957"/>
          </a:xfrm>
          <a:prstGeom prst="rect">
            <a:avLst/>
          </a:prstGeom>
        </p:spPr>
      </p:pic>
      <p:pic>
        <p:nvPicPr>
          <p:cNvPr id="5" name="Graphic 4" descr="Cloud outline">
            <a:extLst>
              <a:ext uri="{FF2B5EF4-FFF2-40B4-BE49-F238E27FC236}">
                <a16:creationId xmlns:a16="http://schemas.microsoft.com/office/drawing/2014/main" id="{69CA3567-0FB9-71A6-C095-1E84EA057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9858" y="2291216"/>
            <a:ext cx="574111" cy="3046957"/>
          </a:xfrm>
          <a:prstGeom prst="rect">
            <a:avLst/>
          </a:prstGeom>
        </p:spPr>
      </p:pic>
      <p:pic>
        <p:nvPicPr>
          <p:cNvPr id="6" name="Graphic 5" descr="Cloud outline">
            <a:extLst>
              <a:ext uri="{FF2B5EF4-FFF2-40B4-BE49-F238E27FC236}">
                <a16:creationId xmlns:a16="http://schemas.microsoft.com/office/drawing/2014/main" id="{5151B58D-13FF-29ED-833D-9FF4500D9A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7045" y="2291216"/>
            <a:ext cx="574111" cy="3046957"/>
          </a:xfrm>
          <a:prstGeom prst="rect">
            <a:avLst/>
          </a:prstGeom>
        </p:spPr>
      </p:pic>
      <p:pic>
        <p:nvPicPr>
          <p:cNvPr id="7" name="Graphic 6" descr="Cloud outline">
            <a:extLst>
              <a:ext uri="{FF2B5EF4-FFF2-40B4-BE49-F238E27FC236}">
                <a16:creationId xmlns:a16="http://schemas.microsoft.com/office/drawing/2014/main" id="{D55C2F3D-8C9C-2CA3-6D68-A945784BAD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6338" y="2291216"/>
            <a:ext cx="574111" cy="3046957"/>
          </a:xfrm>
          <a:prstGeom prst="rect">
            <a:avLst/>
          </a:prstGeom>
        </p:spPr>
      </p:pic>
      <p:pic>
        <p:nvPicPr>
          <p:cNvPr id="8" name="Graphic 7" descr="Cloud outline">
            <a:extLst>
              <a:ext uri="{FF2B5EF4-FFF2-40B4-BE49-F238E27FC236}">
                <a16:creationId xmlns:a16="http://schemas.microsoft.com/office/drawing/2014/main" id="{52C7DD43-DE88-37FC-57FD-96DCDC1379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9201" y="2294348"/>
            <a:ext cx="574111" cy="3046957"/>
          </a:xfrm>
          <a:prstGeom prst="rect">
            <a:avLst/>
          </a:prstGeom>
        </p:spPr>
      </p:pic>
      <p:pic>
        <p:nvPicPr>
          <p:cNvPr id="9" name="Graphic 8" descr="Cloud outline">
            <a:extLst>
              <a:ext uri="{FF2B5EF4-FFF2-40B4-BE49-F238E27FC236}">
                <a16:creationId xmlns:a16="http://schemas.microsoft.com/office/drawing/2014/main" id="{BD309B96-043E-FD1C-88B3-A2FAE96141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1349" y="2294349"/>
            <a:ext cx="574111" cy="3046957"/>
          </a:xfrm>
          <a:prstGeom prst="rect">
            <a:avLst/>
          </a:prstGeom>
        </p:spPr>
      </p:pic>
      <p:pic>
        <p:nvPicPr>
          <p:cNvPr id="10" name="Graphic 9" descr="Cloud outline">
            <a:extLst>
              <a:ext uri="{FF2B5EF4-FFF2-40B4-BE49-F238E27FC236}">
                <a16:creationId xmlns:a16="http://schemas.microsoft.com/office/drawing/2014/main" id="{85C14FAF-C6E2-4E97-D1A0-95DC68D4F2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0954" y="2291215"/>
            <a:ext cx="574111" cy="3046957"/>
          </a:xfrm>
          <a:prstGeom prst="rect">
            <a:avLst/>
          </a:prstGeom>
        </p:spPr>
      </p:pic>
      <p:pic>
        <p:nvPicPr>
          <p:cNvPr id="11" name="Graphic 10" descr="Cloud outline">
            <a:extLst>
              <a:ext uri="{FF2B5EF4-FFF2-40B4-BE49-F238E27FC236}">
                <a16:creationId xmlns:a16="http://schemas.microsoft.com/office/drawing/2014/main" id="{A781CA7A-0281-3310-EF4C-981A26FD75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3449" y="2291215"/>
            <a:ext cx="574111" cy="3046957"/>
          </a:xfrm>
          <a:prstGeom prst="rect">
            <a:avLst/>
          </a:prstGeom>
        </p:spPr>
      </p:pic>
      <p:sp>
        <p:nvSpPr>
          <p:cNvPr id="12" name="Title 1">
            <a:extLst>
              <a:ext uri="{FF2B5EF4-FFF2-40B4-BE49-F238E27FC236}">
                <a16:creationId xmlns:a16="http://schemas.microsoft.com/office/drawing/2014/main" id="{D63E0A95-6D47-4F2F-83E3-CA706E07EBE4}"/>
              </a:ext>
            </a:extLst>
          </p:cNvPr>
          <p:cNvSpPr txBox="1">
            <a:spLocks/>
          </p:cNvSpPr>
          <p:nvPr/>
        </p:nvSpPr>
        <p:spPr>
          <a:xfrm>
            <a:off x="416407" y="180884"/>
            <a:ext cx="11307163" cy="1108901"/>
          </a:xfrm>
          <a:prstGeom prst="rect">
            <a:avLst/>
          </a:prstGeom>
          <a:solidFill>
            <a:schemeClr val="bg1"/>
          </a:solidFill>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Do cumulus do this? </a:t>
            </a:r>
          </a:p>
        </p:txBody>
      </p:sp>
    </p:spTree>
    <p:extLst>
      <p:ext uri="{BB962C8B-B14F-4D97-AF65-F5344CB8AC3E}">
        <p14:creationId xmlns:p14="http://schemas.microsoft.com/office/powerpoint/2010/main" val="2967237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A108B-A4AA-360F-0551-D2C4333252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AC1E8A3-3CEB-4F39-C772-36DA822B5A29}"/>
              </a:ext>
            </a:extLst>
          </p:cNvPr>
          <p:cNvPicPr>
            <a:picLocks noChangeAspect="1"/>
          </p:cNvPicPr>
          <p:nvPr/>
        </p:nvPicPr>
        <p:blipFill>
          <a:blip r:embed="rId2"/>
          <a:stretch>
            <a:fillRect/>
          </a:stretch>
        </p:blipFill>
        <p:spPr>
          <a:xfrm>
            <a:off x="832813" y="338203"/>
            <a:ext cx="10603450" cy="6226857"/>
          </a:xfrm>
          <a:prstGeom prst="rect">
            <a:avLst/>
          </a:prstGeom>
        </p:spPr>
      </p:pic>
      <p:pic>
        <p:nvPicPr>
          <p:cNvPr id="4" name="Graphic 3" descr="Cloud outline">
            <a:extLst>
              <a:ext uri="{FF2B5EF4-FFF2-40B4-BE49-F238E27FC236}">
                <a16:creationId xmlns:a16="http://schemas.microsoft.com/office/drawing/2014/main" id="{7A64AE5C-96E6-6CDE-1882-054EA35B63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0247" y="2291215"/>
            <a:ext cx="574111" cy="3046957"/>
          </a:xfrm>
          <a:prstGeom prst="rect">
            <a:avLst/>
          </a:prstGeom>
        </p:spPr>
      </p:pic>
      <p:pic>
        <p:nvPicPr>
          <p:cNvPr id="5" name="Graphic 4" descr="Cloud outline">
            <a:extLst>
              <a:ext uri="{FF2B5EF4-FFF2-40B4-BE49-F238E27FC236}">
                <a16:creationId xmlns:a16="http://schemas.microsoft.com/office/drawing/2014/main" id="{6620E6AD-858A-081D-E09A-F2E15D8F86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0761" y="2155749"/>
            <a:ext cx="574111" cy="3046957"/>
          </a:xfrm>
          <a:prstGeom prst="rect">
            <a:avLst/>
          </a:prstGeom>
        </p:spPr>
      </p:pic>
      <p:pic>
        <p:nvPicPr>
          <p:cNvPr id="6" name="Graphic 5" descr="Cloud outline">
            <a:extLst>
              <a:ext uri="{FF2B5EF4-FFF2-40B4-BE49-F238E27FC236}">
                <a16:creationId xmlns:a16="http://schemas.microsoft.com/office/drawing/2014/main" id="{C2173DBC-6DB3-0991-3A21-5977E8DE8A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5498" y="1928152"/>
            <a:ext cx="574111" cy="3046957"/>
          </a:xfrm>
          <a:prstGeom prst="rect">
            <a:avLst/>
          </a:prstGeom>
        </p:spPr>
      </p:pic>
      <p:pic>
        <p:nvPicPr>
          <p:cNvPr id="7" name="Graphic 6" descr="Cloud outline">
            <a:extLst>
              <a:ext uri="{FF2B5EF4-FFF2-40B4-BE49-F238E27FC236}">
                <a16:creationId xmlns:a16="http://schemas.microsoft.com/office/drawing/2014/main" id="{A9FCFBD1-05DF-B6CB-2EF4-2E5DA303D8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8569" y="1783216"/>
            <a:ext cx="574111" cy="3046957"/>
          </a:xfrm>
          <a:prstGeom prst="rect">
            <a:avLst/>
          </a:prstGeom>
        </p:spPr>
      </p:pic>
      <p:pic>
        <p:nvPicPr>
          <p:cNvPr id="8" name="Graphic 7" descr="Cloud outline">
            <a:extLst>
              <a:ext uri="{FF2B5EF4-FFF2-40B4-BE49-F238E27FC236}">
                <a16:creationId xmlns:a16="http://schemas.microsoft.com/office/drawing/2014/main" id="{BE0D3B9B-9BBC-ED57-91D9-C5BA17E8E6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5522" y="1227548"/>
            <a:ext cx="574111" cy="3046957"/>
          </a:xfrm>
          <a:prstGeom prst="rect">
            <a:avLst/>
          </a:prstGeom>
        </p:spPr>
      </p:pic>
      <p:pic>
        <p:nvPicPr>
          <p:cNvPr id="9" name="Graphic 8" descr="Cloud outline">
            <a:extLst>
              <a:ext uri="{FF2B5EF4-FFF2-40B4-BE49-F238E27FC236}">
                <a16:creationId xmlns:a16="http://schemas.microsoft.com/office/drawing/2014/main" id="{E2A511BB-EF2C-728B-C575-B6A6E9E994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6704" y="767736"/>
            <a:ext cx="574111" cy="3046957"/>
          </a:xfrm>
          <a:prstGeom prst="rect">
            <a:avLst/>
          </a:prstGeom>
        </p:spPr>
      </p:pic>
      <p:pic>
        <p:nvPicPr>
          <p:cNvPr id="10" name="Graphic 9" descr="Cloud outline">
            <a:extLst>
              <a:ext uri="{FF2B5EF4-FFF2-40B4-BE49-F238E27FC236}">
                <a16:creationId xmlns:a16="http://schemas.microsoft.com/office/drawing/2014/main" id="{082CBC1C-583E-52A3-0025-AB49AB42F1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0954" y="2291215"/>
            <a:ext cx="574111" cy="3046957"/>
          </a:xfrm>
          <a:prstGeom prst="rect">
            <a:avLst/>
          </a:prstGeom>
        </p:spPr>
      </p:pic>
      <p:pic>
        <p:nvPicPr>
          <p:cNvPr id="11" name="Graphic 10" descr="Cloud outline">
            <a:extLst>
              <a:ext uri="{FF2B5EF4-FFF2-40B4-BE49-F238E27FC236}">
                <a16:creationId xmlns:a16="http://schemas.microsoft.com/office/drawing/2014/main" id="{A3316701-0B24-2358-A011-7BED23E493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3449" y="2291215"/>
            <a:ext cx="574111" cy="3046957"/>
          </a:xfrm>
          <a:prstGeom prst="rect">
            <a:avLst/>
          </a:prstGeom>
        </p:spPr>
      </p:pic>
      <p:sp>
        <p:nvSpPr>
          <p:cNvPr id="12" name="Title 1">
            <a:extLst>
              <a:ext uri="{FF2B5EF4-FFF2-40B4-BE49-F238E27FC236}">
                <a16:creationId xmlns:a16="http://schemas.microsoft.com/office/drawing/2014/main" id="{B5B03B08-5F3A-4923-BE2A-FD348A2E7FE4}"/>
              </a:ext>
            </a:extLst>
          </p:cNvPr>
          <p:cNvSpPr txBox="1">
            <a:spLocks/>
          </p:cNvSpPr>
          <p:nvPr/>
        </p:nvSpPr>
        <p:spPr>
          <a:xfrm>
            <a:off x="416407" y="180884"/>
            <a:ext cx="11307163" cy="1108901"/>
          </a:xfrm>
          <a:prstGeom prst="rect">
            <a:avLst/>
          </a:prstGeom>
          <a:solidFill>
            <a:schemeClr val="bg1"/>
          </a:solidFill>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Or, do cumulus do this? </a:t>
            </a:r>
          </a:p>
        </p:txBody>
      </p:sp>
    </p:spTree>
    <p:extLst>
      <p:ext uri="{BB962C8B-B14F-4D97-AF65-F5344CB8AC3E}">
        <p14:creationId xmlns:p14="http://schemas.microsoft.com/office/powerpoint/2010/main" val="2262284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82A80-604A-81EE-AB74-329D02BCB6C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A477371-45F3-864C-FE23-C3643CD463C9}"/>
              </a:ext>
            </a:extLst>
          </p:cNvPr>
          <p:cNvPicPr>
            <a:picLocks noChangeAspect="1"/>
          </p:cNvPicPr>
          <p:nvPr/>
        </p:nvPicPr>
        <p:blipFill>
          <a:blip r:embed="rId2"/>
          <a:stretch>
            <a:fillRect/>
          </a:stretch>
        </p:blipFill>
        <p:spPr>
          <a:xfrm>
            <a:off x="832813" y="338203"/>
            <a:ext cx="10603450" cy="6226857"/>
          </a:xfrm>
          <a:prstGeom prst="rect">
            <a:avLst/>
          </a:prstGeom>
        </p:spPr>
      </p:pic>
      <p:sp>
        <p:nvSpPr>
          <p:cNvPr id="3" name="Freeform 2">
            <a:extLst>
              <a:ext uri="{FF2B5EF4-FFF2-40B4-BE49-F238E27FC236}">
                <a16:creationId xmlns:a16="http://schemas.microsoft.com/office/drawing/2014/main" id="{6096FA15-D158-6A54-68AD-6AA7A2D79A68}"/>
              </a:ext>
            </a:extLst>
          </p:cNvPr>
          <p:cNvSpPr/>
          <p:nvPr/>
        </p:nvSpPr>
        <p:spPr>
          <a:xfrm>
            <a:off x="1620523" y="2726494"/>
            <a:ext cx="9740584" cy="2317414"/>
          </a:xfrm>
          <a:custGeom>
            <a:avLst/>
            <a:gdLst>
              <a:gd name="connsiteX0" fmla="*/ 9740584 w 9740584"/>
              <a:gd name="connsiteY0" fmla="*/ 2271391 h 2317414"/>
              <a:gd name="connsiteX1" fmla="*/ 7323060 w 9740584"/>
              <a:gd name="connsiteY1" fmla="*/ 2283917 h 2317414"/>
              <a:gd name="connsiteX2" fmla="*/ 5707203 w 9740584"/>
              <a:gd name="connsiteY2" fmla="*/ 1895610 h 2317414"/>
              <a:gd name="connsiteX3" fmla="*/ 4517230 w 9740584"/>
              <a:gd name="connsiteY3" fmla="*/ 1507303 h 2317414"/>
              <a:gd name="connsiteX4" fmla="*/ 3364836 w 9740584"/>
              <a:gd name="connsiteY4" fmla="*/ 805846 h 2317414"/>
              <a:gd name="connsiteX5" fmla="*/ 2600748 w 9740584"/>
              <a:gd name="connsiteY5" fmla="*/ 16706 h 2317414"/>
              <a:gd name="connsiteX6" fmla="*/ 1849186 w 9740584"/>
              <a:gd name="connsiteY6" fmla="*/ 304805 h 2317414"/>
              <a:gd name="connsiteX7" fmla="*/ 1285515 w 9740584"/>
              <a:gd name="connsiteY7" fmla="*/ 743216 h 2317414"/>
              <a:gd name="connsiteX8" fmla="*/ 120595 w 9740584"/>
              <a:gd name="connsiteY8" fmla="*/ 592903 h 2317414"/>
              <a:gd name="connsiteX9" fmla="*/ 95542 w 9740584"/>
              <a:gd name="connsiteY9" fmla="*/ 592903 h 231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0584" h="2317414" extrusionOk="0">
                <a:moveTo>
                  <a:pt x="9740584" y="2271391"/>
                </a:moveTo>
                <a:cubicBezTo>
                  <a:pt x="8739563" y="2229785"/>
                  <a:pt x="7969900" y="2356076"/>
                  <a:pt x="7323060" y="2283917"/>
                </a:cubicBezTo>
                <a:cubicBezTo>
                  <a:pt x="6732121" y="2238401"/>
                  <a:pt x="6030516" y="2029635"/>
                  <a:pt x="5707203" y="1895610"/>
                </a:cubicBezTo>
                <a:cubicBezTo>
                  <a:pt x="5167956" y="1836104"/>
                  <a:pt x="4893529" y="1766837"/>
                  <a:pt x="4517230" y="1507303"/>
                </a:cubicBezTo>
                <a:cubicBezTo>
                  <a:pt x="4069450" y="1294279"/>
                  <a:pt x="3771602" y="1096017"/>
                  <a:pt x="3364836" y="805846"/>
                </a:cubicBezTo>
                <a:cubicBezTo>
                  <a:pt x="3117729" y="565991"/>
                  <a:pt x="2875788" y="54049"/>
                  <a:pt x="2600748" y="16706"/>
                </a:cubicBezTo>
                <a:cubicBezTo>
                  <a:pt x="2295165" y="-74913"/>
                  <a:pt x="2015819" y="233216"/>
                  <a:pt x="1849186" y="304805"/>
                </a:cubicBezTo>
                <a:cubicBezTo>
                  <a:pt x="1621523" y="345231"/>
                  <a:pt x="1551943" y="725315"/>
                  <a:pt x="1285515" y="743216"/>
                </a:cubicBezTo>
                <a:cubicBezTo>
                  <a:pt x="997417" y="791232"/>
                  <a:pt x="120595" y="592903"/>
                  <a:pt x="120595" y="592903"/>
                </a:cubicBezTo>
                <a:cubicBezTo>
                  <a:pt x="-87647" y="566248"/>
                  <a:pt x="19278" y="588861"/>
                  <a:pt x="95542" y="592903"/>
                </a:cubicBezTo>
              </a:path>
            </a:pathLst>
          </a:custGeom>
          <a:noFill/>
          <a:ln w="514350">
            <a:solidFill>
              <a:schemeClr val="bg1">
                <a:lumMod val="65000"/>
              </a:schemeClr>
            </a:solidFill>
            <a:round/>
            <a:extLst>
              <a:ext uri="{C807C97D-BFC1-408E-A445-0C87EB9F89A2}">
                <ask:lineSketchStyleProps xmlns:ask="http://schemas.microsoft.com/office/drawing/2018/sketchyshapes" sd="1219033472">
                  <a:custGeom>
                    <a:avLst/>
                    <a:gdLst>
                      <a:gd name="connsiteX0" fmla="*/ 9740584 w 9740584"/>
                      <a:gd name="connsiteY0" fmla="*/ 2271391 h 2317414"/>
                      <a:gd name="connsiteX1" fmla="*/ 7323060 w 9740584"/>
                      <a:gd name="connsiteY1" fmla="*/ 2283917 h 2317414"/>
                      <a:gd name="connsiteX2" fmla="*/ 5707203 w 9740584"/>
                      <a:gd name="connsiteY2" fmla="*/ 1895610 h 2317414"/>
                      <a:gd name="connsiteX3" fmla="*/ 4517230 w 9740584"/>
                      <a:gd name="connsiteY3" fmla="*/ 1507303 h 2317414"/>
                      <a:gd name="connsiteX4" fmla="*/ 3364836 w 9740584"/>
                      <a:gd name="connsiteY4" fmla="*/ 805846 h 2317414"/>
                      <a:gd name="connsiteX5" fmla="*/ 2600748 w 9740584"/>
                      <a:gd name="connsiteY5" fmla="*/ 16706 h 2317414"/>
                      <a:gd name="connsiteX6" fmla="*/ 1849186 w 9740584"/>
                      <a:gd name="connsiteY6" fmla="*/ 304805 h 2317414"/>
                      <a:gd name="connsiteX7" fmla="*/ 1285515 w 9740584"/>
                      <a:gd name="connsiteY7" fmla="*/ 743216 h 2317414"/>
                      <a:gd name="connsiteX8" fmla="*/ 120595 w 9740584"/>
                      <a:gd name="connsiteY8" fmla="*/ 592903 h 2317414"/>
                      <a:gd name="connsiteX9" fmla="*/ 95542 w 9740584"/>
                      <a:gd name="connsiteY9" fmla="*/ 592903 h 231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0584" h="2317414">
                        <a:moveTo>
                          <a:pt x="9740584" y="2271391"/>
                        </a:moveTo>
                        <a:cubicBezTo>
                          <a:pt x="8867937" y="2308969"/>
                          <a:pt x="7995290" y="2346547"/>
                          <a:pt x="7323060" y="2283917"/>
                        </a:cubicBezTo>
                        <a:cubicBezTo>
                          <a:pt x="6650830" y="2221287"/>
                          <a:pt x="6174841" y="2025046"/>
                          <a:pt x="5707203" y="1895610"/>
                        </a:cubicBezTo>
                        <a:cubicBezTo>
                          <a:pt x="5239565" y="1766174"/>
                          <a:pt x="4907624" y="1688930"/>
                          <a:pt x="4517230" y="1507303"/>
                        </a:cubicBezTo>
                        <a:cubicBezTo>
                          <a:pt x="4126836" y="1325676"/>
                          <a:pt x="3684250" y="1054279"/>
                          <a:pt x="3364836" y="805846"/>
                        </a:cubicBezTo>
                        <a:cubicBezTo>
                          <a:pt x="3045422" y="557413"/>
                          <a:pt x="2853356" y="100213"/>
                          <a:pt x="2600748" y="16706"/>
                        </a:cubicBezTo>
                        <a:cubicBezTo>
                          <a:pt x="2348140" y="-66801"/>
                          <a:pt x="2068391" y="183720"/>
                          <a:pt x="1849186" y="304805"/>
                        </a:cubicBezTo>
                        <a:cubicBezTo>
                          <a:pt x="1629981" y="425890"/>
                          <a:pt x="1573613" y="695200"/>
                          <a:pt x="1285515" y="743216"/>
                        </a:cubicBezTo>
                        <a:cubicBezTo>
                          <a:pt x="997417" y="791232"/>
                          <a:pt x="120595" y="592903"/>
                          <a:pt x="120595" y="592903"/>
                        </a:cubicBezTo>
                        <a:cubicBezTo>
                          <a:pt x="-77734" y="567851"/>
                          <a:pt x="8904" y="580377"/>
                          <a:pt x="95542" y="592903"/>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FD4BFD0-78F3-43DC-A711-8849E3733FA4}"/>
              </a:ext>
            </a:extLst>
          </p:cNvPr>
          <p:cNvSpPr txBox="1">
            <a:spLocks/>
          </p:cNvSpPr>
          <p:nvPr/>
        </p:nvSpPr>
        <p:spPr>
          <a:xfrm>
            <a:off x="416407" y="180884"/>
            <a:ext cx="11307163" cy="1108901"/>
          </a:xfrm>
          <a:prstGeom prst="rect">
            <a:avLst/>
          </a:prstGeom>
          <a:solidFill>
            <a:schemeClr val="bg1"/>
          </a:solidFill>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Do stratus do this? </a:t>
            </a:r>
          </a:p>
        </p:txBody>
      </p:sp>
    </p:spTree>
    <p:extLst>
      <p:ext uri="{BB962C8B-B14F-4D97-AF65-F5344CB8AC3E}">
        <p14:creationId xmlns:p14="http://schemas.microsoft.com/office/powerpoint/2010/main" val="2774530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AACFA-5818-E7F0-9139-98D914C9D10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1E3AA34-E418-15B4-A04F-191FC68BE29E}"/>
              </a:ext>
            </a:extLst>
          </p:cNvPr>
          <p:cNvPicPr>
            <a:picLocks noChangeAspect="1"/>
          </p:cNvPicPr>
          <p:nvPr/>
        </p:nvPicPr>
        <p:blipFill>
          <a:blip r:embed="rId2"/>
          <a:stretch>
            <a:fillRect/>
          </a:stretch>
        </p:blipFill>
        <p:spPr>
          <a:xfrm>
            <a:off x="832813" y="338203"/>
            <a:ext cx="10603450" cy="6226857"/>
          </a:xfrm>
          <a:prstGeom prst="rect">
            <a:avLst/>
          </a:prstGeom>
        </p:spPr>
      </p:pic>
      <p:sp>
        <p:nvSpPr>
          <p:cNvPr id="3" name="Freeform 2">
            <a:extLst>
              <a:ext uri="{FF2B5EF4-FFF2-40B4-BE49-F238E27FC236}">
                <a16:creationId xmlns:a16="http://schemas.microsoft.com/office/drawing/2014/main" id="{E230532E-C46F-148D-0D31-3CD3DF1FB8C7}"/>
              </a:ext>
            </a:extLst>
          </p:cNvPr>
          <p:cNvSpPr/>
          <p:nvPr/>
        </p:nvSpPr>
        <p:spPr>
          <a:xfrm>
            <a:off x="6237962" y="4860098"/>
            <a:ext cx="5123146" cy="141656"/>
          </a:xfrm>
          <a:custGeom>
            <a:avLst/>
            <a:gdLst>
              <a:gd name="connsiteX0" fmla="*/ 5123146 w 5123146"/>
              <a:gd name="connsiteY0" fmla="*/ 137786 h 141656"/>
              <a:gd name="connsiteX1" fmla="*/ 0 w 5123146"/>
              <a:gd name="connsiteY1" fmla="*/ 0 h 141656"/>
            </a:gdLst>
            <a:ahLst/>
            <a:cxnLst>
              <a:cxn ang="0">
                <a:pos x="connsiteX0" y="connsiteY0"/>
              </a:cxn>
              <a:cxn ang="0">
                <a:pos x="connsiteX1" y="connsiteY1"/>
              </a:cxn>
            </a:cxnLst>
            <a:rect l="l" t="t" r="r" b="b"/>
            <a:pathLst>
              <a:path w="5123146" h="141656" extrusionOk="0">
                <a:moveTo>
                  <a:pt x="5123146" y="137786"/>
                </a:moveTo>
                <a:cubicBezTo>
                  <a:pt x="3316313" y="23150"/>
                  <a:pt x="89649" y="281283"/>
                  <a:pt x="0" y="0"/>
                </a:cubicBezTo>
              </a:path>
            </a:pathLst>
          </a:custGeom>
          <a:noFill/>
          <a:ln w="514350">
            <a:solidFill>
              <a:schemeClr val="bg1">
                <a:lumMod val="65000"/>
              </a:schemeClr>
            </a:solidFill>
            <a:round/>
            <a:extLst>
              <a:ext uri="{C807C97D-BFC1-408E-A445-0C87EB9F89A2}">
                <ask:lineSketchStyleProps xmlns:ask="http://schemas.microsoft.com/office/drawing/2018/sketchyshapes" sd="1219033472">
                  <a:custGeom>
                    <a:avLst/>
                    <a:gdLst>
                      <a:gd name="connsiteX0" fmla="*/ 5123146 w 5123146"/>
                      <a:gd name="connsiteY0" fmla="*/ 189086 h 189086"/>
                      <a:gd name="connsiteX1" fmla="*/ 0 w 5123146"/>
                      <a:gd name="connsiteY1" fmla="*/ 51300 h 189086"/>
                      <a:gd name="connsiteX0" fmla="*/ 5123146 w 5123146"/>
                      <a:gd name="connsiteY0" fmla="*/ 137786 h 141656"/>
                      <a:gd name="connsiteX1" fmla="*/ 0 w 5123146"/>
                      <a:gd name="connsiteY1" fmla="*/ 0 h 141656"/>
                    </a:gdLst>
                    <a:ahLst/>
                    <a:cxnLst>
                      <a:cxn ang="0">
                        <a:pos x="connsiteX0" y="connsiteY0"/>
                      </a:cxn>
                      <a:cxn ang="0">
                        <a:pos x="connsiteX1" y="connsiteY1"/>
                      </a:cxn>
                    </a:cxnLst>
                    <a:rect l="l" t="t" r="r" b="b"/>
                    <a:pathLst>
                      <a:path w="5123146" h="141656" extrusionOk="0">
                        <a:moveTo>
                          <a:pt x="5123146" y="137786"/>
                        </a:moveTo>
                        <a:cubicBezTo>
                          <a:pt x="3385005" y="65521"/>
                          <a:pt x="140056" y="262364"/>
                          <a:pt x="0" y="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0CE3943-E4A0-4F9C-924D-6156AD51982B}"/>
              </a:ext>
            </a:extLst>
          </p:cNvPr>
          <p:cNvSpPr txBox="1">
            <a:spLocks/>
          </p:cNvSpPr>
          <p:nvPr/>
        </p:nvSpPr>
        <p:spPr>
          <a:xfrm>
            <a:off x="416407" y="180884"/>
            <a:ext cx="11307163" cy="1108901"/>
          </a:xfrm>
          <a:prstGeom prst="rect">
            <a:avLst/>
          </a:prstGeom>
          <a:solidFill>
            <a:schemeClr val="bg1"/>
          </a:solidFill>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Or, do stratus do this? </a:t>
            </a:r>
          </a:p>
        </p:txBody>
      </p:sp>
    </p:spTree>
    <p:extLst>
      <p:ext uri="{BB962C8B-B14F-4D97-AF65-F5344CB8AC3E}">
        <p14:creationId xmlns:p14="http://schemas.microsoft.com/office/powerpoint/2010/main" val="649071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B4DD-8ABE-9371-DE5C-6E796EDA07F5}"/>
              </a:ext>
            </a:extLst>
          </p:cNvPr>
          <p:cNvSpPr>
            <a:spLocks noGrp="1"/>
          </p:cNvSpPr>
          <p:nvPr>
            <p:ph type="title"/>
          </p:nvPr>
        </p:nvSpPr>
        <p:spPr/>
        <p:txBody>
          <a:bodyPr/>
          <a:lstStyle/>
          <a:p>
            <a:r>
              <a:rPr lang="en-US" dirty="0"/>
              <a:t>Representativeness of METAR weather</a:t>
            </a:r>
          </a:p>
        </p:txBody>
      </p:sp>
      <p:sp>
        <p:nvSpPr>
          <p:cNvPr id="3" name="Content Placeholder 2">
            <a:extLst>
              <a:ext uri="{FF2B5EF4-FFF2-40B4-BE49-F238E27FC236}">
                <a16:creationId xmlns:a16="http://schemas.microsoft.com/office/drawing/2014/main" id="{D7B8B473-CACD-CF53-A219-B8B0843F7E68}"/>
              </a:ext>
            </a:extLst>
          </p:cNvPr>
          <p:cNvSpPr>
            <a:spLocks noGrp="1"/>
          </p:cNvSpPr>
          <p:nvPr>
            <p:ph sz="half" idx="1"/>
          </p:nvPr>
        </p:nvSpPr>
        <p:spPr>
          <a:solidFill>
            <a:schemeClr val="accent1">
              <a:lumMod val="20000"/>
              <a:lumOff val="80000"/>
            </a:schemeClr>
          </a:solidFill>
        </p:spPr>
        <p:txBody>
          <a:bodyPr>
            <a:normAutofit fontScale="92500"/>
          </a:bodyPr>
          <a:lstStyle/>
          <a:p>
            <a:pPr marL="0" indent="0">
              <a:buNone/>
            </a:pPr>
            <a:r>
              <a:rPr lang="en-US" dirty="0"/>
              <a:t>“</a:t>
            </a:r>
            <a:r>
              <a:rPr lang="en-US" b="1" i="1" dirty="0">
                <a:solidFill>
                  <a:srgbClr val="C00000"/>
                </a:solidFill>
              </a:rPr>
              <a:t>Representativeness</a:t>
            </a:r>
            <a:r>
              <a:rPr lang="en-US" dirty="0"/>
              <a:t> is the extent to which a </a:t>
            </a:r>
            <a:r>
              <a:rPr lang="en-US" b="1" dirty="0"/>
              <a:t>set of measurements </a:t>
            </a:r>
            <a:r>
              <a:rPr lang="en-US" dirty="0"/>
              <a:t>taken in a space-time domain </a:t>
            </a:r>
            <a:r>
              <a:rPr lang="en-US" b="1" dirty="0"/>
              <a:t>reflects the actual conditions </a:t>
            </a:r>
            <a:r>
              <a:rPr lang="en-US" dirty="0"/>
              <a:t>in the </a:t>
            </a:r>
            <a:r>
              <a:rPr lang="en-US" b="1" dirty="0"/>
              <a:t>same or different space-time domain </a:t>
            </a:r>
            <a:r>
              <a:rPr lang="en-US" dirty="0"/>
              <a:t>taken on a </a:t>
            </a:r>
            <a:r>
              <a:rPr lang="en-US" b="1" dirty="0"/>
              <a:t>scale appropriate </a:t>
            </a:r>
            <a:r>
              <a:rPr lang="en-US" dirty="0"/>
              <a:t>for a specific application.” </a:t>
            </a:r>
          </a:p>
          <a:p>
            <a:pPr marL="0" indent="0">
              <a:buNone/>
            </a:pPr>
            <a:endParaRPr lang="en-US" dirty="0"/>
          </a:p>
          <a:p>
            <a:pPr marL="0" indent="0">
              <a:buNone/>
            </a:pPr>
            <a:r>
              <a:rPr lang="en-US" dirty="0"/>
              <a:t>Nappo, C. J. (1983). The representativeness of meteorological observations.</a:t>
            </a:r>
          </a:p>
        </p:txBody>
      </p:sp>
      <p:sp>
        <p:nvSpPr>
          <p:cNvPr id="4" name="Content Placeholder 3">
            <a:extLst>
              <a:ext uri="{FF2B5EF4-FFF2-40B4-BE49-F238E27FC236}">
                <a16:creationId xmlns:a16="http://schemas.microsoft.com/office/drawing/2014/main" id="{303CDCEA-9DCA-780E-EAD3-ADB709FF716F}"/>
              </a:ext>
            </a:extLst>
          </p:cNvPr>
          <p:cNvSpPr>
            <a:spLocks noGrp="1"/>
          </p:cNvSpPr>
          <p:nvPr>
            <p:ph sz="half" idx="2"/>
          </p:nvPr>
        </p:nvSpPr>
        <p:spPr>
          <a:solidFill>
            <a:schemeClr val="bg2">
              <a:lumMod val="75000"/>
            </a:schemeClr>
          </a:solidFill>
        </p:spPr>
        <p:txBody>
          <a:bodyPr>
            <a:normAutofit fontScale="92500"/>
          </a:bodyPr>
          <a:lstStyle/>
          <a:p>
            <a:pPr marL="0" indent="0">
              <a:buNone/>
            </a:pPr>
            <a:r>
              <a:rPr lang="en-US" dirty="0"/>
              <a:t>“Definition </a:t>
            </a:r>
            <a:r>
              <a:rPr lang="en-US" b="1" i="1" dirty="0">
                <a:solidFill>
                  <a:srgbClr val="C00000"/>
                </a:solidFill>
              </a:rPr>
              <a:t>of Representativeness</a:t>
            </a:r>
            <a:r>
              <a:rPr lang="en-US" dirty="0"/>
              <a:t>. An observation is representative if it accurately portrays the </a:t>
            </a:r>
            <a:r>
              <a:rPr lang="en-US" b="1" dirty="0"/>
              <a:t>weather conditions present at the primary instrument approach</a:t>
            </a:r>
            <a:r>
              <a:rPr lang="en-US" dirty="0"/>
              <a:t>. If the observation differs by reportable values, but the </a:t>
            </a:r>
            <a:r>
              <a:rPr lang="en-US" b="1" dirty="0"/>
              <a:t>differences do not change operations </a:t>
            </a:r>
            <a:r>
              <a:rPr lang="en-US" dirty="0"/>
              <a:t>of the airport or aircraft, then the differences are not operationally significant. The observation would continue to be representative.”</a:t>
            </a:r>
          </a:p>
          <a:p>
            <a:pPr marL="0" indent="0">
              <a:buNone/>
            </a:pPr>
            <a:r>
              <a:rPr lang="en-US" dirty="0"/>
              <a:t>NWS instruction 10-1301 from Jan 16 2008</a:t>
            </a:r>
          </a:p>
        </p:txBody>
      </p:sp>
    </p:spTree>
    <p:extLst>
      <p:ext uri="{BB962C8B-B14F-4D97-AF65-F5344CB8AC3E}">
        <p14:creationId xmlns:p14="http://schemas.microsoft.com/office/powerpoint/2010/main" val="1861422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AE21-5818-9D23-03DA-3B28D5AEC007}"/>
              </a:ext>
            </a:extLst>
          </p:cNvPr>
          <p:cNvSpPr>
            <a:spLocks noGrp="1"/>
          </p:cNvSpPr>
          <p:nvPr>
            <p:ph type="title"/>
          </p:nvPr>
        </p:nvSpPr>
        <p:spPr/>
        <p:txBody>
          <a:bodyPr/>
          <a:lstStyle/>
          <a:p>
            <a:r>
              <a:rPr lang="en-US" dirty="0"/>
              <a:t>Mesonet Stations In and Out of the Cloud Layer (What if)</a:t>
            </a:r>
          </a:p>
        </p:txBody>
      </p:sp>
      <p:pic>
        <p:nvPicPr>
          <p:cNvPr id="4098" name="Picture 2" descr="Fog in the valley in a beautiful mountain landscape. Day to night  transition.4K, Nature Stock Footage ft. background &amp; blue - Envato">
            <a:extLst>
              <a:ext uri="{FF2B5EF4-FFF2-40B4-BE49-F238E27FC236}">
                <a16:creationId xmlns:a16="http://schemas.microsoft.com/office/drawing/2014/main" id="{357296CD-9BAB-46D3-2E24-48F688E0E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432" y="1840605"/>
            <a:ext cx="8668010" cy="4871422"/>
          </a:xfrm>
          <a:prstGeom prst="rect">
            <a:avLst/>
          </a:prstGeom>
          <a:noFill/>
          <a:effectLst>
            <a:glow rad="127000">
              <a:schemeClr val="bg1">
                <a:lumMod val="95000"/>
              </a:schemeClr>
            </a:glow>
          </a:effectLst>
          <a:extLst>
            <a:ext uri="{909E8E84-426E-40DD-AFC4-6F175D3DCCD1}">
              <a14:hiddenFill xmlns:a14="http://schemas.microsoft.com/office/drawing/2010/main">
                <a:solidFill>
                  <a:srgbClr val="FFFFFF"/>
                </a:solidFill>
              </a14:hiddenFill>
            </a:ext>
          </a:extLst>
        </p:spPr>
      </p:pic>
      <p:pic>
        <p:nvPicPr>
          <p:cNvPr id="4100" name="Picture 4" descr="MesoPRO: Research-Grade Mesonet Station">
            <a:extLst>
              <a:ext uri="{FF2B5EF4-FFF2-40B4-BE49-F238E27FC236}">
                <a16:creationId xmlns:a16="http://schemas.microsoft.com/office/drawing/2014/main" id="{410E6F10-111C-2ADB-C31F-A688452D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724" y="4622105"/>
            <a:ext cx="590598" cy="1572016"/>
          </a:xfrm>
          <a:prstGeom prst="rect">
            <a:avLst/>
          </a:prstGeom>
          <a:noFill/>
          <a:effectLst>
            <a:glow rad="5461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3" name="Picture 4" descr="MesoPRO: Research-Grade Mesonet Station">
            <a:extLst>
              <a:ext uri="{FF2B5EF4-FFF2-40B4-BE49-F238E27FC236}">
                <a16:creationId xmlns:a16="http://schemas.microsoft.com/office/drawing/2014/main" id="{C4539F02-C2AC-BF2E-C69C-D3A4A4D86B3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908173" y="4622105"/>
            <a:ext cx="423049" cy="1126042"/>
          </a:xfrm>
          <a:prstGeom prst="rect">
            <a:avLst/>
          </a:prstGeom>
          <a:noFill/>
          <a:effectLst>
            <a:glow rad="241300">
              <a:schemeClr val="tx1">
                <a:lumMod val="85000"/>
                <a:lumOff val="15000"/>
                <a:alpha val="40000"/>
              </a:schemeClr>
            </a:glow>
          </a:effectLst>
          <a:extLst>
            <a:ext uri="{909E8E84-426E-40DD-AFC4-6F175D3DCCD1}">
              <a14:hiddenFill xmlns:a14="http://schemas.microsoft.com/office/drawing/2010/main">
                <a:solidFill>
                  <a:srgbClr val="FFFFFF"/>
                </a:solidFill>
              </a14:hiddenFill>
            </a:ext>
          </a:extLst>
        </p:spPr>
      </p:pic>
      <p:pic>
        <p:nvPicPr>
          <p:cNvPr id="4" name="Picture 4" descr="MesoPRO: Research-Grade Mesonet Station">
            <a:extLst>
              <a:ext uri="{FF2B5EF4-FFF2-40B4-BE49-F238E27FC236}">
                <a16:creationId xmlns:a16="http://schemas.microsoft.com/office/drawing/2014/main" id="{33364BE1-C82E-E334-5C2C-30F699A25789}"/>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443669" y="2805829"/>
            <a:ext cx="271377" cy="722335"/>
          </a:xfrm>
          <a:prstGeom prst="rect">
            <a:avLst/>
          </a:prstGeom>
          <a:noFill/>
          <a:effectLst>
            <a:glow rad="520700">
              <a:schemeClr val="accent1">
                <a:alpha val="40000"/>
              </a:schemeClr>
            </a:glow>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158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AE21-5818-9D23-03DA-3B28D5AEC007}"/>
              </a:ext>
            </a:extLst>
          </p:cNvPr>
          <p:cNvSpPr>
            <a:spLocks noGrp="1"/>
          </p:cNvSpPr>
          <p:nvPr>
            <p:ph type="title"/>
          </p:nvPr>
        </p:nvSpPr>
        <p:spPr/>
        <p:txBody>
          <a:bodyPr/>
          <a:lstStyle/>
          <a:p>
            <a:r>
              <a:rPr lang="en-US" dirty="0"/>
              <a:t>Mesonet Stations In and Out of the Cloud Layer </a:t>
            </a:r>
          </a:p>
        </p:txBody>
      </p:sp>
      <p:pic>
        <p:nvPicPr>
          <p:cNvPr id="6" name="Picture 5">
            <a:extLst>
              <a:ext uri="{FF2B5EF4-FFF2-40B4-BE49-F238E27FC236}">
                <a16:creationId xmlns:a16="http://schemas.microsoft.com/office/drawing/2014/main" id="{97C6685F-2208-4433-A3A7-43497B3EC84D}"/>
              </a:ext>
            </a:extLst>
          </p:cNvPr>
          <p:cNvPicPr>
            <a:picLocks noChangeAspect="1"/>
          </p:cNvPicPr>
          <p:nvPr/>
        </p:nvPicPr>
        <p:blipFill rotWithShape="1">
          <a:blip r:embed="rId2"/>
          <a:srcRect b="4473"/>
          <a:stretch/>
        </p:blipFill>
        <p:spPr>
          <a:xfrm>
            <a:off x="1641328" y="1893845"/>
            <a:ext cx="9109535" cy="4198610"/>
          </a:xfrm>
          <a:prstGeom prst="rect">
            <a:avLst/>
          </a:prstGeom>
        </p:spPr>
      </p:pic>
      <p:pic>
        <p:nvPicPr>
          <p:cNvPr id="8" name="Picture 7">
            <a:extLst>
              <a:ext uri="{FF2B5EF4-FFF2-40B4-BE49-F238E27FC236}">
                <a16:creationId xmlns:a16="http://schemas.microsoft.com/office/drawing/2014/main" id="{76C40131-13AA-4176-A371-D34E0D595A28}"/>
              </a:ext>
            </a:extLst>
          </p:cNvPr>
          <p:cNvPicPr>
            <a:picLocks noChangeAspect="1"/>
          </p:cNvPicPr>
          <p:nvPr/>
        </p:nvPicPr>
        <p:blipFill rotWithShape="1">
          <a:blip r:embed="rId3"/>
          <a:srcRect l="19209" t="36453" r="29051" b="13855"/>
          <a:stretch/>
        </p:blipFill>
        <p:spPr>
          <a:xfrm>
            <a:off x="1507507" y="1680898"/>
            <a:ext cx="9377176" cy="4979353"/>
          </a:xfrm>
          <a:prstGeom prst="rect">
            <a:avLst/>
          </a:prstGeom>
        </p:spPr>
      </p:pic>
    </p:spTree>
    <p:extLst>
      <p:ext uri="{BB962C8B-B14F-4D97-AF65-F5344CB8AC3E}">
        <p14:creationId xmlns:p14="http://schemas.microsoft.com/office/powerpoint/2010/main" val="138960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7">
            <a:extLst>
              <a:ext uri="{FF2B5EF4-FFF2-40B4-BE49-F238E27FC236}">
                <a16:creationId xmlns:a16="http://schemas.microsoft.com/office/drawing/2014/main" id="{9B65F7F7-2FCE-8F01-53DE-15C39342B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614349-DD5E-4080-8FA5-44F70EABE842}"/>
              </a:ext>
            </a:extLst>
          </p:cNvPr>
          <p:cNvSpPr>
            <a:spLocks noGrp="1"/>
          </p:cNvSpPr>
          <p:nvPr>
            <p:ph type="title"/>
          </p:nvPr>
        </p:nvSpPr>
        <p:spPr>
          <a:xfrm>
            <a:off x="1731821" y="501345"/>
            <a:ext cx="8728364" cy="689279"/>
          </a:xfrm>
        </p:spPr>
        <p:txBody>
          <a:bodyPr vert="horz" lIns="91440" tIns="45720" rIns="91440" bIns="45720" rtlCol="0" anchor="b">
            <a:normAutofit/>
          </a:bodyPr>
          <a:lstStyle/>
          <a:p>
            <a:pPr algn="ctr"/>
            <a:r>
              <a:rPr lang="en-US" dirty="0"/>
              <a:t>Ceilings Here/Obscuration There</a:t>
            </a:r>
          </a:p>
        </p:txBody>
      </p:sp>
      <p:pic>
        <p:nvPicPr>
          <p:cNvPr id="3" name="Picture 2" descr="A picture containing text, screenshot, graphic design, graphics&#10;&#10;Description automatically generated">
            <a:extLst>
              <a:ext uri="{FF2B5EF4-FFF2-40B4-BE49-F238E27FC236}">
                <a16:creationId xmlns:a16="http://schemas.microsoft.com/office/drawing/2014/main" id="{53C25327-751E-4E9F-A410-CAF9E708CD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478562" y="1366826"/>
            <a:ext cx="8847258" cy="4401508"/>
          </a:xfrm>
          <a:prstGeom prst="rect">
            <a:avLst/>
          </a:prstGeom>
          <a:noFill/>
        </p:spPr>
      </p:pic>
      <p:sp>
        <p:nvSpPr>
          <p:cNvPr id="7" name="TextBox 6">
            <a:extLst>
              <a:ext uri="{FF2B5EF4-FFF2-40B4-BE49-F238E27FC236}">
                <a16:creationId xmlns:a16="http://schemas.microsoft.com/office/drawing/2014/main" id="{4294EFAA-5F36-4D32-8DED-08882A39BDBB}"/>
              </a:ext>
            </a:extLst>
          </p:cNvPr>
          <p:cNvSpPr txBox="1"/>
          <p:nvPr/>
        </p:nvSpPr>
        <p:spPr>
          <a:xfrm>
            <a:off x="586596" y="5894990"/>
            <a:ext cx="11378241" cy="954107"/>
          </a:xfrm>
          <a:prstGeom prst="rect">
            <a:avLst/>
          </a:prstGeom>
          <a:noFill/>
        </p:spPr>
        <p:txBody>
          <a:bodyPr wrap="square">
            <a:spAutoFit/>
          </a:bodyPr>
          <a:lstStyle/>
          <a:p>
            <a:r>
              <a:rPr lang="en-US" sz="1400" b="0" i="0" dirty="0">
                <a:solidFill>
                  <a:srgbClr val="000000"/>
                </a:solidFill>
                <a:effectLst/>
                <a:latin typeface="Lato" panose="020F0502020204030203" pitchFamily="34" charset="0"/>
              </a:rPr>
              <a:t>Welch, Connor Hayden, "Using ASOS Ceilings and Mesonet Relative Humidity to Improve General Aviation Flight Planning and Decision Making in Complex Terrain" (2023). </a:t>
            </a:r>
            <a:r>
              <a:rPr lang="en-US" sz="1400" b="0" i="1" dirty="0">
                <a:solidFill>
                  <a:srgbClr val="000000"/>
                </a:solidFill>
                <a:effectLst/>
                <a:latin typeface="Lato" panose="020F0502020204030203" pitchFamily="34" charset="0"/>
              </a:rPr>
              <a:t>Theses and Dissertations</a:t>
            </a:r>
            <a:r>
              <a:rPr lang="en-US" sz="1400" b="0" i="0" dirty="0">
                <a:solidFill>
                  <a:srgbClr val="000000"/>
                </a:solidFill>
                <a:effectLst/>
                <a:latin typeface="Lato" panose="020F0502020204030203" pitchFamily="34" charset="0"/>
              </a:rPr>
              <a:t>. 1324.</a:t>
            </a:r>
            <a:br>
              <a:rPr lang="en-US" sz="1400" dirty="0"/>
            </a:br>
            <a:r>
              <a:rPr lang="en-US" sz="1400" b="0" i="0" dirty="0">
                <a:solidFill>
                  <a:srgbClr val="000000"/>
                </a:solidFill>
                <a:effectLst/>
                <a:latin typeface="Lato" panose="020F0502020204030203" pitchFamily="34" charset="0"/>
                <a:hlinkClick r:id="rId3"/>
              </a:rPr>
              <a:t>https://repository.fit.edu/etd/1324</a:t>
            </a:r>
            <a:endParaRPr lang="en-US" sz="1400" b="0" i="0" dirty="0">
              <a:solidFill>
                <a:srgbClr val="000000"/>
              </a:solidFill>
              <a:effectLst/>
              <a:latin typeface="Lato" panose="020F0502020204030203" pitchFamily="34" charset="0"/>
            </a:endParaRPr>
          </a:p>
          <a:p>
            <a:endParaRPr lang="en-US" sz="1400" dirty="0"/>
          </a:p>
        </p:txBody>
      </p:sp>
    </p:spTree>
    <p:extLst>
      <p:ext uri="{BB962C8B-B14F-4D97-AF65-F5344CB8AC3E}">
        <p14:creationId xmlns:p14="http://schemas.microsoft.com/office/powerpoint/2010/main" val="1126623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F59211-F60C-D1AC-6BB4-6F0627A01152}"/>
              </a:ext>
            </a:extLst>
          </p:cNvPr>
          <p:cNvPicPr>
            <a:picLocks noChangeAspect="1"/>
          </p:cNvPicPr>
          <p:nvPr/>
        </p:nvPicPr>
        <p:blipFill rotWithShape="1">
          <a:blip r:embed="rId2"/>
          <a:srcRect t="13148"/>
          <a:stretch/>
        </p:blipFill>
        <p:spPr>
          <a:xfrm>
            <a:off x="1483420" y="940279"/>
            <a:ext cx="9051440" cy="5808990"/>
          </a:xfrm>
          <a:prstGeom prst="rect">
            <a:avLst/>
          </a:prstGeom>
        </p:spPr>
      </p:pic>
      <p:pic>
        <p:nvPicPr>
          <p:cNvPr id="3" name="Picture 2">
            <a:extLst>
              <a:ext uri="{FF2B5EF4-FFF2-40B4-BE49-F238E27FC236}">
                <a16:creationId xmlns:a16="http://schemas.microsoft.com/office/drawing/2014/main" id="{F2303C2D-BB1F-B843-D8B8-80A1BB574C96}"/>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5267558" y="1674642"/>
            <a:ext cx="4117501" cy="4081109"/>
          </a:xfrm>
          <a:prstGeom prst="rect">
            <a:avLst/>
          </a:prstGeom>
        </p:spPr>
      </p:pic>
      <p:sp>
        <p:nvSpPr>
          <p:cNvPr id="4" name="Rectangle 3">
            <a:extLst>
              <a:ext uri="{FF2B5EF4-FFF2-40B4-BE49-F238E27FC236}">
                <a16:creationId xmlns:a16="http://schemas.microsoft.com/office/drawing/2014/main" id="{216BA26A-A78A-0AF1-A107-08C670FDB3AF}"/>
              </a:ext>
            </a:extLst>
          </p:cNvPr>
          <p:cNvSpPr/>
          <p:nvPr/>
        </p:nvSpPr>
        <p:spPr>
          <a:xfrm>
            <a:off x="5674420" y="3266162"/>
            <a:ext cx="438411" cy="338202"/>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CAA72D-9266-CCBC-9366-0E043C9F2DA0}"/>
              </a:ext>
            </a:extLst>
          </p:cNvPr>
          <p:cNvSpPr/>
          <p:nvPr/>
        </p:nvSpPr>
        <p:spPr>
          <a:xfrm>
            <a:off x="6150409" y="3452062"/>
            <a:ext cx="438411" cy="338202"/>
          </a:xfrm>
          <a:prstGeom prst="rect">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754121-7AB0-00A7-1D80-7E7613C95CFF}"/>
              </a:ext>
            </a:extLst>
          </p:cNvPr>
          <p:cNvSpPr/>
          <p:nvPr/>
        </p:nvSpPr>
        <p:spPr>
          <a:xfrm>
            <a:off x="7693198" y="3054362"/>
            <a:ext cx="438411" cy="338202"/>
          </a:xfrm>
          <a:prstGeom prst="rect">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7AB76C-CFC0-4821-BBA7-3417A1AB1D67}"/>
              </a:ext>
            </a:extLst>
          </p:cNvPr>
          <p:cNvSpPr txBox="1"/>
          <p:nvPr/>
        </p:nvSpPr>
        <p:spPr>
          <a:xfrm>
            <a:off x="294736" y="114171"/>
            <a:ext cx="11212902" cy="584775"/>
          </a:xfrm>
          <a:prstGeom prst="rect">
            <a:avLst/>
          </a:prstGeom>
          <a:noFill/>
        </p:spPr>
        <p:txBody>
          <a:bodyPr wrap="square">
            <a:spAutoFit/>
          </a:bodyPr>
          <a:lstStyle/>
          <a:p>
            <a:pPr algn="ctr"/>
            <a:r>
              <a:rPr lang="en-US" sz="3200" b="1" dirty="0"/>
              <a:t>Paso Robles Municipal Airport Example: 01 OCT 2025</a:t>
            </a:r>
          </a:p>
        </p:txBody>
      </p:sp>
      <p:sp>
        <p:nvSpPr>
          <p:cNvPr id="6" name="TextBox 5">
            <a:extLst>
              <a:ext uri="{FF2B5EF4-FFF2-40B4-BE49-F238E27FC236}">
                <a16:creationId xmlns:a16="http://schemas.microsoft.com/office/drawing/2014/main" id="{447D7986-E04B-4E22-8441-A53E250C4999}"/>
              </a:ext>
            </a:extLst>
          </p:cNvPr>
          <p:cNvSpPr txBox="1"/>
          <p:nvPr/>
        </p:nvSpPr>
        <p:spPr>
          <a:xfrm>
            <a:off x="4747731" y="2805731"/>
            <a:ext cx="1483743" cy="646331"/>
          </a:xfrm>
          <a:prstGeom prst="rect">
            <a:avLst/>
          </a:prstGeom>
          <a:noFill/>
        </p:spPr>
        <p:txBody>
          <a:bodyPr wrap="square" rtlCol="0">
            <a:spAutoFit/>
          </a:bodyPr>
          <a:lstStyle/>
          <a:p>
            <a:r>
              <a:rPr lang="en-US" dirty="0"/>
              <a:t>Mesonet Station</a:t>
            </a:r>
          </a:p>
        </p:txBody>
      </p:sp>
      <p:sp>
        <p:nvSpPr>
          <p:cNvPr id="9" name="TextBox 8">
            <a:extLst>
              <a:ext uri="{FF2B5EF4-FFF2-40B4-BE49-F238E27FC236}">
                <a16:creationId xmlns:a16="http://schemas.microsoft.com/office/drawing/2014/main" id="{F2F8277F-FA96-4E02-8373-5D0D77EFC48E}"/>
              </a:ext>
            </a:extLst>
          </p:cNvPr>
          <p:cNvSpPr txBox="1"/>
          <p:nvPr/>
        </p:nvSpPr>
        <p:spPr>
          <a:xfrm>
            <a:off x="5674420" y="3846931"/>
            <a:ext cx="1483743" cy="369332"/>
          </a:xfrm>
          <a:prstGeom prst="rect">
            <a:avLst/>
          </a:prstGeom>
          <a:noFill/>
        </p:spPr>
        <p:txBody>
          <a:bodyPr wrap="square" rtlCol="0">
            <a:spAutoFit/>
          </a:bodyPr>
          <a:lstStyle/>
          <a:p>
            <a:r>
              <a:rPr lang="en-US" dirty="0">
                <a:solidFill>
                  <a:srgbClr val="FF0000"/>
                </a:solidFill>
              </a:rPr>
              <a:t>Camera</a:t>
            </a:r>
          </a:p>
        </p:txBody>
      </p:sp>
      <p:sp>
        <p:nvSpPr>
          <p:cNvPr id="10" name="TextBox 9">
            <a:extLst>
              <a:ext uri="{FF2B5EF4-FFF2-40B4-BE49-F238E27FC236}">
                <a16:creationId xmlns:a16="http://schemas.microsoft.com/office/drawing/2014/main" id="{7A52F63D-CE33-4D69-B1D2-116C783736E5}"/>
              </a:ext>
            </a:extLst>
          </p:cNvPr>
          <p:cNvSpPr txBox="1"/>
          <p:nvPr/>
        </p:nvSpPr>
        <p:spPr>
          <a:xfrm>
            <a:off x="7470803" y="2408031"/>
            <a:ext cx="1483743" cy="646331"/>
          </a:xfrm>
          <a:prstGeom prst="rect">
            <a:avLst/>
          </a:prstGeom>
          <a:noFill/>
        </p:spPr>
        <p:txBody>
          <a:bodyPr wrap="square" rtlCol="0">
            <a:spAutoFit/>
          </a:bodyPr>
          <a:lstStyle/>
          <a:p>
            <a:r>
              <a:rPr lang="en-US" dirty="0">
                <a:solidFill>
                  <a:srgbClr val="00B050"/>
                </a:solidFill>
              </a:rPr>
              <a:t>KPRB Airport</a:t>
            </a:r>
          </a:p>
        </p:txBody>
      </p:sp>
    </p:spTree>
    <p:extLst>
      <p:ext uri="{BB962C8B-B14F-4D97-AF65-F5344CB8AC3E}">
        <p14:creationId xmlns:p14="http://schemas.microsoft.com/office/powerpoint/2010/main" val="1308899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417E86-96D9-CC75-6F9F-BA4497828F5E}"/>
              </a:ext>
            </a:extLst>
          </p:cNvPr>
          <p:cNvPicPr>
            <a:picLocks noChangeAspect="1"/>
          </p:cNvPicPr>
          <p:nvPr/>
        </p:nvPicPr>
        <p:blipFill rotWithShape="1">
          <a:blip r:embed="rId2"/>
          <a:srcRect t="12453"/>
          <a:stretch/>
        </p:blipFill>
        <p:spPr>
          <a:xfrm>
            <a:off x="5161718" y="854014"/>
            <a:ext cx="7027703" cy="6003985"/>
          </a:xfrm>
          <a:prstGeom prst="rect">
            <a:avLst/>
          </a:prstGeom>
        </p:spPr>
      </p:pic>
      <p:sp>
        <p:nvSpPr>
          <p:cNvPr id="4" name="Oval 3">
            <a:extLst>
              <a:ext uri="{FF2B5EF4-FFF2-40B4-BE49-F238E27FC236}">
                <a16:creationId xmlns:a16="http://schemas.microsoft.com/office/drawing/2014/main" id="{98FC575A-DD52-18DE-6A55-2AA278BAF9F9}"/>
              </a:ext>
            </a:extLst>
          </p:cNvPr>
          <p:cNvSpPr/>
          <p:nvPr/>
        </p:nvSpPr>
        <p:spPr>
          <a:xfrm>
            <a:off x="8479329" y="1327759"/>
            <a:ext cx="100208" cy="86868"/>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512B2A1-986B-4675-B986-0FF7EC52A9E3}"/>
              </a:ext>
            </a:extLst>
          </p:cNvPr>
          <p:cNvPicPr>
            <a:picLocks noChangeAspect="1"/>
          </p:cNvPicPr>
          <p:nvPr/>
        </p:nvPicPr>
        <p:blipFill>
          <a:blip r:embed="rId3"/>
          <a:stretch>
            <a:fillRect/>
          </a:stretch>
        </p:blipFill>
        <p:spPr>
          <a:xfrm>
            <a:off x="1102589" y="999789"/>
            <a:ext cx="4573592" cy="2584913"/>
          </a:xfrm>
          <a:prstGeom prst="rect">
            <a:avLst/>
          </a:prstGeom>
        </p:spPr>
      </p:pic>
      <p:pic>
        <p:nvPicPr>
          <p:cNvPr id="6" name="Picture 5">
            <a:extLst>
              <a:ext uri="{FF2B5EF4-FFF2-40B4-BE49-F238E27FC236}">
                <a16:creationId xmlns:a16="http://schemas.microsoft.com/office/drawing/2014/main" id="{4121B20D-54FC-403E-819A-7CA043609C4B}"/>
              </a:ext>
            </a:extLst>
          </p:cNvPr>
          <p:cNvPicPr>
            <a:picLocks noChangeAspect="1"/>
          </p:cNvPicPr>
          <p:nvPr/>
        </p:nvPicPr>
        <p:blipFill>
          <a:blip r:embed="rId4"/>
          <a:srcRect/>
          <a:stretch/>
        </p:blipFill>
        <p:spPr>
          <a:xfrm>
            <a:off x="1802837" y="3922331"/>
            <a:ext cx="4586461" cy="2584913"/>
          </a:xfrm>
          <a:prstGeom prst="rect">
            <a:avLst/>
          </a:prstGeom>
        </p:spPr>
      </p:pic>
      <p:cxnSp>
        <p:nvCxnSpPr>
          <p:cNvPr id="10" name="Straight Connector 9">
            <a:extLst>
              <a:ext uri="{FF2B5EF4-FFF2-40B4-BE49-F238E27FC236}">
                <a16:creationId xmlns:a16="http://schemas.microsoft.com/office/drawing/2014/main" id="{B8C09C2A-BEFA-487F-8A09-1B6769AA31D0}"/>
              </a:ext>
            </a:extLst>
          </p:cNvPr>
          <p:cNvCxnSpPr>
            <a:endCxn id="4" idx="3"/>
          </p:cNvCxnSpPr>
          <p:nvPr/>
        </p:nvCxnSpPr>
        <p:spPr>
          <a:xfrm flipV="1">
            <a:off x="5676181" y="1401905"/>
            <a:ext cx="2817823" cy="573544"/>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5A9B0A-F9A7-4D23-98F7-54C3DC5F3BD0}"/>
              </a:ext>
            </a:extLst>
          </p:cNvPr>
          <p:cNvCxnSpPr>
            <a:cxnSpLocks/>
            <a:endCxn id="4" idx="4"/>
          </p:cNvCxnSpPr>
          <p:nvPr/>
        </p:nvCxnSpPr>
        <p:spPr>
          <a:xfrm flipV="1">
            <a:off x="6389298" y="1414627"/>
            <a:ext cx="2140135" cy="3559973"/>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1025F3D1-BB96-46BD-B4D3-769725434925}"/>
              </a:ext>
            </a:extLst>
          </p:cNvPr>
          <p:cNvSpPr txBox="1"/>
          <p:nvPr/>
        </p:nvSpPr>
        <p:spPr>
          <a:xfrm>
            <a:off x="294736" y="114171"/>
            <a:ext cx="11212902" cy="584775"/>
          </a:xfrm>
          <a:prstGeom prst="rect">
            <a:avLst/>
          </a:prstGeom>
          <a:noFill/>
        </p:spPr>
        <p:txBody>
          <a:bodyPr wrap="square">
            <a:spAutoFit/>
          </a:bodyPr>
          <a:lstStyle/>
          <a:p>
            <a:pPr algn="ctr"/>
            <a:r>
              <a:rPr lang="en-US" sz="3200" b="1" dirty="0"/>
              <a:t>Paso Robles Municipal Airport Example: 01 OCT 2025</a:t>
            </a:r>
          </a:p>
        </p:txBody>
      </p:sp>
      <p:sp>
        <p:nvSpPr>
          <p:cNvPr id="19" name="TextBox 18">
            <a:extLst>
              <a:ext uri="{FF2B5EF4-FFF2-40B4-BE49-F238E27FC236}">
                <a16:creationId xmlns:a16="http://schemas.microsoft.com/office/drawing/2014/main" id="{83F7D32C-2DAA-434A-93C4-35AA811B3447}"/>
              </a:ext>
            </a:extLst>
          </p:cNvPr>
          <p:cNvSpPr txBox="1"/>
          <p:nvPr/>
        </p:nvSpPr>
        <p:spPr>
          <a:xfrm>
            <a:off x="6556075" y="5192963"/>
            <a:ext cx="5251330" cy="923330"/>
          </a:xfrm>
          <a:prstGeom prst="rect">
            <a:avLst/>
          </a:prstGeom>
          <a:noFill/>
        </p:spPr>
        <p:txBody>
          <a:bodyPr wrap="square">
            <a:spAutoFit/>
          </a:bodyPr>
          <a:lstStyle/>
          <a:p>
            <a:r>
              <a:rPr lang="en-US" dirty="0">
                <a:highlight>
                  <a:srgbClr val="FFFF00"/>
                </a:highlight>
              </a:rPr>
              <a:t>METAR KPRB 011653Z AUTO VRB03KT </a:t>
            </a:r>
            <a:r>
              <a:rPr lang="en-US" b="1" dirty="0">
                <a:highlight>
                  <a:srgbClr val="FFFF00"/>
                </a:highlight>
              </a:rPr>
              <a:t>10SM</a:t>
            </a:r>
            <a:r>
              <a:rPr lang="en-US" dirty="0">
                <a:highlight>
                  <a:srgbClr val="FFFF00"/>
                </a:highlight>
              </a:rPr>
              <a:t> </a:t>
            </a:r>
            <a:r>
              <a:rPr lang="en-US" b="1" dirty="0">
                <a:highlight>
                  <a:srgbClr val="FFFF00"/>
                </a:highlight>
              </a:rPr>
              <a:t>OVC005</a:t>
            </a:r>
            <a:r>
              <a:rPr lang="en-US" dirty="0">
                <a:highlight>
                  <a:srgbClr val="FFFF00"/>
                </a:highlight>
              </a:rPr>
              <a:t> 16/13 A3011 RMK AO2 SLP193 T01560133</a:t>
            </a:r>
          </a:p>
        </p:txBody>
      </p:sp>
    </p:spTree>
    <p:extLst>
      <p:ext uri="{BB962C8B-B14F-4D97-AF65-F5344CB8AC3E}">
        <p14:creationId xmlns:p14="http://schemas.microsoft.com/office/powerpoint/2010/main" val="2456678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D3817B-01DA-DCDA-FA18-49D6FF003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98900B-61E1-229C-B259-C00916459532}"/>
              </a:ext>
            </a:extLst>
          </p:cNvPr>
          <p:cNvSpPr txBox="1"/>
          <p:nvPr/>
        </p:nvSpPr>
        <p:spPr>
          <a:xfrm>
            <a:off x="6375665" y="1977650"/>
            <a:ext cx="5665305" cy="4524315"/>
          </a:xfrm>
          <a:prstGeom prst="rect">
            <a:avLst/>
          </a:prstGeom>
          <a:solidFill>
            <a:schemeClr val="accent2">
              <a:lumMod val="20000"/>
              <a:lumOff val="80000"/>
            </a:schemeClr>
          </a:solidFill>
        </p:spPr>
        <p:txBody>
          <a:bodyPr wrap="square" rtlCol="0">
            <a:spAutoFit/>
          </a:bodyPr>
          <a:lstStyle/>
          <a:p>
            <a:r>
              <a:rPr lang="en-US" dirty="0"/>
              <a:t>METAR KPRB 011653Z AUTO VRB03KT </a:t>
            </a:r>
            <a:r>
              <a:rPr lang="en-US" b="1" dirty="0"/>
              <a:t>10SM</a:t>
            </a:r>
            <a:r>
              <a:rPr lang="en-US" dirty="0"/>
              <a:t> </a:t>
            </a:r>
            <a:r>
              <a:rPr lang="en-US" b="1" dirty="0"/>
              <a:t>OVC005</a:t>
            </a:r>
            <a:r>
              <a:rPr lang="en-US" dirty="0"/>
              <a:t> 16/13 A3011 RMK AO2 SLP193 T01560133</a:t>
            </a:r>
          </a:p>
          <a:p>
            <a:endParaRPr lang="en-US" dirty="0"/>
          </a:p>
          <a:p>
            <a:r>
              <a:rPr lang="en-US" b="1" dirty="0">
                <a:solidFill>
                  <a:srgbClr val="00B050"/>
                </a:solidFill>
              </a:rPr>
              <a:t>KPRB</a:t>
            </a:r>
            <a:r>
              <a:rPr lang="en-US" dirty="0"/>
              <a:t> @ 810 Feet MSL (Station Elevation)</a:t>
            </a:r>
          </a:p>
          <a:p>
            <a:pPr marL="742950" lvl="1" indent="-285750">
              <a:buFont typeface="Wingdings" panose="05000000000000000000" pitchFamily="2" charset="2"/>
              <a:buChar char="q"/>
            </a:pPr>
            <a:r>
              <a:rPr lang="en-US" b="1" dirty="0">
                <a:solidFill>
                  <a:srgbClr val="00B050"/>
                </a:solidFill>
              </a:rPr>
              <a:t>KPRB</a:t>
            </a:r>
            <a:r>
              <a:rPr lang="en-US" dirty="0"/>
              <a:t> Ceiling @ 500 feet AGL</a:t>
            </a:r>
          </a:p>
          <a:p>
            <a:pPr lvl="1"/>
            <a:endParaRPr lang="en-US" dirty="0"/>
          </a:p>
          <a:p>
            <a:pPr marL="742950" lvl="1" indent="-285750">
              <a:buFont typeface="Wingdings" panose="05000000000000000000" pitchFamily="2" charset="2"/>
              <a:buChar char="q"/>
            </a:pPr>
            <a:r>
              <a:rPr lang="en-US" b="1" dirty="0">
                <a:solidFill>
                  <a:srgbClr val="00B050"/>
                </a:solidFill>
              </a:rPr>
              <a:t>KPRB</a:t>
            </a:r>
            <a:r>
              <a:rPr lang="en-US" dirty="0"/>
              <a:t> Ceiling @ 1310 feet MSL </a:t>
            </a:r>
          </a:p>
          <a:p>
            <a:pPr marL="742950" lvl="1" indent="-285750">
              <a:buFont typeface="Wingdings" panose="05000000000000000000" pitchFamily="2" charset="2"/>
              <a:buChar char="q"/>
            </a:pPr>
            <a:endParaRPr lang="en-US" dirty="0"/>
          </a:p>
          <a:p>
            <a:r>
              <a:rPr lang="en-US" b="1" dirty="0"/>
              <a:t>PG532</a:t>
            </a:r>
            <a:r>
              <a:rPr lang="en-US" dirty="0"/>
              <a:t> @ 1560 feet MSL (Station Elevation)</a:t>
            </a:r>
          </a:p>
          <a:p>
            <a:pPr marL="742950" lvl="1" indent="-285750">
              <a:buFont typeface="Wingdings" panose="05000000000000000000" pitchFamily="2" charset="2"/>
              <a:buChar char="q"/>
            </a:pPr>
            <a:r>
              <a:rPr lang="en-US" b="1" dirty="0"/>
              <a:t>250 feet from </a:t>
            </a:r>
            <a:r>
              <a:rPr lang="en-US" b="1" dirty="0">
                <a:solidFill>
                  <a:srgbClr val="00B050"/>
                </a:solidFill>
              </a:rPr>
              <a:t>KPRB</a:t>
            </a:r>
            <a:r>
              <a:rPr lang="en-US" dirty="0"/>
              <a:t> ceiling</a:t>
            </a:r>
          </a:p>
          <a:p>
            <a:pPr lvl="1"/>
            <a:endParaRPr lang="en-US" dirty="0"/>
          </a:p>
          <a:p>
            <a:pPr marL="742950" lvl="1" indent="-285750">
              <a:buFont typeface="Wingdings" panose="05000000000000000000" pitchFamily="2" charset="2"/>
              <a:buChar char="q"/>
            </a:pPr>
            <a:r>
              <a:rPr lang="en-US" b="1" dirty="0"/>
              <a:t>PG532</a:t>
            </a:r>
            <a:r>
              <a:rPr lang="en-US" dirty="0"/>
              <a:t> @ </a:t>
            </a:r>
            <a:r>
              <a:rPr lang="en-US" b="1" dirty="0"/>
              <a:t>100% RH</a:t>
            </a:r>
          </a:p>
          <a:p>
            <a:pPr lvl="1"/>
            <a:endParaRPr lang="en-US" dirty="0"/>
          </a:p>
          <a:p>
            <a:pPr marL="742950" lvl="1" indent="-285750">
              <a:buFont typeface="Wingdings" panose="05000000000000000000" pitchFamily="2" charset="2"/>
              <a:buChar char="q"/>
            </a:pPr>
            <a:r>
              <a:rPr lang="en-US" b="1" dirty="0"/>
              <a:t>PG532</a:t>
            </a:r>
            <a:r>
              <a:rPr lang="en-US" dirty="0"/>
              <a:t> distance from KPRB</a:t>
            </a:r>
            <a:r>
              <a:rPr lang="en-US" b="1" dirty="0"/>
              <a:t>: 6.6 NM</a:t>
            </a:r>
          </a:p>
          <a:p>
            <a:pPr marL="742950" lvl="1" indent="-285750">
              <a:buFont typeface="Wingdings" pitchFamily="2" charset="2"/>
              <a:buChar char="Ø"/>
            </a:pPr>
            <a:endParaRPr lang="en-US" dirty="0"/>
          </a:p>
        </p:txBody>
      </p:sp>
      <p:graphicFrame>
        <p:nvGraphicFramePr>
          <p:cNvPr id="5" name="Table 4">
            <a:extLst>
              <a:ext uri="{FF2B5EF4-FFF2-40B4-BE49-F238E27FC236}">
                <a16:creationId xmlns:a16="http://schemas.microsoft.com/office/drawing/2014/main" id="{8EACA228-0327-42A5-AF0A-2F09E13A02BF}"/>
              </a:ext>
            </a:extLst>
          </p:cNvPr>
          <p:cNvGraphicFramePr>
            <a:graphicFrameLocks noGrp="1"/>
          </p:cNvGraphicFramePr>
          <p:nvPr>
            <p:extLst>
              <p:ext uri="{D42A27DB-BD31-4B8C-83A1-F6EECF244321}">
                <p14:modId xmlns:p14="http://schemas.microsoft.com/office/powerpoint/2010/main" val="1144950488"/>
              </p:ext>
            </p:extLst>
          </p:nvPr>
        </p:nvGraphicFramePr>
        <p:xfrm>
          <a:off x="287386" y="1006867"/>
          <a:ext cx="5937250" cy="5504834"/>
        </p:xfrm>
        <a:graphic>
          <a:graphicData uri="http://schemas.openxmlformats.org/drawingml/2006/table">
            <a:tbl>
              <a:tblPr firstRow="1" firstCol="1" bandRow="1"/>
              <a:tblGrid>
                <a:gridCol w="1239756">
                  <a:extLst>
                    <a:ext uri="{9D8B030D-6E8A-4147-A177-3AD203B41FA5}">
                      <a16:colId xmlns:a16="http://schemas.microsoft.com/office/drawing/2014/main" val="3114063203"/>
                    </a:ext>
                  </a:extLst>
                </a:gridCol>
                <a:gridCol w="1869526">
                  <a:extLst>
                    <a:ext uri="{9D8B030D-6E8A-4147-A177-3AD203B41FA5}">
                      <a16:colId xmlns:a16="http://schemas.microsoft.com/office/drawing/2014/main" val="80541996"/>
                    </a:ext>
                  </a:extLst>
                </a:gridCol>
                <a:gridCol w="1442301">
                  <a:extLst>
                    <a:ext uri="{9D8B030D-6E8A-4147-A177-3AD203B41FA5}">
                      <a16:colId xmlns:a16="http://schemas.microsoft.com/office/drawing/2014/main" val="583645162"/>
                    </a:ext>
                  </a:extLst>
                </a:gridCol>
                <a:gridCol w="1385667">
                  <a:extLst>
                    <a:ext uri="{9D8B030D-6E8A-4147-A177-3AD203B41FA5}">
                      <a16:colId xmlns:a16="http://schemas.microsoft.com/office/drawing/2014/main" val="790819912"/>
                    </a:ext>
                  </a:extLst>
                </a:gridCol>
              </a:tblGrid>
              <a:tr h="709120">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Distance to ASOS/AWOS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Cloud layers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Mesonet RH</a:t>
                      </a: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&gt; 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Mesonet RH</a:t>
                      </a: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&gt; 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0890666"/>
                  </a:ext>
                </a:extLst>
              </a:tr>
              <a:tr h="901201">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Less than or equal to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10 SM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Ceiling and/or an additional BKN or OVC layer within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200 feet </a:t>
                      </a:r>
                      <a:r>
                        <a:rPr lang="en-US" sz="1400" dirty="0">
                          <a:effectLst/>
                          <a:latin typeface="Calibri" panose="020F0502020204030204" pitchFamily="34" charset="0"/>
                          <a:ea typeface="Calibri" panose="020F0502020204030204" pitchFamily="34" charset="0"/>
                          <a:cs typeface="Times New Roman" panose="02020603050405020304" pitchFamily="18" charset="0"/>
                        </a:rPr>
                        <a:t>of the Mesonet altitude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Very High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491131511"/>
                  </a:ext>
                </a:extLst>
              </a:tr>
              <a:tr h="901201">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Less than or equal to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10 SM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Ceiling and/or an additional BKN or OVC layer within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500 feet </a:t>
                      </a:r>
                      <a:r>
                        <a:rPr lang="en-US" sz="1400" dirty="0">
                          <a:effectLst/>
                          <a:latin typeface="Calibri" panose="020F0502020204030204" pitchFamily="34" charset="0"/>
                          <a:ea typeface="Calibri" panose="020F0502020204030204" pitchFamily="34" charset="0"/>
                          <a:cs typeface="Times New Roman" panose="02020603050405020304" pitchFamily="18" charset="0"/>
                        </a:rPr>
                        <a:t>of the Mesonet altitude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Moderate</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644648700"/>
                  </a:ext>
                </a:extLst>
              </a:tr>
              <a:tr h="139987">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688414427"/>
                  </a:ext>
                </a:extLst>
              </a:tr>
              <a:tr h="901201">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Less than or equal to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20 SM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Ceiling and/or an additional BKN or OVC layer within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200 feet </a:t>
                      </a:r>
                      <a:r>
                        <a:rPr lang="en-US" sz="1400" dirty="0">
                          <a:effectLst/>
                          <a:latin typeface="Calibri" panose="020F0502020204030204" pitchFamily="34" charset="0"/>
                          <a:ea typeface="Calibri" panose="020F0502020204030204" pitchFamily="34" charset="0"/>
                          <a:cs typeface="Times New Roman" panose="02020603050405020304" pitchFamily="18" charset="0"/>
                        </a:rPr>
                        <a:t>of the Mesonet altitude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Moderate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49067019"/>
                  </a:ext>
                </a:extLst>
              </a:tr>
              <a:tr h="901201">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Less than or equal to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20 SM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Ceiling and/or an additional BKN or OVC layer within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500 feet </a:t>
                      </a:r>
                      <a:r>
                        <a:rPr lang="en-US" sz="1400" dirty="0">
                          <a:effectLst/>
                          <a:latin typeface="Calibri" panose="020F0502020204030204" pitchFamily="34" charset="0"/>
                          <a:ea typeface="Calibri" panose="020F0502020204030204" pitchFamily="34" charset="0"/>
                          <a:cs typeface="Times New Roman" panose="02020603050405020304" pitchFamily="18" charset="0"/>
                        </a:rPr>
                        <a:t>of the Mesonet altitude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Moderate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Caution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4516004"/>
                  </a:ext>
                </a:extLst>
              </a:tr>
              <a:tr h="139987">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51078597"/>
                  </a:ext>
                </a:extLst>
              </a:tr>
              <a:tr h="901201">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Multiple ASOS/AWOS comparisons in the Very High-risk category.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Extreme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97922177"/>
                  </a:ext>
                </a:extLst>
              </a:tr>
            </a:tbl>
          </a:graphicData>
        </a:graphic>
      </p:graphicFrame>
      <p:sp>
        <p:nvSpPr>
          <p:cNvPr id="6" name="Rectangle 5">
            <a:extLst>
              <a:ext uri="{FF2B5EF4-FFF2-40B4-BE49-F238E27FC236}">
                <a16:creationId xmlns:a16="http://schemas.microsoft.com/office/drawing/2014/main" id="{57FFB68F-DED7-2F7B-A2B6-BE82D7855E9E}"/>
              </a:ext>
            </a:extLst>
          </p:cNvPr>
          <p:cNvSpPr/>
          <p:nvPr/>
        </p:nvSpPr>
        <p:spPr>
          <a:xfrm>
            <a:off x="3486896" y="2696206"/>
            <a:ext cx="1227550" cy="638827"/>
          </a:xfrm>
          <a:prstGeom prst="rect">
            <a:avLst/>
          </a:prstGeom>
          <a:noFill/>
          <a:ln w="57150" cmpd="thickThi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cene3d>
            <a:camera prst="orthographicFront"/>
            <a:lightRig rig="threePt" dir="t"/>
          </a:scene3d>
          <a:sp3d>
            <a:bevelT w="50800" h="1143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70EE562-A159-4FBF-B052-0F45022D0C39}"/>
              </a:ext>
            </a:extLst>
          </p:cNvPr>
          <p:cNvSpPr txBox="1"/>
          <p:nvPr/>
        </p:nvSpPr>
        <p:spPr>
          <a:xfrm>
            <a:off x="294736" y="114171"/>
            <a:ext cx="11212902" cy="584775"/>
          </a:xfrm>
          <a:prstGeom prst="rect">
            <a:avLst/>
          </a:prstGeom>
          <a:noFill/>
        </p:spPr>
        <p:txBody>
          <a:bodyPr wrap="square">
            <a:spAutoFit/>
          </a:bodyPr>
          <a:lstStyle/>
          <a:p>
            <a:pPr algn="ctr"/>
            <a:r>
              <a:rPr lang="en-US" sz="3200" b="1" dirty="0"/>
              <a:t>Paso Robles Municipal Airport Example: 01 OCT 2025</a:t>
            </a:r>
          </a:p>
        </p:txBody>
      </p:sp>
      <p:sp>
        <p:nvSpPr>
          <p:cNvPr id="9" name="Title 1">
            <a:extLst>
              <a:ext uri="{FF2B5EF4-FFF2-40B4-BE49-F238E27FC236}">
                <a16:creationId xmlns:a16="http://schemas.microsoft.com/office/drawing/2014/main" id="{B2775CB1-9635-446F-B00B-B171EA8BA9FD}"/>
              </a:ext>
            </a:extLst>
          </p:cNvPr>
          <p:cNvSpPr txBox="1">
            <a:spLocks/>
          </p:cNvSpPr>
          <p:nvPr/>
        </p:nvSpPr>
        <p:spPr>
          <a:xfrm>
            <a:off x="6375665" y="869007"/>
            <a:ext cx="5349706" cy="11086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sz="2800" dirty="0"/>
              <a:t>Obscuration Risk Assessment</a:t>
            </a:r>
          </a:p>
        </p:txBody>
      </p:sp>
    </p:spTree>
    <p:extLst>
      <p:ext uri="{BB962C8B-B14F-4D97-AF65-F5344CB8AC3E}">
        <p14:creationId xmlns:p14="http://schemas.microsoft.com/office/powerpoint/2010/main" val="186593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CB5F82-B1AB-4E65-BA70-572B462089B5}"/>
              </a:ext>
            </a:extLst>
          </p:cNvPr>
          <p:cNvSpPr>
            <a:spLocks noGrp="1"/>
          </p:cNvSpPr>
          <p:nvPr>
            <p:ph type="title"/>
          </p:nvPr>
        </p:nvSpPr>
        <p:spPr>
          <a:xfrm>
            <a:off x="886999" y="211507"/>
            <a:ext cx="11004550" cy="1527049"/>
          </a:xfrm>
        </p:spPr>
        <p:txBody>
          <a:bodyPr vert="horz" lIns="91440" tIns="45720" rIns="91440" bIns="45720" rtlCol="0" anchor="t">
            <a:normAutofit/>
          </a:bodyPr>
          <a:lstStyle/>
          <a:p>
            <a:r>
              <a:rPr lang="en-US" sz="3600" b="1" kern="1200" dirty="0">
                <a:solidFill>
                  <a:schemeClr val="tx1"/>
                </a:solidFill>
                <a:latin typeface="+mj-lt"/>
                <a:ea typeface="+mj-ea"/>
                <a:cs typeface="+mj-cs"/>
              </a:rPr>
              <a:t>TULE FOG EVENT (RISK ASSESSMENT)</a:t>
            </a:r>
          </a:p>
        </p:txBody>
      </p:sp>
      <p:pic>
        <p:nvPicPr>
          <p:cNvPr id="5" name="Content Placeholder 4">
            <a:extLst>
              <a:ext uri="{FF2B5EF4-FFF2-40B4-BE49-F238E27FC236}">
                <a16:creationId xmlns:a16="http://schemas.microsoft.com/office/drawing/2014/main" id="{D67D9136-58EF-45BF-B774-87D93B6ED2E4}"/>
              </a:ext>
            </a:extLst>
          </p:cNvPr>
          <p:cNvPicPr>
            <a:picLocks noGrp="1" noChangeAspect="1"/>
          </p:cNvPicPr>
          <p:nvPr>
            <p:ph idx="1"/>
          </p:nvPr>
        </p:nvPicPr>
        <p:blipFill rotWithShape="1">
          <a:blip r:embed="rId2"/>
          <a:srcRect l="9552" t="6805" r="7309" b="14257"/>
          <a:stretch/>
        </p:blipFill>
        <p:spPr>
          <a:xfrm>
            <a:off x="586548" y="895546"/>
            <a:ext cx="5362870" cy="5079168"/>
          </a:xfrm>
          <a:prstGeom prst="rect">
            <a:avLst/>
          </a:prstGeom>
        </p:spPr>
      </p:pic>
      <p:pic>
        <p:nvPicPr>
          <p:cNvPr id="18" name="Picture 17">
            <a:extLst>
              <a:ext uri="{FF2B5EF4-FFF2-40B4-BE49-F238E27FC236}">
                <a16:creationId xmlns:a16="http://schemas.microsoft.com/office/drawing/2014/main" id="{3BF4B028-858A-4793-B7E4-A0D9ADBE43F1}"/>
              </a:ext>
            </a:extLst>
          </p:cNvPr>
          <p:cNvPicPr>
            <a:picLocks noChangeAspect="1"/>
          </p:cNvPicPr>
          <p:nvPr/>
        </p:nvPicPr>
        <p:blipFill>
          <a:blip r:embed="rId3"/>
          <a:stretch>
            <a:fillRect/>
          </a:stretch>
        </p:blipFill>
        <p:spPr>
          <a:xfrm>
            <a:off x="7288828" y="2130550"/>
            <a:ext cx="3684957" cy="4313400"/>
          </a:xfrm>
          <a:prstGeom prst="rect">
            <a:avLst/>
          </a:prstGeom>
        </p:spPr>
      </p:pic>
      <p:sp>
        <p:nvSpPr>
          <p:cNvPr id="7" name="TextBox 6">
            <a:extLst>
              <a:ext uri="{FF2B5EF4-FFF2-40B4-BE49-F238E27FC236}">
                <a16:creationId xmlns:a16="http://schemas.microsoft.com/office/drawing/2014/main" id="{95F0278A-F86B-40C6-A61E-72236F7275BD}"/>
              </a:ext>
            </a:extLst>
          </p:cNvPr>
          <p:cNvSpPr txBox="1"/>
          <p:nvPr/>
        </p:nvSpPr>
        <p:spPr>
          <a:xfrm>
            <a:off x="1442797" y="6046329"/>
            <a:ext cx="3650371" cy="671779"/>
          </a:xfrm>
          <a:prstGeom prst="rect">
            <a:avLst/>
          </a:prstGeom>
          <a:noFill/>
        </p:spPr>
        <p:txBody>
          <a:bodyPr wrap="square">
            <a:spAutoFit/>
          </a:bodyPr>
          <a:lstStyle/>
          <a:p>
            <a:r>
              <a:rPr lang="en-US" dirty="0"/>
              <a:t>'IFR Fog Probability (%) from the  ABI-L2-GFLSC GOES 18 data</a:t>
            </a:r>
          </a:p>
        </p:txBody>
      </p:sp>
      <p:pic>
        <p:nvPicPr>
          <p:cNvPr id="8" name="Picture 7">
            <a:extLst>
              <a:ext uri="{FF2B5EF4-FFF2-40B4-BE49-F238E27FC236}">
                <a16:creationId xmlns:a16="http://schemas.microsoft.com/office/drawing/2014/main" id="{83ADF2EC-579A-49E6-9846-8E630193F940}"/>
              </a:ext>
            </a:extLst>
          </p:cNvPr>
          <p:cNvPicPr>
            <a:picLocks noChangeAspect="1"/>
          </p:cNvPicPr>
          <p:nvPr/>
        </p:nvPicPr>
        <p:blipFill>
          <a:blip r:embed="rId4"/>
          <a:stretch>
            <a:fillRect/>
          </a:stretch>
        </p:blipFill>
        <p:spPr>
          <a:xfrm>
            <a:off x="6873755" y="1252376"/>
            <a:ext cx="4817858" cy="919322"/>
          </a:xfrm>
          <a:prstGeom prst="rect">
            <a:avLst/>
          </a:prstGeom>
        </p:spPr>
      </p:pic>
    </p:spTree>
    <p:extLst>
      <p:ext uri="{BB962C8B-B14F-4D97-AF65-F5344CB8AC3E}">
        <p14:creationId xmlns:p14="http://schemas.microsoft.com/office/powerpoint/2010/main" val="2397981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C2DE-E643-46C0-9CF2-0A1F7B444229}"/>
              </a:ext>
            </a:extLst>
          </p:cNvPr>
          <p:cNvSpPr>
            <a:spLocks noGrp="1"/>
          </p:cNvSpPr>
          <p:nvPr>
            <p:ph type="title"/>
          </p:nvPr>
        </p:nvSpPr>
        <p:spPr/>
        <p:txBody>
          <a:bodyPr/>
          <a:lstStyle/>
          <a:p>
            <a:r>
              <a:rPr lang="en-US" dirty="0"/>
              <a:t>Second side of the coin: “Gustiness” </a:t>
            </a:r>
          </a:p>
        </p:txBody>
      </p:sp>
      <p:pic>
        <p:nvPicPr>
          <p:cNvPr id="4098" name="Picture 2" descr="Centennial of Naval Aviation Challenge Coin">
            <a:extLst>
              <a:ext uri="{FF2B5EF4-FFF2-40B4-BE49-F238E27FC236}">
                <a16:creationId xmlns:a16="http://schemas.microsoft.com/office/drawing/2014/main" id="{784E5416-2C06-452F-8D6B-7B3B5D086B2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8220" t="-3829" r="1983" b="3829"/>
          <a:stretch/>
        </p:blipFill>
        <p:spPr bwMode="auto">
          <a:xfrm>
            <a:off x="3442865" y="1243012"/>
            <a:ext cx="4631092" cy="533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225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6BC3-AEE1-93FE-C0C0-38199515AF93}"/>
              </a:ext>
            </a:extLst>
          </p:cNvPr>
          <p:cNvSpPr>
            <a:spLocks noGrp="1"/>
          </p:cNvSpPr>
          <p:nvPr>
            <p:ph type="title"/>
          </p:nvPr>
        </p:nvSpPr>
        <p:spPr/>
        <p:txBody>
          <a:bodyPr/>
          <a:lstStyle/>
          <a:p>
            <a:r>
              <a:rPr lang="en-US" dirty="0"/>
              <a:t>Gaylord Regional Airport (KGLR) ASOS</a:t>
            </a:r>
          </a:p>
        </p:txBody>
      </p:sp>
      <p:sp>
        <p:nvSpPr>
          <p:cNvPr id="3" name="Text Placeholder 2">
            <a:extLst>
              <a:ext uri="{FF2B5EF4-FFF2-40B4-BE49-F238E27FC236}">
                <a16:creationId xmlns:a16="http://schemas.microsoft.com/office/drawing/2014/main" id="{EBB96A40-CFCD-682B-B44C-CBDAA0483CA7}"/>
              </a:ext>
            </a:extLst>
          </p:cNvPr>
          <p:cNvSpPr>
            <a:spLocks noGrp="1"/>
          </p:cNvSpPr>
          <p:nvPr>
            <p:ph type="body" idx="1"/>
          </p:nvPr>
        </p:nvSpPr>
        <p:spPr/>
        <p:txBody>
          <a:bodyPr/>
          <a:lstStyle/>
          <a:p>
            <a:r>
              <a:rPr lang="en-US" dirty="0"/>
              <a:t>KGRL</a:t>
            </a:r>
          </a:p>
        </p:txBody>
      </p:sp>
      <p:pic>
        <p:nvPicPr>
          <p:cNvPr id="7" name="Content Placeholder 6">
            <a:extLst>
              <a:ext uri="{FF2B5EF4-FFF2-40B4-BE49-F238E27FC236}">
                <a16:creationId xmlns:a16="http://schemas.microsoft.com/office/drawing/2014/main" id="{A707BF88-C064-231C-83B8-CF17547FD98C}"/>
              </a:ext>
            </a:extLst>
          </p:cNvPr>
          <p:cNvPicPr>
            <a:picLocks noGrp="1" noChangeAspect="1"/>
          </p:cNvPicPr>
          <p:nvPr>
            <p:ph sz="half" idx="2"/>
          </p:nvPr>
        </p:nvPicPr>
        <p:blipFill>
          <a:blip r:embed="rId3"/>
          <a:stretch>
            <a:fillRect/>
          </a:stretch>
        </p:blipFill>
        <p:spPr>
          <a:xfrm>
            <a:off x="1410494" y="2529681"/>
            <a:ext cx="3556000" cy="3479800"/>
          </a:xfrm>
          <a:prstGeom prst="rect">
            <a:avLst/>
          </a:prstGeom>
        </p:spPr>
      </p:pic>
      <p:sp>
        <p:nvSpPr>
          <p:cNvPr id="5" name="Text Placeholder 4">
            <a:extLst>
              <a:ext uri="{FF2B5EF4-FFF2-40B4-BE49-F238E27FC236}">
                <a16:creationId xmlns:a16="http://schemas.microsoft.com/office/drawing/2014/main" id="{F167B2C3-06D7-C2AF-0141-C64D16F66D76}"/>
              </a:ext>
            </a:extLst>
          </p:cNvPr>
          <p:cNvSpPr>
            <a:spLocks noGrp="1"/>
          </p:cNvSpPr>
          <p:nvPr>
            <p:ph type="body" sz="quarter" idx="3"/>
          </p:nvPr>
        </p:nvSpPr>
        <p:spPr/>
        <p:txBody>
          <a:bodyPr/>
          <a:lstStyle/>
          <a:p>
            <a:r>
              <a:rPr lang="en-US" dirty="0"/>
              <a:t>Quote from A pilot forum</a:t>
            </a:r>
          </a:p>
        </p:txBody>
      </p:sp>
      <p:sp>
        <p:nvSpPr>
          <p:cNvPr id="6" name="Content Placeholder 5">
            <a:extLst>
              <a:ext uri="{FF2B5EF4-FFF2-40B4-BE49-F238E27FC236}">
                <a16:creationId xmlns:a16="http://schemas.microsoft.com/office/drawing/2014/main" id="{A1501093-98AE-A29B-F590-CB17DB803ED5}"/>
              </a:ext>
            </a:extLst>
          </p:cNvPr>
          <p:cNvSpPr>
            <a:spLocks noGrp="1"/>
          </p:cNvSpPr>
          <p:nvPr>
            <p:ph sz="quarter" idx="4"/>
          </p:nvPr>
        </p:nvSpPr>
        <p:spPr/>
        <p:txBody>
          <a:bodyPr>
            <a:normAutofit fontScale="85000" lnSpcReduction="10000"/>
          </a:bodyPr>
          <a:lstStyle/>
          <a:p>
            <a:r>
              <a:rPr lang="en-US" dirty="0"/>
              <a:t>June something, 2005. Arriving at KGLR after my one and only VFR-into-IMC encounter. The AWOS reported OVC025. No freaking way. It was more like OVC014 or so </a:t>
            </a:r>
            <a:r>
              <a:rPr lang="en-US" b="1" i="1" dirty="0"/>
              <a:t>and felt like scud running,</a:t>
            </a:r>
            <a:r>
              <a:rPr lang="en-US" dirty="0"/>
              <a:t> given that I didn't know the area very well.</a:t>
            </a:r>
          </a:p>
          <a:p>
            <a:r>
              <a:rPr lang="en-US" dirty="0"/>
              <a:t>Ceilometers are subject to a number of different errors, depending on the type, and </a:t>
            </a:r>
            <a:r>
              <a:rPr lang="en-US" b="1" dirty="0"/>
              <a:t>the wind is notorious for changing and can be 180 degrees different from one end of the field to the other.</a:t>
            </a:r>
            <a:r>
              <a:rPr lang="en-US" dirty="0"/>
              <a:t> No question</a:t>
            </a:r>
            <a:r>
              <a:rPr lang="en-US" dirty="0">
                <a:highlight>
                  <a:srgbClr val="FFFF00"/>
                </a:highlight>
              </a:rPr>
              <a:t>, </a:t>
            </a:r>
            <a:r>
              <a:rPr lang="en-US" b="1" dirty="0">
                <a:highlight>
                  <a:srgbClr val="FFFF00"/>
                </a:highlight>
              </a:rPr>
              <a:t>AWOSs lie</a:t>
            </a:r>
            <a:r>
              <a:rPr lang="en-US" b="1" dirty="0"/>
              <a:t>: </a:t>
            </a:r>
            <a:r>
              <a:rPr lang="en-US" dirty="0"/>
              <a:t>take them with a grain of salt.</a:t>
            </a:r>
          </a:p>
        </p:txBody>
      </p:sp>
      <p:grpSp>
        <p:nvGrpSpPr>
          <p:cNvPr id="11" name="Group 10">
            <a:extLst>
              <a:ext uri="{FF2B5EF4-FFF2-40B4-BE49-F238E27FC236}">
                <a16:creationId xmlns:a16="http://schemas.microsoft.com/office/drawing/2014/main" id="{7BCA6570-F03F-489F-FA3A-A4B6EF0945FF}"/>
              </a:ext>
            </a:extLst>
          </p:cNvPr>
          <p:cNvGrpSpPr/>
          <p:nvPr/>
        </p:nvGrpSpPr>
        <p:grpSpPr>
          <a:xfrm>
            <a:off x="225560" y="2529681"/>
            <a:ext cx="5718039" cy="3527982"/>
            <a:chOff x="225560" y="2529681"/>
            <a:chExt cx="5718039" cy="3527982"/>
          </a:xfrm>
        </p:grpSpPr>
        <p:pic>
          <p:nvPicPr>
            <p:cNvPr id="8" name="Picture 7">
              <a:extLst>
                <a:ext uri="{FF2B5EF4-FFF2-40B4-BE49-F238E27FC236}">
                  <a16:creationId xmlns:a16="http://schemas.microsoft.com/office/drawing/2014/main" id="{D777770B-B5BB-86DC-63FA-5EC88F605941}"/>
                </a:ext>
              </a:extLst>
            </p:cNvPr>
            <p:cNvPicPr>
              <a:picLocks noChangeAspect="1"/>
            </p:cNvPicPr>
            <p:nvPr/>
          </p:nvPicPr>
          <p:blipFill>
            <a:blip r:embed="rId4"/>
            <a:stretch>
              <a:fillRect/>
            </a:stretch>
          </p:blipFill>
          <p:spPr>
            <a:xfrm>
              <a:off x="225560" y="2529681"/>
              <a:ext cx="5718039" cy="3527982"/>
            </a:xfrm>
            <a:prstGeom prst="rect">
              <a:avLst/>
            </a:prstGeom>
          </p:spPr>
        </p:pic>
        <p:sp>
          <p:nvSpPr>
            <p:cNvPr id="9" name="5-Point Star 8">
              <a:extLst>
                <a:ext uri="{FF2B5EF4-FFF2-40B4-BE49-F238E27FC236}">
                  <a16:creationId xmlns:a16="http://schemas.microsoft.com/office/drawing/2014/main" id="{BAFC78D9-95D6-89FD-626F-B1D7439D6089}"/>
                </a:ext>
              </a:extLst>
            </p:cNvPr>
            <p:cNvSpPr/>
            <p:nvPr/>
          </p:nvSpPr>
          <p:spPr>
            <a:xfrm>
              <a:off x="4944722" y="3178627"/>
              <a:ext cx="247763" cy="272143"/>
            </a:xfrm>
            <a:prstGeom prst="star5">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Rectangle 9">
              <a:extLst>
                <a:ext uri="{FF2B5EF4-FFF2-40B4-BE49-F238E27FC236}">
                  <a16:creationId xmlns:a16="http://schemas.microsoft.com/office/drawing/2014/main" id="{021D8628-4F11-2259-E3E5-3D957E3B5DE2}"/>
                </a:ext>
              </a:extLst>
            </p:cNvPr>
            <p:cNvSpPr/>
            <p:nvPr/>
          </p:nvSpPr>
          <p:spPr>
            <a:xfrm>
              <a:off x="4986223" y="2794079"/>
              <a:ext cx="944181" cy="400110"/>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highlight>
                    <a:srgbClr val="FFFF00"/>
                  </a:highlight>
                </a:rPr>
                <a:t>ASOS</a:t>
              </a:r>
            </a:p>
          </p:txBody>
        </p:sp>
      </p:grpSp>
      <p:pic>
        <p:nvPicPr>
          <p:cNvPr id="12" name="Picture 11">
            <a:extLst>
              <a:ext uri="{FF2B5EF4-FFF2-40B4-BE49-F238E27FC236}">
                <a16:creationId xmlns:a16="http://schemas.microsoft.com/office/drawing/2014/main" id="{0F5C77AC-E64A-7CC8-4136-D9C4349BC6E7}"/>
              </a:ext>
            </a:extLst>
          </p:cNvPr>
          <p:cNvPicPr>
            <a:picLocks noChangeAspect="1"/>
          </p:cNvPicPr>
          <p:nvPr/>
        </p:nvPicPr>
        <p:blipFill>
          <a:blip r:embed="rId5"/>
          <a:stretch>
            <a:fillRect/>
          </a:stretch>
        </p:blipFill>
        <p:spPr>
          <a:xfrm>
            <a:off x="156947" y="1367686"/>
            <a:ext cx="5773457" cy="5301083"/>
          </a:xfrm>
          <a:prstGeom prst="rect">
            <a:avLst/>
          </a:prstGeom>
        </p:spPr>
      </p:pic>
      <p:pic>
        <p:nvPicPr>
          <p:cNvPr id="13" name="Picture 12">
            <a:extLst>
              <a:ext uri="{FF2B5EF4-FFF2-40B4-BE49-F238E27FC236}">
                <a16:creationId xmlns:a16="http://schemas.microsoft.com/office/drawing/2014/main" id="{0767AE4D-7176-1451-35A4-B4C3C8EAFCB1}"/>
              </a:ext>
            </a:extLst>
          </p:cNvPr>
          <p:cNvPicPr>
            <a:picLocks noChangeAspect="1"/>
          </p:cNvPicPr>
          <p:nvPr/>
        </p:nvPicPr>
        <p:blipFill>
          <a:blip r:embed="rId6"/>
          <a:stretch>
            <a:fillRect/>
          </a:stretch>
        </p:blipFill>
        <p:spPr>
          <a:xfrm>
            <a:off x="156948" y="2811212"/>
            <a:ext cx="5786652" cy="2514200"/>
          </a:xfrm>
          <a:prstGeom prst="rect">
            <a:avLst/>
          </a:prstGeom>
        </p:spPr>
      </p:pic>
    </p:spTree>
    <p:extLst>
      <p:ext uri="{BB962C8B-B14F-4D97-AF65-F5344CB8AC3E}">
        <p14:creationId xmlns:p14="http://schemas.microsoft.com/office/powerpoint/2010/main" val="33521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Fig. 2.">
            <a:extLst>
              <a:ext uri="{FF2B5EF4-FFF2-40B4-BE49-F238E27FC236}">
                <a16:creationId xmlns:a16="http://schemas.microsoft.com/office/drawing/2014/main" id="{3763EB4C-9013-57DB-CE1A-2CF538747B0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3945"/>
          <a:stretch>
            <a:fillRect/>
          </a:stretch>
        </p:blipFill>
        <p:spPr bwMode="auto">
          <a:xfrm>
            <a:off x="1" y="41770"/>
            <a:ext cx="6334559" cy="68162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DBDED78-1E3A-D4AA-2DB8-B0FCFA7292F9}"/>
              </a:ext>
            </a:extLst>
          </p:cNvPr>
          <p:cNvSpPr txBox="1"/>
          <p:nvPr/>
        </p:nvSpPr>
        <p:spPr>
          <a:xfrm>
            <a:off x="7306434" y="1870842"/>
            <a:ext cx="4588710" cy="2350428"/>
          </a:xfrm>
          <a:prstGeom prst="rect">
            <a:avLst/>
          </a:prstGeom>
        </p:spPr>
        <p:txBody>
          <a:bodyPr vert="horz" lIns="91440" tIns="45720" rIns="91440" bIns="45720" rtlCol="0">
            <a:normAutofit/>
          </a:bodyPr>
          <a:lstStyle/>
          <a:p>
            <a:pPr>
              <a:lnSpc>
                <a:spcPct val="110000"/>
              </a:lnSpc>
              <a:spcAft>
                <a:spcPts val="600"/>
              </a:spcAft>
            </a:pPr>
            <a:r>
              <a:rPr lang="en-US" altLang="en-US" sz="1200" dirty="0"/>
              <a:t>Fig. 2. Schematic of the DIA property. Black lines represent the runways, and the corresponding runway numbers are indicated in the blue boxes. Runways are numbered according to their approximate magnet heading (divided by 10). Thus runways 34L and 34R, which are oriented approximately north–south (351.5° magnetic), refer to the southern end of the two parallel runways (left and right) marked 16R-34L and 16L-34R. Pink circles indicate the locations of the </a:t>
            </a:r>
            <a:r>
              <a:rPr lang="en-US" altLang="en-US" sz="1200" b="1" dirty="0"/>
              <a:t>32 LLWAS </a:t>
            </a:r>
            <a:r>
              <a:rPr lang="en-US" altLang="en-US" sz="1200" dirty="0"/>
              <a:t>wind sensors. </a:t>
            </a:r>
            <a:r>
              <a:rPr lang="en-US" altLang="en-US" sz="1200" b="1" dirty="0"/>
              <a:t>WSSDM surface stations </a:t>
            </a:r>
            <a:r>
              <a:rPr lang="en-US" altLang="en-US" sz="1200" dirty="0"/>
              <a:t>are marked by the green triangles. The approximate location at which the aircraft departed runway 34R is indicated by the arrow.</a:t>
            </a:r>
          </a:p>
        </p:txBody>
      </p:sp>
      <p:sp>
        <p:nvSpPr>
          <p:cNvPr id="7" name="Text Box 5">
            <a:extLst>
              <a:ext uri="{FF2B5EF4-FFF2-40B4-BE49-F238E27FC236}">
                <a16:creationId xmlns:a16="http://schemas.microsoft.com/office/drawing/2014/main" id="{C633C245-9ABA-9654-94AF-A37652D5F506}"/>
              </a:ext>
            </a:extLst>
          </p:cNvPr>
          <p:cNvSpPr txBox="1">
            <a:spLocks noChangeArrowheads="1"/>
          </p:cNvSpPr>
          <p:nvPr/>
        </p:nvSpPr>
        <p:spPr bwMode="auto">
          <a:xfrm>
            <a:off x="7427111" y="5423770"/>
            <a:ext cx="4347356" cy="131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1400" dirty="0"/>
              <a:t>From: Keller TL, Trier SB, Hall WD, Sharman RD, Xu M, Liu Y. Lee Waves Associated with a Commercial Jetliner Accident at Denver International Airport. </a:t>
            </a:r>
            <a:r>
              <a:rPr lang="en-US" altLang="en-US" sz="1400" i="1" dirty="0"/>
              <a:t>J. Appl. Meteor. </a:t>
            </a:r>
            <a:r>
              <a:rPr lang="en-US" altLang="en-US" sz="1400" i="1" dirty="0" err="1"/>
              <a:t>Climatol</a:t>
            </a:r>
            <a:r>
              <a:rPr lang="en-US" altLang="en-US" sz="1400" i="1" dirty="0"/>
              <a:t>.. 2015;54(7):1373-1392. doi:10.1175/JAMC-D-14-0270.1</a:t>
            </a:r>
          </a:p>
        </p:txBody>
      </p:sp>
      <p:pic>
        <p:nvPicPr>
          <p:cNvPr id="12292" name="Picture 4" descr="Fig. 3.">
            <a:extLst>
              <a:ext uri="{FF2B5EF4-FFF2-40B4-BE49-F238E27FC236}">
                <a16:creationId xmlns:a16="http://schemas.microsoft.com/office/drawing/2014/main" id="{EEDA2567-1738-5716-5079-0B1FFBC9E42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115" t="8509" r="9350" b="17025"/>
          <a:stretch>
            <a:fillRect/>
          </a:stretch>
        </p:blipFill>
        <p:spPr bwMode="auto">
          <a:xfrm>
            <a:off x="504278" y="475989"/>
            <a:ext cx="6167791" cy="62630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D780C8-CE97-4F09-8505-E4F3557BB46B}"/>
              </a:ext>
            </a:extLst>
          </p:cNvPr>
          <p:cNvSpPr txBox="1"/>
          <p:nvPr/>
        </p:nvSpPr>
        <p:spPr>
          <a:xfrm>
            <a:off x="7381338" y="4360855"/>
            <a:ext cx="4206959" cy="923330"/>
          </a:xfrm>
          <a:prstGeom prst="rect">
            <a:avLst/>
          </a:prstGeom>
          <a:noFill/>
        </p:spPr>
        <p:txBody>
          <a:bodyPr wrap="square">
            <a:spAutoFit/>
          </a:bodyPr>
          <a:lstStyle/>
          <a:p>
            <a:r>
              <a:rPr lang="en-US" dirty="0"/>
              <a:t>NCAR’s Weather</a:t>
            </a:r>
          </a:p>
          <a:p>
            <a:r>
              <a:rPr lang="en-US" dirty="0"/>
              <a:t>Support to Deicing Decision Making (WSDDM)</a:t>
            </a:r>
          </a:p>
        </p:txBody>
      </p:sp>
      <p:sp>
        <p:nvSpPr>
          <p:cNvPr id="6" name="Oval 5">
            <a:extLst>
              <a:ext uri="{FF2B5EF4-FFF2-40B4-BE49-F238E27FC236}">
                <a16:creationId xmlns:a16="http://schemas.microsoft.com/office/drawing/2014/main" id="{7B73F981-584E-4D14-B9E1-0F385A8F5B81}"/>
              </a:ext>
            </a:extLst>
          </p:cNvPr>
          <p:cNvSpPr/>
          <p:nvPr/>
        </p:nvSpPr>
        <p:spPr>
          <a:xfrm>
            <a:off x="3558989" y="3963090"/>
            <a:ext cx="342804" cy="317679"/>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9FFFB34-579D-4A90-9D94-B0A865970F4E}"/>
              </a:ext>
            </a:extLst>
          </p:cNvPr>
          <p:cNvSpPr txBox="1">
            <a:spLocks/>
          </p:cNvSpPr>
          <p:nvPr/>
        </p:nvSpPr>
        <p:spPr>
          <a:xfrm>
            <a:off x="6838836" y="297027"/>
            <a:ext cx="4848886" cy="1393661"/>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dirty="0"/>
              <a:t>Wind Representativeness (Extreme Event)</a:t>
            </a:r>
          </a:p>
        </p:txBody>
      </p:sp>
    </p:spTree>
    <p:extLst>
      <p:ext uri="{BB962C8B-B14F-4D97-AF65-F5344CB8AC3E}">
        <p14:creationId xmlns:p14="http://schemas.microsoft.com/office/powerpoint/2010/main" val="3212282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1A33B-0914-D1F1-8837-FC764791E4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8EFE9-62A1-23DB-581B-4DBF19A545EF}"/>
              </a:ext>
            </a:extLst>
          </p:cNvPr>
          <p:cNvSpPr>
            <a:spLocks noGrp="1"/>
          </p:cNvSpPr>
          <p:nvPr>
            <p:ph type="title"/>
          </p:nvPr>
        </p:nvSpPr>
        <p:spPr/>
        <p:txBody>
          <a:bodyPr/>
          <a:lstStyle/>
          <a:p>
            <a:r>
              <a:rPr lang="en-US" dirty="0"/>
              <a:t>Representativeness of METAR weather</a:t>
            </a:r>
            <a:br>
              <a:rPr lang="en-US" dirty="0"/>
            </a:br>
            <a:r>
              <a:rPr lang="en-US" dirty="0"/>
              <a:t>(wind specific)</a:t>
            </a:r>
          </a:p>
        </p:txBody>
      </p:sp>
      <p:sp>
        <p:nvSpPr>
          <p:cNvPr id="3" name="Content Placeholder 2">
            <a:extLst>
              <a:ext uri="{FF2B5EF4-FFF2-40B4-BE49-F238E27FC236}">
                <a16:creationId xmlns:a16="http://schemas.microsoft.com/office/drawing/2014/main" id="{1A2F14B9-11F5-E746-7BA9-58CCCE741BF2}"/>
              </a:ext>
            </a:extLst>
          </p:cNvPr>
          <p:cNvSpPr>
            <a:spLocks noGrp="1"/>
          </p:cNvSpPr>
          <p:nvPr>
            <p:ph sz="half" idx="1"/>
          </p:nvPr>
        </p:nvSpPr>
        <p:spPr>
          <a:solidFill>
            <a:schemeClr val="accent1">
              <a:lumMod val="20000"/>
              <a:lumOff val="80000"/>
            </a:schemeClr>
          </a:solidFill>
        </p:spPr>
        <p:txBody>
          <a:bodyPr>
            <a:normAutofit/>
          </a:bodyPr>
          <a:lstStyle/>
          <a:p>
            <a:pPr marL="0" indent="0">
              <a:buNone/>
            </a:pPr>
            <a:r>
              <a:rPr lang="en-US" dirty="0"/>
              <a:t>“Wind information for use at airports can be called </a:t>
            </a:r>
            <a:r>
              <a:rPr lang="en-US" b="1" i="1" dirty="0">
                <a:solidFill>
                  <a:srgbClr val="C00000"/>
                </a:solidFill>
              </a:rPr>
              <a:t>representative</a:t>
            </a:r>
            <a:r>
              <a:rPr lang="en-US" dirty="0"/>
              <a:t> if it provides an </a:t>
            </a:r>
            <a:r>
              <a:rPr lang="en-US" b="1" dirty="0"/>
              <a:t>optimal estimate of wind variations to be expected over the runway</a:t>
            </a:r>
            <a:r>
              <a:rPr lang="en-US" dirty="0"/>
              <a:t>.”</a:t>
            </a:r>
          </a:p>
        </p:txBody>
      </p:sp>
      <p:sp>
        <p:nvSpPr>
          <p:cNvPr id="4" name="Content Placeholder 3">
            <a:extLst>
              <a:ext uri="{FF2B5EF4-FFF2-40B4-BE49-F238E27FC236}">
                <a16:creationId xmlns:a16="http://schemas.microsoft.com/office/drawing/2014/main" id="{74B65B0B-5A48-67F8-DA5A-0FB55DCE4188}"/>
              </a:ext>
            </a:extLst>
          </p:cNvPr>
          <p:cNvSpPr>
            <a:spLocks noGrp="1"/>
          </p:cNvSpPr>
          <p:nvPr>
            <p:ph sz="half" idx="2"/>
          </p:nvPr>
        </p:nvSpPr>
        <p:spPr>
          <a:solidFill>
            <a:schemeClr val="bg2">
              <a:lumMod val="75000"/>
            </a:schemeClr>
          </a:solidFill>
        </p:spPr>
        <p:txBody>
          <a:bodyPr>
            <a:normAutofit/>
          </a:bodyPr>
          <a:lstStyle/>
          <a:p>
            <a:pPr marL="0" indent="0">
              <a:buNone/>
            </a:pPr>
            <a:r>
              <a:rPr lang="en-US" dirty="0"/>
              <a:t>“In the last half-minute of an approach, the </a:t>
            </a:r>
            <a:r>
              <a:rPr lang="en-US" b="1" dirty="0"/>
              <a:t>airplane descends through the bottom 60 m of the atmospheric surface layer, covering a horizontal distance of 1-2 km </a:t>
            </a:r>
            <a:r>
              <a:rPr lang="en-US" dirty="0"/>
              <a:t>in the meantime. This defines the space-time volume to which the term "</a:t>
            </a:r>
            <a:r>
              <a:rPr lang="en-US" b="1" i="1" dirty="0">
                <a:solidFill>
                  <a:srgbClr val="C00000"/>
                </a:solidFill>
              </a:rPr>
              <a:t>representative</a:t>
            </a:r>
            <a:r>
              <a:rPr lang="en-US" dirty="0"/>
              <a:t>" applies </a:t>
            </a:r>
            <a:r>
              <a:rPr lang="en-US" b="1" dirty="0"/>
              <a:t>when wind reporting for final approach or takeoff is the observation purpose</a:t>
            </a:r>
            <a:r>
              <a:rPr lang="en-US" dirty="0"/>
              <a:t>.”</a:t>
            </a:r>
          </a:p>
        </p:txBody>
      </p:sp>
      <p:sp>
        <p:nvSpPr>
          <p:cNvPr id="6" name="TextBox 5">
            <a:extLst>
              <a:ext uri="{FF2B5EF4-FFF2-40B4-BE49-F238E27FC236}">
                <a16:creationId xmlns:a16="http://schemas.microsoft.com/office/drawing/2014/main" id="{9D069ABC-95DD-E5B0-D1A8-F5EC9A5E3CA3}"/>
              </a:ext>
            </a:extLst>
          </p:cNvPr>
          <p:cNvSpPr txBox="1"/>
          <p:nvPr/>
        </p:nvSpPr>
        <p:spPr>
          <a:xfrm>
            <a:off x="612648" y="6176963"/>
            <a:ext cx="10741151" cy="646331"/>
          </a:xfrm>
          <a:prstGeom prst="rect">
            <a:avLst/>
          </a:prstGeom>
          <a:noFill/>
        </p:spPr>
        <p:txBody>
          <a:bodyPr wrap="square">
            <a:spAutoFit/>
          </a:bodyPr>
          <a:lstStyle/>
          <a:p>
            <a:r>
              <a:rPr lang="en-US" b="0" i="0" u="none" strike="noStrike" dirty="0">
                <a:solidFill>
                  <a:srgbClr val="000000"/>
                </a:solidFill>
                <a:effectLst/>
                <a:latin typeface="Calibri" panose="020F0502020204030204" pitchFamily="34" charset="0"/>
              </a:rPr>
              <a:t>Wieringa, J. (1980). Representativeness of wind observations at airports. </a:t>
            </a:r>
            <a:r>
              <a:rPr lang="en-US" b="0" i="1" u="none" strike="noStrike" dirty="0">
                <a:solidFill>
                  <a:srgbClr val="000000"/>
                </a:solidFill>
                <a:effectLst/>
                <a:latin typeface="Calibri" panose="020F0502020204030204" pitchFamily="34" charset="0"/>
              </a:rPr>
              <a:t>Bulletin of the American Meteorological Society</a:t>
            </a:r>
            <a:r>
              <a:rPr lang="en-US" b="0" i="0" u="none" strike="noStrike" dirty="0">
                <a:solidFill>
                  <a:srgbClr val="000000"/>
                </a:solidFill>
                <a:effectLst/>
                <a:latin typeface="Calibri" panose="020F0502020204030204" pitchFamily="34" charset="0"/>
              </a:rPr>
              <a:t>, </a:t>
            </a:r>
            <a:r>
              <a:rPr lang="en-US" b="0" i="1" u="none" strike="noStrike" dirty="0">
                <a:solidFill>
                  <a:srgbClr val="000000"/>
                </a:solidFill>
                <a:effectLst/>
                <a:latin typeface="Calibri" panose="020F0502020204030204" pitchFamily="34" charset="0"/>
              </a:rPr>
              <a:t>61</a:t>
            </a:r>
            <a:r>
              <a:rPr lang="en-US" b="0" i="0" u="none" strike="noStrike" dirty="0">
                <a:solidFill>
                  <a:srgbClr val="000000"/>
                </a:solidFill>
                <a:effectLst/>
                <a:latin typeface="Calibri" panose="020F0502020204030204" pitchFamily="34" charset="0"/>
              </a:rPr>
              <a:t>(9), 962-971</a:t>
            </a:r>
            <a:endParaRPr lang="en-US" dirty="0"/>
          </a:p>
        </p:txBody>
      </p:sp>
    </p:spTree>
    <p:extLst>
      <p:ext uri="{BB962C8B-B14F-4D97-AF65-F5344CB8AC3E}">
        <p14:creationId xmlns:p14="http://schemas.microsoft.com/office/powerpoint/2010/main" val="1852011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5149-74A5-1921-2961-E3F28AE7C8A3}"/>
              </a:ext>
            </a:extLst>
          </p:cNvPr>
          <p:cNvSpPr>
            <a:spLocks noGrp="1"/>
          </p:cNvSpPr>
          <p:nvPr>
            <p:ph type="title"/>
          </p:nvPr>
        </p:nvSpPr>
        <p:spPr/>
        <p:txBody>
          <a:bodyPr/>
          <a:lstStyle/>
          <a:p>
            <a:r>
              <a:rPr lang="en-US" dirty="0"/>
              <a:t>Modeling Assessments: Nearby Orography</a:t>
            </a:r>
          </a:p>
        </p:txBody>
      </p:sp>
      <p:pic>
        <p:nvPicPr>
          <p:cNvPr id="10242" name="Picture 2">
            <a:extLst>
              <a:ext uri="{FF2B5EF4-FFF2-40B4-BE49-F238E27FC236}">
                <a16:creationId xmlns:a16="http://schemas.microsoft.com/office/drawing/2014/main" id="{C3E60C1E-EFC8-A411-5E75-BAF049C3559E}"/>
              </a:ext>
            </a:extLst>
          </p:cNvPr>
          <p:cNvPicPr>
            <a:picLocks noChangeAspect="1" noChangeArrowheads="1"/>
          </p:cNvPicPr>
          <p:nvPr/>
        </p:nvPicPr>
        <p:blipFill>
          <a:blip r:embed="rId2"/>
          <a:srcRect/>
          <a:stretch/>
        </p:blipFill>
        <p:spPr bwMode="auto">
          <a:xfrm>
            <a:off x="787018" y="2036869"/>
            <a:ext cx="9826701" cy="44666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efault-logo">
            <a:extLst>
              <a:ext uri="{FF2B5EF4-FFF2-40B4-BE49-F238E27FC236}">
                <a16:creationId xmlns:a16="http://schemas.microsoft.com/office/drawing/2014/main" id="{168F2242-2052-40BB-B38F-597D52902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382" y="6204585"/>
            <a:ext cx="2857500" cy="20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985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06436-9E5F-A6FC-DB53-F363F8AD2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E366B-329E-3C32-4370-02E95BFF3C2A}"/>
              </a:ext>
            </a:extLst>
          </p:cNvPr>
          <p:cNvSpPr>
            <a:spLocks noGrp="1"/>
          </p:cNvSpPr>
          <p:nvPr>
            <p:ph type="title"/>
          </p:nvPr>
        </p:nvSpPr>
        <p:spPr/>
        <p:txBody>
          <a:bodyPr/>
          <a:lstStyle/>
          <a:p>
            <a:r>
              <a:rPr lang="en-US" dirty="0"/>
              <a:t>Modeling Assessments: Nearby Buildings</a:t>
            </a:r>
          </a:p>
        </p:txBody>
      </p:sp>
      <p:pic>
        <p:nvPicPr>
          <p:cNvPr id="10242" name="Picture 2" descr="wind flow around buildings at an airport, with high velocity jets of air between buildings and low speed regions behind them. These regions result in strong windshear and turbulence effects.">
            <a:extLst>
              <a:ext uri="{FF2B5EF4-FFF2-40B4-BE49-F238E27FC236}">
                <a16:creationId xmlns:a16="http://schemas.microsoft.com/office/drawing/2014/main" id="{9E3AD994-07C0-4064-17CF-94AF476ED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018" y="1939814"/>
            <a:ext cx="9826701" cy="4602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fault-logo">
            <a:extLst>
              <a:ext uri="{FF2B5EF4-FFF2-40B4-BE49-F238E27FC236}">
                <a16:creationId xmlns:a16="http://schemas.microsoft.com/office/drawing/2014/main" id="{165EA2C4-BC89-4F28-B976-D34D11DFD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616" y="5921510"/>
            <a:ext cx="2857500" cy="20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068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9FF717E8-C578-48BB-989E-4D263175E4B9}"/>
              </a:ext>
            </a:extLst>
          </p:cNvPr>
          <p:cNvGraphicFramePr>
            <a:graphicFrameLocks noGrp="1"/>
          </p:cNvGraphicFramePr>
          <p:nvPr>
            <p:extLst>
              <p:ext uri="{D42A27DB-BD31-4B8C-83A1-F6EECF244321}">
                <p14:modId xmlns:p14="http://schemas.microsoft.com/office/powerpoint/2010/main" val="1273632793"/>
              </p:ext>
            </p:extLst>
          </p:nvPr>
        </p:nvGraphicFramePr>
        <p:xfrm>
          <a:off x="501719" y="689909"/>
          <a:ext cx="10820401" cy="5699760"/>
        </p:xfrm>
        <a:graphic>
          <a:graphicData uri="http://schemas.openxmlformats.org/drawingml/2006/table">
            <a:tbl>
              <a:tblPr firstRow="1" firstCol="1" bandRow="1">
                <a:tableStyleId>{5C22544A-7EE6-4342-B048-85BDC9FD1C3A}</a:tableStyleId>
              </a:tblPr>
              <a:tblGrid>
                <a:gridCol w="2027378">
                  <a:extLst>
                    <a:ext uri="{9D8B030D-6E8A-4147-A177-3AD203B41FA5}">
                      <a16:colId xmlns:a16="http://schemas.microsoft.com/office/drawing/2014/main" val="2571909623"/>
                    </a:ext>
                  </a:extLst>
                </a:gridCol>
                <a:gridCol w="1784092">
                  <a:extLst>
                    <a:ext uri="{9D8B030D-6E8A-4147-A177-3AD203B41FA5}">
                      <a16:colId xmlns:a16="http://schemas.microsoft.com/office/drawing/2014/main" val="49579399"/>
                    </a:ext>
                  </a:extLst>
                </a:gridCol>
                <a:gridCol w="1239596">
                  <a:extLst>
                    <a:ext uri="{9D8B030D-6E8A-4147-A177-3AD203B41FA5}">
                      <a16:colId xmlns:a16="http://schemas.microsoft.com/office/drawing/2014/main" val="1214787946"/>
                    </a:ext>
                  </a:extLst>
                </a:gridCol>
                <a:gridCol w="5769335">
                  <a:extLst>
                    <a:ext uri="{9D8B030D-6E8A-4147-A177-3AD203B41FA5}">
                      <a16:colId xmlns:a16="http://schemas.microsoft.com/office/drawing/2014/main" val="3171828965"/>
                    </a:ext>
                  </a:extLst>
                </a:gridCol>
              </a:tblGrid>
              <a:tr h="80861">
                <a:tc>
                  <a:txBody>
                    <a:bodyPr/>
                    <a:lstStyle/>
                    <a:p>
                      <a:pPr marL="0" marR="0" algn="ctr">
                        <a:spcBef>
                          <a:spcPts val="0"/>
                        </a:spcBef>
                        <a:spcAft>
                          <a:spcPts val="0"/>
                        </a:spcAft>
                      </a:pPr>
                      <a:r>
                        <a:rPr lang="en-US" sz="1200">
                          <a:effectLst/>
                        </a:rPr>
                        <a:t>ASRS Report</a:t>
                      </a:r>
                    </a:p>
                    <a:p>
                      <a:pPr marL="0" marR="0" algn="ctr">
                        <a:spcBef>
                          <a:spcPts val="0"/>
                        </a:spcBef>
                        <a:spcAft>
                          <a:spcPts val="0"/>
                        </a:spcAft>
                      </a:pPr>
                      <a:r>
                        <a:rPr lang="en-US" sz="1200">
                          <a:effectLst/>
                        </a:rPr>
                        <a:t>Number</a:t>
                      </a:r>
                      <a:endParaRPr lang="en-US"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200" dirty="0">
                          <a:effectLst/>
                        </a:rPr>
                        <a:t>Location</a:t>
                      </a:r>
                      <a:endParaRPr lang="en-US"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200">
                          <a:effectLst/>
                        </a:rPr>
                        <a:t>Date</a:t>
                      </a:r>
                      <a:endParaRPr lang="en-US"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200">
                          <a:effectLst/>
                        </a:rPr>
                        <a:t>Relevant Report Text</a:t>
                      </a:r>
                      <a:endParaRPr lang="en-US"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69811763"/>
                  </a:ext>
                </a:extLst>
              </a:tr>
              <a:tr h="363875">
                <a:tc>
                  <a:txBody>
                    <a:bodyPr/>
                    <a:lstStyle/>
                    <a:p>
                      <a:pPr marL="0" marR="0" algn="ctr">
                        <a:spcBef>
                          <a:spcPts val="0"/>
                        </a:spcBef>
                        <a:spcAft>
                          <a:spcPts val="0"/>
                        </a:spcAft>
                      </a:pPr>
                      <a:r>
                        <a:rPr lang="en-US" sz="1400">
                          <a:effectLst/>
                        </a:rPr>
                        <a:t>1960621</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rPr>
                        <a:t>Unknown</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rPr>
                        <a:t>12/2022</a:t>
                      </a:r>
                      <a:endPar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l">
                        <a:spcBef>
                          <a:spcPts val="0"/>
                        </a:spcBef>
                        <a:spcAft>
                          <a:spcPts val="0"/>
                        </a:spcAft>
                      </a:pPr>
                      <a:r>
                        <a:rPr lang="en-US" sz="1400" dirty="0">
                          <a:effectLst/>
                        </a:rPr>
                        <a:t>“This airport </a:t>
                      </a:r>
                      <a:r>
                        <a:rPr lang="en-US" sz="1400" b="1" dirty="0">
                          <a:effectLst/>
                        </a:rPr>
                        <a:t>is known for rogue gusts as it sits on a hill with the south side of the runway having rising terrain</a:t>
                      </a:r>
                      <a:r>
                        <a:rPr lang="en-US" sz="1400" dirty="0">
                          <a:effectLst/>
                        </a:rPr>
                        <a:t>, which seems to create gusts at the numbers on [the] Runway XY approach.” “Much of the time AWOS reports variable wind instead of a direction because it is varying anywhere from 20–40 degrees.”</a:t>
                      </a:r>
                      <a:endPar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34561491"/>
                  </a:ext>
                </a:extLst>
              </a:tr>
              <a:tr h="363875">
                <a:tc>
                  <a:txBody>
                    <a:bodyPr/>
                    <a:lstStyle/>
                    <a:p>
                      <a:pPr marL="0" marR="0" algn="ctr">
                        <a:spcBef>
                          <a:spcPts val="0"/>
                        </a:spcBef>
                        <a:spcAft>
                          <a:spcPts val="0"/>
                        </a:spcAft>
                      </a:pPr>
                      <a:r>
                        <a:rPr lang="en-US" sz="1400">
                          <a:effectLst/>
                        </a:rPr>
                        <a:t>1911945</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rPr>
                        <a:t>Unknown</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rPr>
                        <a:t>06/2022</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l">
                        <a:spcBef>
                          <a:spcPts val="0"/>
                        </a:spcBef>
                        <a:spcAft>
                          <a:spcPts val="0"/>
                        </a:spcAft>
                      </a:pPr>
                      <a:r>
                        <a:rPr lang="en-US" sz="1400" dirty="0">
                          <a:effectLst/>
                        </a:rPr>
                        <a:t>“There are </a:t>
                      </a:r>
                      <a:r>
                        <a:rPr lang="en-US" sz="1400" b="1" dirty="0">
                          <a:effectLst/>
                        </a:rPr>
                        <a:t>buildings</a:t>
                      </a:r>
                      <a:r>
                        <a:rPr lang="en-US" sz="1400" dirty="0">
                          <a:effectLst/>
                        </a:rPr>
                        <a:t> (and the helicopter pad) to the immediate north-east of the runway. Given wind direction, it is likely that the first part of the runway had stable winds, but the latter part of the runway had more abnormal gusts and eddies caused by wind at the time flowing over those structures.”</a:t>
                      </a:r>
                      <a:endPar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86852628"/>
                  </a:ext>
                </a:extLst>
              </a:tr>
              <a:tr h="249490">
                <a:tc>
                  <a:txBody>
                    <a:bodyPr/>
                    <a:lstStyle/>
                    <a:p>
                      <a:pPr marL="0" marR="0" algn="ctr">
                        <a:spcBef>
                          <a:spcPts val="0"/>
                        </a:spcBef>
                        <a:spcAft>
                          <a:spcPts val="0"/>
                        </a:spcAft>
                      </a:pPr>
                      <a:r>
                        <a:rPr lang="en-US" sz="1400">
                          <a:effectLst/>
                        </a:rPr>
                        <a:t>1910295</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rPr>
                        <a:t>Unknown</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rPr>
                        <a:t>06/2022</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l">
                        <a:spcBef>
                          <a:spcPts val="0"/>
                        </a:spcBef>
                        <a:spcAft>
                          <a:spcPts val="0"/>
                        </a:spcAft>
                      </a:pPr>
                      <a:r>
                        <a:rPr lang="en-US" sz="1400" dirty="0">
                          <a:effectLst/>
                        </a:rPr>
                        <a:t>“The gusty conditions interacting with </a:t>
                      </a:r>
                      <a:r>
                        <a:rPr lang="en-US" sz="1400" b="1" dirty="0">
                          <a:effectLst/>
                        </a:rPr>
                        <a:t>the large buildings of the city </a:t>
                      </a:r>
                      <a:r>
                        <a:rPr lang="en-US" sz="1400" dirty="0">
                          <a:effectLst/>
                        </a:rPr>
                        <a:t>led to downdrafts and mechanical turbulence that kept sucking us down as we tried to climb.”</a:t>
                      </a:r>
                      <a:endPar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6472357"/>
                  </a:ext>
                </a:extLst>
              </a:tr>
              <a:tr h="323444">
                <a:tc>
                  <a:txBody>
                    <a:bodyPr/>
                    <a:lstStyle/>
                    <a:p>
                      <a:pPr marL="0" marR="0" algn="ctr">
                        <a:spcBef>
                          <a:spcPts val="0"/>
                        </a:spcBef>
                        <a:spcAft>
                          <a:spcPts val="0"/>
                        </a:spcAft>
                      </a:pPr>
                      <a:r>
                        <a:rPr lang="en-US" sz="1400">
                          <a:effectLst/>
                        </a:rPr>
                        <a:t>1887173</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rPr>
                        <a:t>Unknown</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rPr>
                        <a:t>03/2022</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l">
                        <a:spcBef>
                          <a:spcPts val="0"/>
                        </a:spcBef>
                        <a:spcAft>
                          <a:spcPts val="0"/>
                        </a:spcAft>
                      </a:pPr>
                      <a:r>
                        <a:rPr lang="en-US" sz="1400" dirty="0">
                          <a:effectLst/>
                        </a:rPr>
                        <a:t>“I think it’s possible that the wind that we experienced was higher than what was reported; or possibly the direction of the wind, coming through the </a:t>
                      </a:r>
                      <a:r>
                        <a:rPr lang="en-US" sz="1400" b="1" dirty="0">
                          <a:effectLst/>
                        </a:rPr>
                        <a:t>hangars and other airport buildings</a:t>
                      </a:r>
                      <a:r>
                        <a:rPr lang="en-US" sz="1400" dirty="0">
                          <a:effectLst/>
                        </a:rPr>
                        <a:t>, might have introduced wind shear at the worst possible point in our landing.”</a:t>
                      </a:r>
                      <a:endPar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795119534"/>
                  </a:ext>
                </a:extLst>
              </a:tr>
              <a:tr h="242584">
                <a:tc>
                  <a:txBody>
                    <a:bodyPr/>
                    <a:lstStyle/>
                    <a:p>
                      <a:pPr marL="0" marR="0" algn="ctr">
                        <a:spcBef>
                          <a:spcPts val="0"/>
                        </a:spcBef>
                        <a:spcAft>
                          <a:spcPts val="0"/>
                        </a:spcAft>
                      </a:pPr>
                      <a:r>
                        <a:rPr lang="en-US" sz="1400">
                          <a:effectLst/>
                        </a:rPr>
                        <a:t>1864945</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rPr>
                        <a:t>Unknown</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rPr>
                        <a:t>12/2021</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l">
                        <a:spcBef>
                          <a:spcPts val="0"/>
                        </a:spcBef>
                        <a:spcAft>
                          <a:spcPts val="0"/>
                        </a:spcAft>
                      </a:pPr>
                      <a:r>
                        <a:rPr lang="en-US" sz="1400" dirty="0">
                          <a:effectLst/>
                        </a:rPr>
                        <a:t>“The east side of the airport is where </a:t>
                      </a:r>
                      <a:r>
                        <a:rPr lang="en-US" sz="1400" b="1" dirty="0">
                          <a:effectLst/>
                        </a:rPr>
                        <a:t>the control tower, some hangars, and trees</a:t>
                      </a:r>
                      <a:r>
                        <a:rPr lang="en-US" sz="1400" dirty="0">
                          <a:effectLst/>
                        </a:rPr>
                        <a:t> are. With the winds being out of the east it makes me wonder if we had a weird gust of wind mixed with some mechanical turbulence.”</a:t>
                      </a:r>
                      <a:endPar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275820756"/>
                  </a:ext>
                </a:extLst>
              </a:tr>
              <a:tr h="323444">
                <a:tc>
                  <a:txBody>
                    <a:bodyPr/>
                    <a:lstStyle/>
                    <a:p>
                      <a:pPr marL="0" marR="0" algn="ctr">
                        <a:spcBef>
                          <a:spcPts val="0"/>
                        </a:spcBef>
                        <a:spcAft>
                          <a:spcPts val="0"/>
                        </a:spcAft>
                      </a:pPr>
                      <a:r>
                        <a:rPr lang="en-US" sz="1400">
                          <a:effectLst/>
                        </a:rPr>
                        <a:t>1760076</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rPr>
                        <a:t>Unknown</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rPr>
                        <a:t>08/2020</a:t>
                      </a:r>
                      <a:endParaRPr lang="en-US" sz="14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l">
                        <a:spcBef>
                          <a:spcPts val="0"/>
                        </a:spcBef>
                        <a:spcAft>
                          <a:spcPts val="0"/>
                        </a:spcAft>
                      </a:pPr>
                      <a:r>
                        <a:rPr lang="en-US" sz="1400" dirty="0">
                          <a:effectLst/>
                        </a:rPr>
                        <a:t>“I wonder if there could be a connection between the CRJ holding short, perpendicular to the numbers and the easterly, variable winds--possibly generating a </a:t>
                      </a:r>
                      <a:r>
                        <a:rPr lang="en-US" sz="1400" b="1" dirty="0">
                          <a:effectLst/>
                        </a:rPr>
                        <a:t>unique mechanical turbulence </a:t>
                      </a:r>
                      <a:r>
                        <a:rPr lang="en-US" sz="1400" dirty="0">
                          <a:effectLst/>
                        </a:rPr>
                        <a:t>which caused the rapid decay in descent so close to the runway”</a:t>
                      </a:r>
                      <a:endPar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71576223"/>
                  </a:ext>
                </a:extLst>
              </a:tr>
            </a:tbl>
          </a:graphicData>
        </a:graphic>
      </p:graphicFrame>
      <p:sp>
        <p:nvSpPr>
          <p:cNvPr id="4" name="TextBox 3">
            <a:extLst>
              <a:ext uri="{FF2B5EF4-FFF2-40B4-BE49-F238E27FC236}">
                <a16:creationId xmlns:a16="http://schemas.microsoft.com/office/drawing/2014/main" id="{C37D700C-0EAA-4CAE-9CCE-385B1F6EB934}"/>
              </a:ext>
            </a:extLst>
          </p:cNvPr>
          <p:cNvSpPr txBox="1"/>
          <p:nvPr/>
        </p:nvSpPr>
        <p:spPr>
          <a:xfrm>
            <a:off x="325347" y="6471672"/>
            <a:ext cx="11866653" cy="338554"/>
          </a:xfrm>
          <a:prstGeom prst="rect">
            <a:avLst/>
          </a:prstGeom>
          <a:noFill/>
        </p:spPr>
        <p:txBody>
          <a:bodyPr wrap="square">
            <a:spAutoFit/>
          </a:bodyPr>
          <a:lstStyle/>
          <a:p>
            <a:r>
              <a:rPr lang="en-US" sz="1600" dirty="0"/>
              <a:t>Splitt, M., &amp; Lazarus, S. (2025). Gust Factors in Aerodrome Weather and Climate Assessment. Meteorology, 4(3), 24.</a:t>
            </a:r>
          </a:p>
        </p:txBody>
      </p:sp>
      <p:sp>
        <p:nvSpPr>
          <p:cNvPr id="5" name="Title 1">
            <a:extLst>
              <a:ext uri="{FF2B5EF4-FFF2-40B4-BE49-F238E27FC236}">
                <a16:creationId xmlns:a16="http://schemas.microsoft.com/office/drawing/2014/main" id="{6BA1C943-60A3-4CD4-841F-89B2A1C24C3A}"/>
              </a:ext>
            </a:extLst>
          </p:cNvPr>
          <p:cNvSpPr txBox="1">
            <a:spLocks/>
          </p:cNvSpPr>
          <p:nvPr/>
        </p:nvSpPr>
        <p:spPr>
          <a:xfrm>
            <a:off x="769211" y="123780"/>
            <a:ext cx="10653578" cy="1132258"/>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NASA ASRS: Mechanical Turbulence/Airports </a:t>
            </a:r>
          </a:p>
        </p:txBody>
      </p:sp>
    </p:spTree>
    <p:extLst>
      <p:ext uri="{BB962C8B-B14F-4D97-AF65-F5344CB8AC3E}">
        <p14:creationId xmlns:p14="http://schemas.microsoft.com/office/powerpoint/2010/main" val="1633900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00B3-BD7B-4053-907A-E2C53FA25858}"/>
              </a:ext>
            </a:extLst>
          </p:cNvPr>
          <p:cNvSpPr>
            <a:spLocks noGrp="1"/>
          </p:cNvSpPr>
          <p:nvPr>
            <p:ph type="title"/>
          </p:nvPr>
        </p:nvSpPr>
        <p:spPr/>
        <p:txBody>
          <a:bodyPr/>
          <a:lstStyle/>
          <a:p>
            <a:r>
              <a:rPr lang="en-US" dirty="0"/>
              <a:t>ASOS location at KDFW</a:t>
            </a:r>
          </a:p>
        </p:txBody>
      </p:sp>
      <p:pic>
        <p:nvPicPr>
          <p:cNvPr id="6" name="Picture 5">
            <a:extLst>
              <a:ext uri="{FF2B5EF4-FFF2-40B4-BE49-F238E27FC236}">
                <a16:creationId xmlns:a16="http://schemas.microsoft.com/office/drawing/2014/main" id="{5E3586FB-9E31-44AE-8F04-D29660108DED}"/>
              </a:ext>
            </a:extLst>
          </p:cNvPr>
          <p:cNvPicPr>
            <a:picLocks noChangeAspect="1"/>
          </p:cNvPicPr>
          <p:nvPr/>
        </p:nvPicPr>
        <p:blipFill>
          <a:blip r:embed="rId2"/>
          <a:srcRect/>
          <a:stretch/>
        </p:blipFill>
        <p:spPr>
          <a:xfrm>
            <a:off x="2162175" y="1906630"/>
            <a:ext cx="7089168" cy="3618548"/>
          </a:xfrm>
          <a:prstGeom prst="rect">
            <a:avLst/>
          </a:prstGeom>
        </p:spPr>
      </p:pic>
      <p:sp>
        <p:nvSpPr>
          <p:cNvPr id="19" name="TextBox 18">
            <a:extLst>
              <a:ext uri="{FF2B5EF4-FFF2-40B4-BE49-F238E27FC236}">
                <a16:creationId xmlns:a16="http://schemas.microsoft.com/office/drawing/2014/main" id="{081FEDF2-E70F-475A-BD59-EDF9F81C706F}"/>
              </a:ext>
            </a:extLst>
          </p:cNvPr>
          <p:cNvSpPr txBox="1"/>
          <p:nvPr/>
        </p:nvSpPr>
        <p:spPr>
          <a:xfrm>
            <a:off x="325347" y="6471672"/>
            <a:ext cx="11866653" cy="338554"/>
          </a:xfrm>
          <a:prstGeom prst="rect">
            <a:avLst/>
          </a:prstGeom>
          <a:noFill/>
        </p:spPr>
        <p:txBody>
          <a:bodyPr wrap="square">
            <a:spAutoFit/>
          </a:bodyPr>
          <a:lstStyle/>
          <a:p>
            <a:r>
              <a:rPr lang="en-US" sz="1600" dirty="0"/>
              <a:t>Splitt, M., &amp; Lazarus, S. (2025). Gust Factors in Aerodrome Weather and Climate Assessment. Meteorology, 4(3), 24.</a:t>
            </a:r>
          </a:p>
        </p:txBody>
      </p:sp>
      <p:pic>
        <p:nvPicPr>
          <p:cNvPr id="4" name="Picture 3">
            <a:extLst>
              <a:ext uri="{FF2B5EF4-FFF2-40B4-BE49-F238E27FC236}">
                <a16:creationId xmlns:a16="http://schemas.microsoft.com/office/drawing/2014/main" id="{067276EF-BE15-43D3-9E8B-8707BE28F967}"/>
              </a:ext>
            </a:extLst>
          </p:cNvPr>
          <p:cNvPicPr>
            <a:picLocks noChangeAspect="1"/>
          </p:cNvPicPr>
          <p:nvPr/>
        </p:nvPicPr>
        <p:blipFill>
          <a:blip r:embed="rId3"/>
          <a:stretch>
            <a:fillRect/>
          </a:stretch>
        </p:blipFill>
        <p:spPr>
          <a:xfrm>
            <a:off x="1875096" y="1906630"/>
            <a:ext cx="7725628" cy="3618548"/>
          </a:xfrm>
          <a:prstGeom prst="rect">
            <a:avLst/>
          </a:prstGeom>
        </p:spPr>
      </p:pic>
      <p:pic>
        <p:nvPicPr>
          <p:cNvPr id="5" name="Picture 4">
            <a:extLst>
              <a:ext uri="{FF2B5EF4-FFF2-40B4-BE49-F238E27FC236}">
                <a16:creationId xmlns:a16="http://schemas.microsoft.com/office/drawing/2014/main" id="{D7935B7F-7D5C-4523-9005-407A0FDB029A}"/>
              </a:ext>
            </a:extLst>
          </p:cNvPr>
          <p:cNvPicPr>
            <a:picLocks noChangeAspect="1"/>
          </p:cNvPicPr>
          <p:nvPr/>
        </p:nvPicPr>
        <p:blipFill>
          <a:blip r:embed="rId4"/>
          <a:stretch>
            <a:fillRect/>
          </a:stretch>
        </p:blipFill>
        <p:spPr>
          <a:xfrm>
            <a:off x="2591276" y="1332822"/>
            <a:ext cx="6506475" cy="4879858"/>
          </a:xfrm>
          <a:prstGeom prst="rect">
            <a:avLst/>
          </a:prstGeom>
        </p:spPr>
      </p:pic>
    </p:spTree>
    <p:extLst>
      <p:ext uri="{BB962C8B-B14F-4D97-AF65-F5344CB8AC3E}">
        <p14:creationId xmlns:p14="http://schemas.microsoft.com/office/powerpoint/2010/main" val="151556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00B3-BD7B-4053-907A-E2C53FA25858}"/>
              </a:ext>
            </a:extLst>
          </p:cNvPr>
          <p:cNvSpPr>
            <a:spLocks noGrp="1"/>
          </p:cNvSpPr>
          <p:nvPr>
            <p:ph type="title"/>
          </p:nvPr>
        </p:nvSpPr>
        <p:spPr/>
        <p:txBody>
          <a:bodyPr/>
          <a:lstStyle/>
          <a:p>
            <a:r>
              <a:rPr lang="en-US" dirty="0"/>
              <a:t>Problematic ASOS location at KPAE</a:t>
            </a:r>
          </a:p>
        </p:txBody>
      </p:sp>
      <p:pic>
        <p:nvPicPr>
          <p:cNvPr id="6" name="Picture 5">
            <a:extLst>
              <a:ext uri="{FF2B5EF4-FFF2-40B4-BE49-F238E27FC236}">
                <a16:creationId xmlns:a16="http://schemas.microsoft.com/office/drawing/2014/main" id="{5E3586FB-9E31-44AE-8F04-D29660108DED}"/>
              </a:ext>
            </a:extLst>
          </p:cNvPr>
          <p:cNvPicPr>
            <a:picLocks noChangeAspect="1"/>
          </p:cNvPicPr>
          <p:nvPr/>
        </p:nvPicPr>
        <p:blipFill>
          <a:blip r:embed="rId3"/>
          <a:stretch>
            <a:fillRect/>
          </a:stretch>
        </p:blipFill>
        <p:spPr>
          <a:xfrm>
            <a:off x="2162175" y="1209733"/>
            <a:ext cx="7089168" cy="5012342"/>
          </a:xfrm>
          <a:prstGeom prst="rect">
            <a:avLst/>
          </a:prstGeom>
        </p:spPr>
      </p:pic>
      <p:pic>
        <p:nvPicPr>
          <p:cNvPr id="18" name="Picture 17">
            <a:extLst>
              <a:ext uri="{FF2B5EF4-FFF2-40B4-BE49-F238E27FC236}">
                <a16:creationId xmlns:a16="http://schemas.microsoft.com/office/drawing/2014/main" id="{922C6ABA-A2C3-4EF5-88D9-FB20C4911326}"/>
              </a:ext>
            </a:extLst>
          </p:cNvPr>
          <p:cNvPicPr>
            <a:picLocks noChangeAspect="1"/>
          </p:cNvPicPr>
          <p:nvPr/>
        </p:nvPicPr>
        <p:blipFill>
          <a:blip r:embed="rId4">
            <a:clrChange>
              <a:clrFrom>
                <a:srgbClr val="FFFFFF"/>
              </a:clrFrom>
              <a:clrTo>
                <a:srgbClr val="FFFFFF">
                  <a:alpha val="0"/>
                </a:srgbClr>
              </a:clrTo>
            </a:clrChange>
          </a:blip>
          <a:stretch>
            <a:fillRect/>
          </a:stretch>
        </p:blipFill>
        <p:spPr bwMode="auto">
          <a:xfrm>
            <a:off x="2162175" y="1209732"/>
            <a:ext cx="7089168" cy="5316877"/>
          </a:xfrm>
          <a:prstGeom prst="rect">
            <a:avLst/>
          </a:prstGeom>
          <a:solidFill>
            <a:srgbClr val="FFFFFF"/>
          </a:solidFill>
          <a:ln>
            <a:noFill/>
          </a:ln>
        </p:spPr>
      </p:pic>
      <p:sp>
        <p:nvSpPr>
          <p:cNvPr id="19" name="TextBox 18">
            <a:extLst>
              <a:ext uri="{FF2B5EF4-FFF2-40B4-BE49-F238E27FC236}">
                <a16:creationId xmlns:a16="http://schemas.microsoft.com/office/drawing/2014/main" id="{081FEDF2-E70F-475A-BD59-EDF9F81C706F}"/>
              </a:ext>
            </a:extLst>
          </p:cNvPr>
          <p:cNvSpPr txBox="1"/>
          <p:nvPr/>
        </p:nvSpPr>
        <p:spPr>
          <a:xfrm>
            <a:off x="325347" y="6471672"/>
            <a:ext cx="11866653" cy="338554"/>
          </a:xfrm>
          <a:prstGeom prst="rect">
            <a:avLst/>
          </a:prstGeom>
          <a:noFill/>
        </p:spPr>
        <p:txBody>
          <a:bodyPr wrap="square">
            <a:spAutoFit/>
          </a:bodyPr>
          <a:lstStyle/>
          <a:p>
            <a:r>
              <a:rPr lang="en-US" sz="1600" dirty="0"/>
              <a:t>Splitt, M., &amp; Lazarus, S. (2025). Gust Factors in Aerodrome Weather and Climate Assessment. Meteorology, 4(3), 24.</a:t>
            </a:r>
          </a:p>
        </p:txBody>
      </p:sp>
      <p:pic>
        <p:nvPicPr>
          <p:cNvPr id="8" name="Picture 7">
            <a:extLst>
              <a:ext uri="{FF2B5EF4-FFF2-40B4-BE49-F238E27FC236}">
                <a16:creationId xmlns:a16="http://schemas.microsoft.com/office/drawing/2014/main" id="{7D335F74-0E99-49A5-AF07-FD9939B25136}"/>
              </a:ext>
            </a:extLst>
          </p:cNvPr>
          <p:cNvPicPr>
            <a:picLocks noChangeAspect="1"/>
          </p:cNvPicPr>
          <p:nvPr/>
        </p:nvPicPr>
        <p:blipFill>
          <a:blip r:embed="rId5"/>
          <a:stretch>
            <a:fillRect/>
          </a:stretch>
        </p:blipFill>
        <p:spPr>
          <a:xfrm>
            <a:off x="1455828" y="1062939"/>
            <a:ext cx="8778087" cy="5246421"/>
          </a:xfrm>
          <a:prstGeom prst="rect">
            <a:avLst/>
          </a:prstGeom>
        </p:spPr>
      </p:pic>
      <p:pic>
        <p:nvPicPr>
          <p:cNvPr id="10" name="Picture 9">
            <a:extLst>
              <a:ext uri="{FF2B5EF4-FFF2-40B4-BE49-F238E27FC236}">
                <a16:creationId xmlns:a16="http://schemas.microsoft.com/office/drawing/2014/main" id="{0CACB22C-C240-4E11-8220-5B4C6D88F0D9}"/>
              </a:ext>
            </a:extLst>
          </p:cNvPr>
          <p:cNvPicPr>
            <a:picLocks noChangeAspect="1"/>
          </p:cNvPicPr>
          <p:nvPr/>
        </p:nvPicPr>
        <p:blipFill>
          <a:blip r:embed="rId6"/>
          <a:stretch>
            <a:fillRect/>
          </a:stretch>
        </p:blipFill>
        <p:spPr>
          <a:xfrm>
            <a:off x="1958085" y="1062937"/>
            <a:ext cx="7910364" cy="5246421"/>
          </a:xfrm>
          <a:prstGeom prst="rect">
            <a:avLst/>
          </a:prstGeom>
        </p:spPr>
      </p:pic>
    </p:spTree>
    <p:extLst>
      <p:ext uri="{BB962C8B-B14F-4D97-AF65-F5344CB8AC3E}">
        <p14:creationId xmlns:p14="http://schemas.microsoft.com/office/powerpoint/2010/main" val="308627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5A92A98-187D-1D81-86FD-8D40CC69B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A800B3-BD7B-4053-907A-E2C53FA25858}"/>
              </a:ext>
            </a:extLst>
          </p:cNvPr>
          <p:cNvSpPr>
            <a:spLocks noGrp="1"/>
          </p:cNvSpPr>
          <p:nvPr>
            <p:ph type="title"/>
          </p:nvPr>
        </p:nvSpPr>
        <p:spPr>
          <a:xfrm>
            <a:off x="492940" y="473829"/>
            <a:ext cx="11294162" cy="1170252"/>
          </a:xfrm>
        </p:spPr>
        <p:txBody>
          <a:bodyPr vert="horz" lIns="91440" tIns="45720" rIns="91440" bIns="45720" rtlCol="0" anchor="b">
            <a:normAutofit/>
          </a:bodyPr>
          <a:lstStyle/>
          <a:p>
            <a:r>
              <a:rPr lang="en-US" sz="4000" dirty="0"/>
              <a:t>Problematic ASOS location at KPAE</a:t>
            </a:r>
          </a:p>
        </p:txBody>
      </p:sp>
      <p:pic>
        <p:nvPicPr>
          <p:cNvPr id="7" name="Picture 6">
            <a:extLst>
              <a:ext uri="{FF2B5EF4-FFF2-40B4-BE49-F238E27FC236}">
                <a16:creationId xmlns:a16="http://schemas.microsoft.com/office/drawing/2014/main" id="{38AA88A6-C0A5-4711-A6A8-CDF9196BF243}"/>
              </a:ext>
            </a:extLst>
          </p:cNvPr>
          <p:cNvPicPr>
            <a:picLocks noChangeAspect="1"/>
          </p:cNvPicPr>
          <p:nvPr/>
        </p:nvPicPr>
        <p:blipFill rotWithShape="1">
          <a:blip r:embed="rId3"/>
          <a:srcRect l="27356" r="29950"/>
          <a:stretch/>
        </p:blipFill>
        <p:spPr>
          <a:xfrm>
            <a:off x="5803718" y="1883089"/>
            <a:ext cx="5251275" cy="4093371"/>
          </a:xfrm>
          <a:prstGeom prst="rect">
            <a:avLst/>
          </a:prstGeom>
        </p:spPr>
      </p:pic>
      <p:pic>
        <p:nvPicPr>
          <p:cNvPr id="9" name="Picture 8">
            <a:extLst>
              <a:ext uri="{FF2B5EF4-FFF2-40B4-BE49-F238E27FC236}">
                <a16:creationId xmlns:a16="http://schemas.microsoft.com/office/drawing/2014/main" id="{B89FB8C0-F972-4E7A-B525-56D1AC45AE00}"/>
              </a:ext>
            </a:extLst>
          </p:cNvPr>
          <p:cNvPicPr>
            <a:picLocks noChangeAspect="1"/>
          </p:cNvPicPr>
          <p:nvPr/>
        </p:nvPicPr>
        <p:blipFill rotWithShape="1">
          <a:blip r:embed="rId4"/>
          <a:srcRect l="28301" r="30414"/>
          <a:stretch/>
        </p:blipFill>
        <p:spPr>
          <a:xfrm>
            <a:off x="582202" y="1883088"/>
            <a:ext cx="5077922" cy="4093370"/>
          </a:xfrm>
          <a:prstGeom prst="rect">
            <a:avLst/>
          </a:prstGeom>
        </p:spPr>
      </p:pic>
      <p:sp>
        <p:nvSpPr>
          <p:cNvPr id="14" name="TextBox 13">
            <a:extLst>
              <a:ext uri="{FF2B5EF4-FFF2-40B4-BE49-F238E27FC236}">
                <a16:creationId xmlns:a16="http://schemas.microsoft.com/office/drawing/2014/main" id="{888A06FB-300A-4E92-BB51-D73052446101}"/>
              </a:ext>
            </a:extLst>
          </p:cNvPr>
          <p:cNvSpPr txBox="1"/>
          <p:nvPr/>
        </p:nvSpPr>
        <p:spPr>
          <a:xfrm>
            <a:off x="325347" y="6471672"/>
            <a:ext cx="11866653" cy="338554"/>
          </a:xfrm>
          <a:prstGeom prst="rect">
            <a:avLst/>
          </a:prstGeom>
          <a:noFill/>
        </p:spPr>
        <p:txBody>
          <a:bodyPr wrap="square">
            <a:spAutoFit/>
          </a:bodyPr>
          <a:lstStyle/>
          <a:p>
            <a:r>
              <a:rPr lang="en-US" sz="1600" dirty="0"/>
              <a:t>Splitt, M., &amp; Lazarus, S. (2025). Gust Factors in Aerodrome Weather and Climate Assessment. Meteorology, 4(3), 24.</a:t>
            </a:r>
          </a:p>
        </p:txBody>
      </p:sp>
      <p:sp>
        <p:nvSpPr>
          <p:cNvPr id="17" name="TextBox 16">
            <a:extLst>
              <a:ext uri="{FF2B5EF4-FFF2-40B4-BE49-F238E27FC236}">
                <a16:creationId xmlns:a16="http://schemas.microsoft.com/office/drawing/2014/main" id="{10279398-DE7D-4117-AB95-C95ADFEE05AC}"/>
              </a:ext>
            </a:extLst>
          </p:cNvPr>
          <p:cNvSpPr txBox="1"/>
          <p:nvPr/>
        </p:nvSpPr>
        <p:spPr>
          <a:xfrm>
            <a:off x="492940" y="5653292"/>
            <a:ext cx="10704147" cy="646331"/>
          </a:xfrm>
          <a:prstGeom prst="rect">
            <a:avLst/>
          </a:prstGeom>
          <a:noFill/>
        </p:spPr>
        <p:txBody>
          <a:bodyPr wrap="square">
            <a:spAutoFit/>
          </a:bodyPr>
          <a:lstStyle/>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gust values: no filtering (blue box), 5+ kt (green triangle), 10+ kt (purple downward triangle), 20+ kt (red plus), and 25+ kt (black circle).</a:t>
            </a:r>
            <a:endParaRPr lang="en-US" dirty="0"/>
          </a:p>
        </p:txBody>
      </p:sp>
      <p:cxnSp>
        <p:nvCxnSpPr>
          <p:cNvPr id="20" name="Straight Connector 19">
            <a:extLst>
              <a:ext uri="{FF2B5EF4-FFF2-40B4-BE49-F238E27FC236}">
                <a16:creationId xmlns:a16="http://schemas.microsoft.com/office/drawing/2014/main" id="{47C94C00-BB06-4719-8FDE-F2A342A040EA}"/>
              </a:ext>
            </a:extLst>
          </p:cNvPr>
          <p:cNvCxnSpPr/>
          <p:nvPr/>
        </p:nvCxnSpPr>
        <p:spPr>
          <a:xfrm>
            <a:off x="3371700" y="2286000"/>
            <a:ext cx="0" cy="2587925"/>
          </a:xfrm>
          <a:prstGeom prst="line">
            <a:avLst/>
          </a:prstGeom>
          <a:ln w="82550">
            <a:solidFill>
              <a:schemeClr val="dk1">
                <a:alpha val="24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04D899E-CE25-4B14-ACFC-2C89D0AFFD82}"/>
              </a:ext>
            </a:extLst>
          </p:cNvPr>
          <p:cNvCxnSpPr/>
          <p:nvPr/>
        </p:nvCxnSpPr>
        <p:spPr>
          <a:xfrm>
            <a:off x="8712550" y="2286000"/>
            <a:ext cx="0" cy="2587925"/>
          </a:xfrm>
          <a:prstGeom prst="line">
            <a:avLst/>
          </a:prstGeom>
          <a:ln w="82550">
            <a:solidFill>
              <a:schemeClr val="dk1">
                <a:alpha val="24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0BD7938E-2178-425F-AFAE-64ECF698A6F3}"/>
              </a:ext>
            </a:extLst>
          </p:cNvPr>
          <p:cNvCxnSpPr/>
          <p:nvPr/>
        </p:nvCxnSpPr>
        <p:spPr>
          <a:xfrm>
            <a:off x="2804909" y="2286000"/>
            <a:ext cx="0" cy="2587925"/>
          </a:xfrm>
          <a:prstGeom prst="line">
            <a:avLst/>
          </a:prstGeom>
          <a:ln w="82550">
            <a:solidFill>
              <a:schemeClr val="accent3">
                <a:lumMod val="75000"/>
                <a:alpha val="24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76048B73-A1AA-4F4B-82DE-ADB160773AA4}"/>
              </a:ext>
            </a:extLst>
          </p:cNvPr>
          <p:cNvCxnSpPr/>
          <p:nvPr/>
        </p:nvCxnSpPr>
        <p:spPr>
          <a:xfrm>
            <a:off x="8135484" y="2286000"/>
            <a:ext cx="0" cy="2587925"/>
          </a:xfrm>
          <a:prstGeom prst="line">
            <a:avLst/>
          </a:prstGeom>
          <a:ln w="82550">
            <a:solidFill>
              <a:schemeClr val="accent3">
                <a:lumMod val="75000"/>
                <a:alpha val="24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83675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0636D-BFB9-4CD9-9499-8A34E4A7DE30}"/>
              </a:ext>
            </a:extLst>
          </p:cNvPr>
          <p:cNvSpPr>
            <a:spLocks noGrp="1"/>
          </p:cNvSpPr>
          <p:nvPr>
            <p:ph type="title"/>
          </p:nvPr>
        </p:nvSpPr>
        <p:spPr/>
        <p:txBody>
          <a:bodyPr/>
          <a:lstStyle/>
          <a:p>
            <a:r>
              <a:rPr lang="en-US" dirty="0"/>
              <a:t>Moving forward?</a:t>
            </a:r>
          </a:p>
        </p:txBody>
      </p:sp>
      <p:sp>
        <p:nvSpPr>
          <p:cNvPr id="6" name="TextBox 5">
            <a:extLst>
              <a:ext uri="{FF2B5EF4-FFF2-40B4-BE49-F238E27FC236}">
                <a16:creationId xmlns:a16="http://schemas.microsoft.com/office/drawing/2014/main" id="{18494473-1222-47C8-8C2E-D707130A1E7B}"/>
              </a:ext>
            </a:extLst>
          </p:cNvPr>
          <p:cNvSpPr txBox="1"/>
          <p:nvPr/>
        </p:nvSpPr>
        <p:spPr>
          <a:xfrm>
            <a:off x="400692" y="1345915"/>
            <a:ext cx="11229654" cy="4401205"/>
          </a:xfrm>
          <a:prstGeom prst="rect">
            <a:avLst/>
          </a:prstGeom>
          <a:noFill/>
        </p:spPr>
        <p:txBody>
          <a:bodyPr wrap="square">
            <a:spAutoFit/>
          </a:bodyPr>
          <a:lstStyle/>
          <a:p>
            <a:r>
              <a:rPr lang="en-US" sz="2000" dirty="0"/>
              <a:t>•	</a:t>
            </a:r>
            <a:r>
              <a:rPr lang="en-US" sz="2000" dirty="0" err="1"/>
              <a:t>GFmet</a:t>
            </a:r>
            <a:r>
              <a:rPr lang="en-US" sz="2000" dirty="0"/>
              <a:t> is sensitive to local obstructions ranging from small nearby airport equipment and small buildings to larger generalized areas of mixed airport-related development. While the unfiltered </a:t>
            </a:r>
            <a:r>
              <a:rPr lang="en-US" sz="2000" dirty="0" err="1"/>
              <a:t>GFavn</a:t>
            </a:r>
            <a:r>
              <a:rPr lang="en-US" sz="2000" dirty="0"/>
              <a:t> is less sensitive to local obstructions, </a:t>
            </a:r>
            <a:r>
              <a:rPr lang="en-US" sz="2000" b="1" dirty="0"/>
              <a:t>there are cases of impactful obstructions that can mask higher gusts observed by aviators than are reported by the ASOS</a:t>
            </a:r>
            <a:r>
              <a:rPr lang="en-US" sz="2000" dirty="0"/>
              <a:t>. </a:t>
            </a:r>
            <a:r>
              <a:rPr lang="en-US" sz="2000" b="1" dirty="0"/>
              <a:t>The directional representativeness or quality of the gust information could be provided to aviators as a caveat for better situational awareness</a:t>
            </a:r>
            <a:r>
              <a:rPr lang="en-US" sz="2000" dirty="0"/>
              <a:t>. Databases of directionally dependent surface roughness at ASOS locations, such as those by Masters et al. [20], have been created in the past and reflect the importance of site-specific guidance;</a:t>
            </a:r>
          </a:p>
          <a:p>
            <a:r>
              <a:rPr lang="en-US" sz="2000" dirty="0"/>
              <a:t>•	An assessment of an ASOS relocation indicated that directional variation in </a:t>
            </a:r>
            <a:r>
              <a:rPr lang="en-US" sz="2000" dirty="0" err="1"/>
              <a:t>GFmet</a:t>
            </a:r>
            <a:r>
              <a:rPr lang="en-US" sz="2000" dirty="0"/>
              <a:t> was impacted (altering the peak gust direction from west to east) while being largely preserved for </a:t>
            </a:r>
            <a:r>
              <a:rPr lang="en-US" sz="2000" dirty="0" err="1"/>
              <a:t>GFavn</a:t>
            </a:r>
            <a:r>
              <a:rPr lang="en-US" sz="2000" dirty="0"/>
              <a:t>; however, the magnitude increased in most directions. This indicates that the unfiltered </a:t>
            </a:r>
            <a:r>
              <a:rPr lang="en-US" sz="2000" dirty="0" err="1"/>
              <a:t>GFavn</a:t>
            </a:r>
            <a:r>
              <a:rPr lang="en-US" sz="2000" dirty="0"/>
              <a:t> may be more representative of the larger-scale roughness and/or meteorologically driven gust events. </a:t>
            </a:r>
            <a:r>
              <a:rPr lang="en-US" sz="2000" b="1" dirty="0"/>
              <a:t>Information regarding the impacts of ASOS location changes is not readily available to the aviation community.</a:t>
            </a:r>
          </a:p>
        </p:txBody>
      </p:sp>
      <p:sp>
        <p:nvSpPr>
          <p:cNvPr id="7" name="TextBox 6">
            <a:extLst>
              <a:ext uri="{FF2B5EF4-FFF2-40B4-BE49-F238E27FC236}">
                <a16:creationId xmlns:a16="http://schemas.microsoft.com/office/drawing/2014/main" id="{776E4E81-4F7E-4AE6-87E3-9A205671800E}"/>
              </a:ext>
            </a:extLst>
          </p:cNvPr>
          <p:cNvSpPr txBox="1"/>
          <p:nvPr/>
        </p:nvSpPr>
        <p:spPr>
          <a:xfrm>
            <a:off x="325347" y="6471672"/>
            <a:ext cx="11866653" cy="338554"/>
          </a:xfrm>
          <a:prstGeom prst="rect">
            <a:avLst/>
          </a:prstGeom>
          <a:noFill/>
        </p:spPr>
        <p:txBody>
          <a:bodyPr wrap="square">
            <a:spAutoFit/>
          </a:bodyPr>
          <a:lstStyle/>
          <a:p>
            <a:r>
              <a:rPr lang="en-US" sz="1600" dirty="0"/>
              <a:t>Splitt, M., &amp; Lazarus, S. (2025). Gust Factors in Aerodrome Weather and Climate Assessment. Meteorology, 4(3), 24.</a:t>
            </a:r>
          </a:p>
        </p:txBody>
      </p:sp>
    </p:spTree>
    <p:extLst>
      <p:ext uri="{BB962C8B-B14F-4D97-AF65-F5344CB8AC3E}">
        <p14:creationId xmlns:p14="http://schemas.microsoft.com/office/powerpoint/2010/main" val="264575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C88E3-B07F-4DDC-8A4E-BACB5BB7C042}"/>
              </a:ext>
            </a:extLst>
          </p:cNvPr>
          <p:cNvSpPr>
            <a:spLocks noGrp="1"/>
          </p:cNvSpPr>
          <p:nvPr>
            <p:ph type="title"/>
          </p:nvPr>
        </p:nvSpPr>
        <p:spPr/>
        <p:txBody>
          <a:bodyPr/>
          <a:lstStyle/>
          <a:p>
            <a:r>
              <a:rPr lang="en-US" dirty="0"/>
              <a:t>METAR Element Poll: Best Case/Worst Case</a:t>
            </a:r>
          </a:p>
        </p:txBody>
      </p:sp>
      <p:graphicFrame>
        <p:nvGraphicFramePr>
          <p:cNvPr id="4" name="Table 4">
            <a:extLst>
              <a:ext uri="{FF2B5EF4-FFF2-40B4-BE49-F238E27FC236}">
                <a16:creationId xmlns:a16="http://schemas.microsoft.com/office/drawing/2014/main" id="{6A5639F4-9AE4-419B-9F83-5270307E9404}"/>
              </a:ext>
            </a:extLst>
          </p:cNvPr>
          <p:cNvGraphicFramePr>
            <a:graphicFrameLocks noGrp="1"/>
          </p:cNvGraphicFramePr>
          <p:nvPr>
            <p:ph idx="1"/>
            <p:extLst>
              <p:ext uri="{D42A27DB-BD31-4B8C-83A1-F6EECF244321}">
                <p14:modId xmlns:p14="http://schemas.microsoft.com/office/powerpoint/2010/main" val="3121573754"/>
              </p:ext>
            </p:extLst>
          </p:nvPr>
        </p:nvGraphicFramePr>
        <p:xfrm>
          <a:off x="612775" y="1716088"/>
          <a:ext cx="10653712" cy="4348480"/>
        </p:xfrm>
        <a:graphic>
          <a:graphicData uri="http://schemas.openxmlformats.org/drawingml/2006/table">
            <a:tbl>
              <a:tblPr firstRow="1" bandRow="1">
                <a:tableStyleId>{5C22544A-7EE6-4342-B048-85BDC9FD1C3A}</a:tableStyleId>
              </a:tblPr>
              <a:tblGrid>
                <a:gridCol w="1331714">
                  <a:extLst>
                    <a:ext uri="{9D8B030D-6E8A-4147-A177-3AD203B41FA5}">
                      <a16:colId xmlns:a16="http://schemas.microsoft.com/office/drawing/2014/main" val="2036552565"/>
                    </a:ext>
                  </a:extLst>
                </a:gridCol>
                <a:gridCol w="1331714">
                  <a:extLst>
                    <a:ext uri="{9D8B030D-6E8A-4147-A177-3AD203B41FA5}">
                      <a16:colId xmlns:a16="http://schemas.microsoft.com/office/drawing/2014/main" val="3970918544"/>
                    </a:ext>
                  </a:extLst>
                </a:gridCol>
                <a:gridCol w="1331714">
                  <a:extLst>
                    <a:ext uri="{9D8B030D-6E8A-4147-A177-3AD203B41FA5}">
                      <a16:colId xmlns:a16="http://schemas.microsoft.com/office/drawing/2014/main" val="271944293"/>
                    </a:ext>
                  </a:extLst>
                </a:gridCol>
                <a:gridCol w="1331714">
                  <a:extLst>
                    <a:ext uri="{9D8B030D-6E8A-4147-A177-3AD203B41FA5}">
                      <a16:colId xmlns:a16="http://schemas.microsoft.com/office/drawing/2014/main" val="996103718"/>
                    </a:ext>
                  </a:extLst>
                </a:gridCol>
                <a:gridCol w="1331714">
                  <a:extLst>
                    <a:ext uri="{9D8B030D-6E8A-4147-A177-3AD203B41FA5}">
                      <a16:colId xmlns:a16="http://schemas.microsoft.com/office/drawing/2014/main" val="1793370260"/>
                    </a:ext>
                  </a:extLst>
                </a:gridCol>
                <a:gridCol w="1331714">
                  <a:extLst>
                    <a:ext uri="{9D8B030D-6E8A-4147-A177-3AD203B41FA5}">
                      <a16:colId xmlns:a16="http://schemas.microsoft.com/office/drawing/2014/main" val="3133700073"/>
                    </a:ext>
                  </a:extLst>
                </a:gridCol>
                <a:gridCol w="1331714">
                  <a:extLst>
                    <a:ext uri="{9D8B030D-6E8A-4147-A177-3AD203B41FA5}">
                      <a16:colId xmlns:a16="http://schemas.microsoft.com/office/drawing/2014/main" val="3449127272"/>
                    </a:ext>
                  </a:extLst>
                </a:gridCol>
                <a:gridCol w="1331714">
                  <a:extLst>
                    <a:ext uri="{9D8B030D-6E8A-4147-A177-3AD203B41FA5}">
                      <a16:colId xmlns:a16="http://schemas.microsoft.com/office/drawing/2014/main" val="3582797946"/>
                    </a:ext>
                  </a:extLst>
                </a:gridCol>
              </a:tblGrid>
              <a:tr h="370840">
                <a:tc>
                  <a:txBody>
                    <a:bodyPr/>
                    <a:lstStyle/>
                    <a:p>
                      <a:r>
                        <a:rPr lang="en-US" dirty="0"/>
                        <a:t>Element</a:t>
                      </a:r>
                    </a:p>
                  </a:txBody>
                  <a:tcPr/>
                </a:tc>
                <a:tc>
                  <a:txBody>
                    <a:bodyPr/>
                    <a:lstStyle/>
                    <a:p>
                      <a:r>
                        <a:rPr lang="en-US" sz="1600" dirty="0"/>
                        <a:t>Hyperlocal</a:t>
                      </a:r>
                    </a:p>
                  </a:txBody>
                  <a:tcPr/>
                </a:tc>
                <a:tc>
                  <a:txBody>
                    <a:bodyPr/>
                    <a:lstStyle/>
                    <a:p>
                      <a:r>
                        <a:rPr lang="en-US" dirty="0"/>
                        <a:t>To 5SM</a:t>
                      </a:r>
                    </a:p>
                  </a:txBody>
                  <a:tcPr/>
                </a:tc>
                <a:tc>
                  <a:txBody>
                    <a:bodyPr/>
                    <a:lstStyle/>
                    <a:p>
                      <a:r>
                        <a:rPr lang="en-US" dirty="0"/>
                        <a:t>To 10SM</a:t>
                      </a:r>
                    </a:p>
                  </a:txBody>
                  <a:tcPr/>
                </a:tc>
                <a:tc>
                  <a:txBody>
                    <a:bodyPr/>
                    <a:lstStyle/>
                    <a:p>
                      <a:r>
                        <a:rPr lang="en-US" dirty="0"/>
                        <a:t>To 15SM</a:t>
                      </a:r>
                    </a:p>
                  </a:txBody>
                  <a:tcPr/>
                </a:tc>
                <a:tc>
                  <a:txBody>
                    <a:bodyPr/>
                    <a:lstStyle/>
                    <a:p>
                      <a:r>
                        <a:rPr lang="en-US" dirty="0"/>
                        <a:t>To 20SM</a:t>
                      </a:r>
                    </a:p>
                  </a:txBody>
                  <a:tcPr/>
                </a:tc>
                <a:tc>
                  <a:txBody>
                    <a:bodyPr/>
                    <a:lstStyle/>
                    <a:p>
                      <a:r>
                        <a:rPr lang="en-US" dirty="0"/>
                        <a:t>To 25SM</a:t>
                      </a:r>
                    </a:p>
                  </a:txBody>
                  <a:tcPr/>
                </a:tc>
                <a:tc>
                  <a:txBody>
                    <a:bodyPr/>
                    <a:lstStyle/>
                    <a:p>
                      <a:r>
                        <a:rPr lang="en-US" dirty="0"/>
                        <a:t>&gt;25SM</a:t>
                      </a:r>
                    </a:p>
                  </a:txBody>
                  <a:tcPr/>
                </a:tc>
                <a:extLst>
                  <a:ext uri="{0D108BD9-81ED-4DB2-BD59-A6C34878D82A}">
                    <a16:rowId xmlns:a16="http://schemas.microsoft.com/office/drawing/2014/main" val="3379054489"/>
                  </a:ext>
                </a:extLst>
              </a:tr>
              <a:tr h="370840">
                <a:tc>
                  <a:txBody>
                    <a:bodyPr/>
                    <a:lstStyle/>
                    <a:p>
                      <a:r>
                        <a:rPr lang="en-US" dirty="0"/>
                        <a:t>Wind</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91626596"/>
                  </a:ext>
                </a:extLst>
              </a:tr>
              <a:tr h="370840">
                <a:tc>
                  <a:txBody>
                    <a:bodyPr/>
                    <a:lstStyle/>
                    <a:p>
                      <a:r>
                        <a:rPr lang="en-US" dirty="0"/>
                        <a:t>Cloud Layers</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65752602"/>
                  </a:ext>
                </a:extLst>
              </a:tr>
              <a:tr h="370840">
                <a:tc>
                  <a:txBody>
                    <a:bodyPr/>
                    <a:lstStyle/>
                    <a:p>
                      <a:r>
                        <a:rPr lang="en-US" dirty="0"/>
                        <a:t>Visibility</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06859869"/>
                  </a:ext>
                </a:extLst>
              </a:tr>
              <a:tr h="370840">
                <a:tc>
                  <a:txBody>
                    <a:bodyPr/>
                    <a:lstStyle/>
                    <a:p>
                      <a:r>
                        <a:rPr lang="en-US" dirty="0"/>
                        <a:t>T/DP</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48541764"/>
                  </a:ext>
                </a:extLst>
              </a:tr>
              <a:tr h="370840">
                <a:tc>
                  <a:txBody>
                    <a:bodyPr/>
                    <a:lstStyle/>
                    <a:p>
                      <a:r>
                        <a:rPr lang="en-US" dirty="0"/>
                        <a:t>Altimeter</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67062824"/>
                  </a:ext>
                </a:extLst>
              </a:tr>
              <a:tr h="370840">
                <a:tc>
                  <a:txBody>
                    <a:bodyPr/>
                    <a:lstStyle/>
                    <a:p>
                      <a:r>
                        <a:rPr lang="en-US" dirty="0"/>
                        <a:t>TSRA</a:t>
                      </a:r>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53967533"/>
                  </a:ext>
                </a:extLst>
              </a:tr>
              <a:tr h="370840">
                <a:tc>
                  <a:txBody>
                    <a:bodyPr/>
                    <a:lstStyle/>
                    <a:p>
                      <a:r>
                        <a:rPr lang="en-US" dirty="0"/>
                        <a:t>BR/FG</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67172163"/>
                  </a:ext>
                </a:extLst>
              </a:tr>
              <a:tr h="370840">
                <a:tc>
                  <a:txBody>
                    <a:bodyPr/>
                    <a:lstStyle/>
                    <a:p>
                      <a:r>
                        <a:rPr lang="en-US" dirty="0"/>
                        <a:t>HZ</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88149711"/>
                  </a:ext>
                </a:extLst>
              </a:tr>
              <a:tr h="370840">
                <a:tc>
                  <a:txBody>
                    <a:bodyPr/>
                    <a:lstStyle/>
                    <a:p>
                      <a:r>
                        <a:rPr lang="en-US" dirty="0"/>
                        <a:t>FU</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40230939"/>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56215045"/>
                  </a:ext>
                </a:extLst>
              </a:tr>
            </a:tbl>
          </a:graphicData>
        </a:graphic>
      </p:graphicFrame>
      <p:pic>
        <p:nvPicPr>
          <p:cNvPr id="6" name="Picture 5" descr="A qr code with a few squares&#10;&#10;Description automatically generated">
            <a:extLst>
              <a:ext uri="{FF2B5EF4-FFF2-40B4-BE49-F238E27FC236}">
                <a16:creationId xmlns:a16="http://schemas.microsoft.com/office/drawing/2014/main" id="{E79313EE-BDFA-4671-A983-B7E3E05FC777}"/>
              </a:ext>
            </a:extLst>
          </p:cNvPr>
          <p:cNvPicPr>
            <a:picLocks noChangeAspect="1"/>
          </p:cNvPicPr>
          <p:nvPr/>
        </p:nvPicPr>
        <p:blipFill>
          <a:blip r:embed="rId2"/>
          <a:stretch>
            <a:fillRect/>
          </a:stretch>
        </p:blipFill>
        <p:spPr>
          <a:xfrm>
            <a:off x="4123909" y="2219524"/>
            <a:ext cx="3631056" cy="3631056"/>
          </a:xfrm>
          <a:prstGeom prst="rect">
            <a:avLst/>
          </a:prstGeom>
        </p:spPr>
      </p:pic>
    </p:spTree>
    <p:extLst>
      <p:ext uri="{BB962C8B-B14F-4D97-AF65-F5344CB8AC3E}">
        <p14:creationId xmlns:p14="http://schemas.microsoft.com/office/powerpoint/2010/main" val="1296808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60B2-44A7-4A22-98D7-949CED27EC95}"/>
              </a:ext>
            </a:extLst>
          </p:cNvPr>
          <p:cNvSpPr>
            <a:spLocks noGrp="1"/>
          </p:cNvSpPr>
          <p:nvPr>
            <p:ph type="title"/>
          </p:nvPr>
        </p:nvSpPr>
        <p:spPr/>
        <p:txBody>
          <a:bodyPr/>
          <a:lstStyle/>
          <a:p>
            <a:r>
              <a:rPr lang="en-US" dirty="0"/>
              <a:t>METARs and Representativeness</a:t>
            </a:r>
          </a:p>
        </p:txBody>
      </p:sp>
      <p:sp>
        <p:nvSpPr>
          <p:cNvPr id="3" name="Content Placeholder 2">
            <a:extLst>
              <a:ext uri="{FF2B5EF4-FFF2-40B4-BE49-F238E27FC236}">
                <a16:creationId xmlns:a16="http://schemas.microsoft.com/office/drawing/2014/main" id="{2EC2AE2C-778A-4552-9CC1-91DE60BEB6F3}"/>
              </a:ext>
            </a:extLst>
          </p:cNvPr>
          <p:cNvSpPr>
            <a:spLocks noGrp="1"/>
          </p:cNvSpPr>
          <p:nvPr>
            <p:ph idx="1"/>
          </p:nvPr>
        </p:nvSpPr>
        <p:spPr>
          <a:xfrm>
            <a:off x="612647" y="1345663"/>
            <a:ext cx="10653579" cy="4593828"/>
          </a:xfrm>
        </p:spPr>
        <p:txBody>
          <a:bodyPr>
            <a:normAutofit fontScale="92500" lnSpcReduction="10000"/>
          </a:bodyPr>
          <a:lstStyle/>
          <a:p>
            <a:pPr marL="457200" indent="-457200">
              <a:buFont typeface="+mj-lt"/>
              <a:buAutoNum type="alphaUcPeriod"/>
            </a:pPr>
            <a:r>
              <a:rPr lang="en-US" b="1" dirty="0"/>
              <a:t>Representativeness can differ by variable (and by season)</a:t>
            </a:r>
          </a:p>
          <a:p>
            <a:pPr marL="685800" lvl="1" indent="-457200">
              <a:buFont typeface="+mj-lt"/>
              <a:buAutoNum type="arabicPeriod"/>
            </a:pPr>
            <a:r>
              <a:rPr lang="en-US" b="1" dirty="0"/>
              <a:t>Gustiness can be extremely localized</a:t>
            </a:r>
          </a:p>
          <a:p>
            <a:pPr marL="685800" lvl="1" indent="-457200">
              <a:buFont typeface="+mj-lt"/>
              <a:buAutoNum type="arabicPeriod"/>
            </a:pPr>
            <a:r>
              <a:rPr lang="en-US" b="1" dirty="0"/>
              <a:t>Cloud information can represent a wide area</a:t>
            </a:r>
          </a:p>
          <a:p>
            <a:pPr marL="685800" lvl="1" indent="-457200">
              <a:buFont typeface="+mj-lt"/>
              <a:buAutoNum type="arabicPeriod"/>
            </a:pPr>
            <a:r>
              <a:rPr lang="en-US" b="1" dirty="0"/>
              <a:t>Altimeter can be representative for how far? </a:t>
            </a:r>
          </a:p>
          <a:p>
            <a:pPr lvl="2"/>
            <a:r>
              <a:rPr lang="en-US" b="0" i="0" dirty="0">
                <a:solidFill>
                  <a:srgbClr val="141414"/>
                </a:solidFill>
                <a:effectLst/>
                <a:latin typeface="Trebuchet MS" panose="020B0603020202020204" pitchFamily="34" charset="0"/>
              </a:rPr>
              <a:t>“The current reported altimeter setting of a station along the route and within </a:t>
            </a:r>
            <a:r>
              <a:rPr lang="en-US" b="1" i="0" dirty="0">
                <a:solidFill>
                  <a:srgbClr val="141414"/>
                </a:solidFill>
                <a:effectLst/>
                <a:latin typeface="Trebuchet MS" panose="020B0603020202020204" pitchFamily="34" charset="0"/>
              </a:rPr>
              <a:t>100 nautical miles </a:t>
            </a:r>
            <a:r>
              <a:rPr lang="en-US" b="0" i="0" dirty="0">
                <a:solidFill>
                  <a:srgbClr val="141414"/>
                </a:solidFill>
                <a:effectLst/>
                <a:latin typeface="Trebuchet MS" panose="020B0603020202020204" pitchFamily="34" charset="0"/>
              </a:rPr>
              <a:t>of the aircraft”</a:t>
            </a:r>
            <a:endParaRPr lang="en-US" b="1" dirty="0"/>
          </a:p>
          <a:p>
            <a:pPr marL="685800" lvl="1" indent="-457200">
              <a:buFont typeface="+mj-lt"/>
              <a:buAutoNum type="arabicPeriod"/>
            </a:pPr>
            <a:r>
              <a:rPr lang="en-US" b="1" dirty="0"/>
              <a:t>Temperature/Dew Point</a:t>
            </a:r>
          </a:p>
          <a:p>
            <a:pPr marL="571500" lvl="1" indent="-342900">
              <a:buFont typeface="+mj-lt"/>
              <a:buAutoNum type="arabicPeriod"/>
            </a:pPr>
            <a:r>
              <a:rPr lang="en-US" b="1" dirty="0"/>
              <a:t>Present weather varies (FG vs. TSRA)	</a:t>
            </a:r>
          </a:p>
          <a:p>
            <a:pPr marL="342900" indent="-342900">
              <a:buFont typeface="+mj-lt"/>
              <a:buAutoNum type="alphaUcPeriod"/>
            </a:pPr>
            <a:r>
              <a:rPr lang="en-US" b="1" dirty="0"/>
              <a:t>Representativeness can vary directionally</a:t>
            </a:r>
          </a:p>
          <a:p>
            <a:pPr marL="571500" lvl="1" indent="-342900">
              <a:buFont typeface="+mj-lt"/>
              <a:buAutoNum type="arabicPeriod"/>
            </a:pPr>
            <a:r>
              <a:rPr lang="en-US" b="1" dirty="0"/>
              <a:t>Orography, land cover, land use (localized to more regional)</a:t>
            </a:r>
          </a:p>
          <a:p>
            <a:pPr marL="571500" lvl="1" indent="-342900">
              <a:buFont typeface="+mj-lt"/>
              <a:buAutoNum type="arabicPeriod"/>
            </a:pPr>
            <a:endParaRPr lang="en-US" b="1" dirty="0"/>
          </a:p>
          <a:p>
            <a:pPr marL="342900" indent="-342900">
              <a:buFont typeface="+mj-lt"/>
              <a:buAutoNum type="alphaUcPeriod"/>
            </a:pPr>
            <a:r>
              <a:rPr lang="en-US" sz="2600" b="1" dirty="0"/>
              <a:t>Can we create some useful guidance for aviators?  </a:t>
            </a:r>
          </a:p>
        </p:txBody>
      </p:sp>
    </p:spTree>
    <p:extLst>
      <p:ext uri="{BB962C8B-B14F-4D97-AF65-F5344CB8AC3E}">
        <p14:creationId xmlns:p14="http://schemas.microsoft.com/office/powerpoint/2010/main" val="3777969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05126-4DC3-4BB6-A9BB-42303FD317C6}"/>
              </a:ext>
            </a:extLst>
          </p:cNvPr>
          <p:cNvSpPr>
            <a:spLocks noGrp="1"/>
          </p:cNvSpPr>
          <p:nvPr>
            <p:ph type="title"/>
          </p:nvPr>
        </p:nvSpPr>
        <p:spPr>
          <a:scene3d>
            <a:camera prst="orthographicFront"/>
            <a:lightRig rig="threePt" dir="t"/>
          </a:scene3d>
          <a:sp3d contourW="12700">
            <a:contourClr>
              <a:schemeClr val="bg1"/>
            </a:contourClr>
          </a:sp3d>
        </p:spPr>
        <p:txBody>
          <a:bodyPr/>
          <a:lstStyle/>
          <a:p>
            <a:r>
              <a:rPr lang="en-US" dirty="0"/>
              <a:t>What geographic area does the METAR represent? </a:t>
            </a:r>
          </a:p>
        </p:txBody>
      </p:sp>
      <p:pic>
        <p:nvPicPr>
          <p:cNvPr id="3" name="Picture 2">
            <a:extLst>
              <a:ext uri="{FF2B5EF4-FFF2-40B4-BE49-F238E27FC236}">
                <a16:creationId xmlns:a16="http://schemas.microsoft.com/office/drawing/2014/main" id="{FBB07DA4-5FC3-4F96-A346-542572D5BBF1}"/>
              </a:ext>
            </a:extLst>
          </p:cNvPr>
          <p:cNvPicPr>
            <a:picLocks noChangeAspect="1"/>
          </p:cNvPicPr>
          <p:nvPr/>
        </p:nvPicPr>
        <p:blipFill rotWithShape="1">
          <a:blip r:embed="rId2"/>
          <a:srcRect b="13932"/>
          <a:stretch/>
        </p:blipFill>
        <p:spPr>
          <a:xfrm>
            <a:off x="4236821" y="4799103"/>
            <a:ext cx="2161032" cy="13147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Picture 12">
            <a:extLst>
              <a:ext uri="{FF2B5EF4-FFF2-40B4-BE49-F238E27FC236}">
                <a16:creationId xmlns:a16="http://schemas.microsoft.com/office/drawing/2014/main" id="{940A68CD-5DC2-4012-975C-6EFB922DDC61}"/>
              </a:ext>
            </a:extLst>
          </p:cNvPr>
          <p:cNvPicPr>
            <a:picLocks noChangeAspect="1"/>
          </p:cNvPicPr>
          <p:nvPr/>
        </p:nvPicPr>
        <p:blipFill rotWithShape="1">
          <a:blip r:embed="rId3">
            <a:clrChange>
              <a:clrFrom>
                <a:srgbClr val="FFFFFF"/>
              </a:clrFrom>
              <a:clrTo>
                <a:srgbClr val="FFFFFF">
                  <a:alpha val="0"/>
                </a:srgbClr>
              </a:clrTo>
            </a:clrChange>
          </a:blip>
          <a:srcRect l="6574" t="16262" b="16930"/>
          <a:stretch/>
        </p:blipFill>
        <p:spPr>
          <a:xfrm>
            <a:off x="612648" y="1263315"/>
            <a:ext cx="11115591" cy="4331369"/>
          </a:xfrm>
          <a:prstGeom prst="roundRect">
            <a:avLst>
              <a:gd name="adj" fmla="val 16667"/>
            </a:avLst>
          </a:prstGeom>
          <a:ln>
            <a:noFill/>
          </a:ln>
          <a:effectLst>
            <a:outerShdw blurRad="152400" dist="12000" dir="900000" sy="98000" kx="110000" ky="200000" algn="tl" rotWithShape="0">
              <a:srgbClr val="000000">
                <a:alpha val="30000"/>
              </a:srgbClr>
            </a:outerShdw>
            <a:softEdge rad="177800"/>
          </a:effectLst>
          <a:scene3d>
            <a:camera prst="perspectiveRelaxed">
              <a:rot lat="19800000" lon="1200000" rev="20820000"/>
            </a:camera>
            <a:lightRig rig="threePt" dir="t"/>
          </a:scene3d>
          <a:sp3d contourW="6350" prstMaterial="matte">
            <a:contourClr>
              <a:schemeClr val="bg1"/>
            </a:contourClr>
          </a:sp3d>
        </p:spPr>
      </p:pic>
      <p:sp>
        <p:nvSpPr>
          <p:cNvPr id="14" name="Rectangle 13">
            <a:extLst>
              <a:ext uri="{FF2B5EF4-FFF2-40B4-BE49-F238E27FC236}">
                <a16:creationId xmlns:a16="http://schemas.microsoft.com/office/drawing/2014/main" id="{9C535A24-B568-47F2-A714-26114FF77F7D}"/>
              </a:ext>
            </a:extLst>
          </p:cNvPr>
          <p:cNvSpPr/>
          <p:nvPr/>
        </p:nvSpPr>
        <p:spPr>
          <a:xfrm rot="398903">
            <a:off x="5573968" y="5256445"/>
            <a:ext cx="803425"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5 SM</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BB4DAEBC-08E9-4828-A957-ED72819FBE5B}"/>
              </a:ext>
            </a:extLst>
          </p:cNvPr>
          <p:cNvSpPr/>
          <p:nvPr/>
        </p:nvSpPr>
        <p:spPr>
          <a:xfrm rot="398903">
            <a:off x="10515535" y="2908819"/>
            <a:ext cx="1111203"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+25 SM</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7AF15D55-5239-4C18-A2EF-E770F774C88A}"/>
              </a:ext>
            </a:extLst>
          </p:cNvPr>
          <p:cNvSpPr/>
          <p:nvPr/>
        </p:nvSpPr>
        <p:spPr>
          <a:xfrm rot="398903">
            <a:off x="10516051" y="5730477"/>
            <a:ext cx="957313"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25 SM</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5AB7251F-92B9-41D0-B7B3-4BDCD129B485}"/>
              </a:ext>
            </a:extLst>
          </p:cNvPr>
          <p:cNvSpPr/>
          <p:nvPr/>
        </p:nvSpPr>
        <p:spPr>
          <a:xfrm rot="398903">
            <a:off x="9202990" y="5573004"/>
            <a:ext cx="978153"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20 SM</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9952F99D-5D30-4CB2-9520-699E3A4ABED8}"/>
              </a:ext>
            </a:extLst>
          </p:cNvPr>
          <p:cNvSpPr/>
          <p:nvPr/>
        </p:nvSpPr>
        <p:spPr>
          <a:xfrm rot="398903">
            <a:off x="7887059" y="5432331"/>
            <a:ext cx="904415"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15 SM</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id="{64D49560-972C-42A5-BD3B-C26ACCEF287F}"/>
              </a:ext>
            </a:extLst>
          </p:cNvPr>
          <p:cNvSpPr/>
          <p:nvPr/>
        </p:nvSpPr>
        <p:spPr>
          <a:xfrm rot="398903">
            <a:off x="6710589" y="5338708"/>
            <a:ext cx="925253"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10 SM</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970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4B04-5E67-4529-AD3D-48A33338C177}"/>
              </a:ext>
            </a:extLst>
          </p:cNvPr>
          <p:cNvSpPr>
            <a:spLocks noGrp="1"/>
          </p:cNvSpPr>
          <p:nvPr>
            <p:ph type="title"/>
          </p:nvPr>
        </p:nvSpPr>
        <p:spPr/>
        <p:txBody>
          <a:bodyPr/>
          <a:lstStyle/>
          <a:p>
            <a:r>
              <a:rPr lang="en-US" dirty="0"/>
              <a:t>Pilot Forum #1</a:t>
            </a:r>
          </a:p>
        </p:txBody>
      </p:sp>
      <p:sp>
        <p:nvSpPr>
          <p:cNvPr id="3" name="Content Placeholder 2">
            <a:extLst>
              <a:ext uri="{FF2B5EF4-FFF2-40B4-BE49-F238E27FC236}">
                <a16:creationId xmlns:a16="http://schemas.microsoft.com/office/drawing/2014/main" id="{F176FB5D-82C7-46BF-B6CE-3465FC8E3690}"/>
              </a:ext>
            </a:extLst>
          </p:cNvPr>
          <p:cNvSpPr>
            <a:spLocks noGrp="1"/>
          </p:cNvSpPr>
          <p:nvPr>
            <p:ph idx="1"/>
          </p:nvPr>
        </p:nvSpPr>
        <p:spPr/>
        <p:txBody>
          <a:bodyPr>
            <a:normAutofit fontScale="92500" lnSpcReduction="20000"/>
          </a:bodyPr>
          <a:lstStyle/>
          <a:p>
            <a:pPr marL="0" marR="0" lvl="0" indent="0">
              <a:lnSpc>
                <a:spcPct val="107000"/>
              </a:lnSpc>
              <a:spcBef>
                <a:spcPts val="0"/>
              </a:spcBef>
              <a:spcAft>
                <a:spcPts val="0"/>
              </a:spcAft>
              <a:buNone/>
            </a:pPr>
            <a:r>
              <a:rPr lang="en-US" sz="18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Being overseas, and on a small island, I </a:t>
            </a:r>
            <a:r>
              <a:rPr lang="en-US" sz="1800" b="1" dirty="0" err="1">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dont</a:t>
            </a:r>
            <a:r>
              <a:rPr lang="en-US" sz="18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get much interaction with automated weather. I was just curious </a:t>
            </a:r>
            <a:r>
              <a:rPr lang="en-US" sz="1800" b="1" dirty="0">
                <a:solidFill>
                  <a:srgbClr val="141414"/>
                </a:solidFill>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as to how far of a distance (nm) does the AWOS/ASOS cover around an airport</a:t>
            </a:r>
            <a:r>
              <a:rPr lang="en-US" sz="18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I.E. 1/3/5 NM around the airport? Is it the same coverage as ATIS? Common sense tells me 1 NM around the airport, but I couldn't find a reference anywhere.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 couldn't find any info in the AIM, but I'm thinking there really </a:t>
            </a:r>
            <a:r>
              <a:rPr lang="en-US"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is no specified range that the systems look out to</a:t>
            </a: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They all measure local conditions and in some cases lightning in the vicinity.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It looks straight up, </a:t>
            </a:r>
            <a:r>
              <a:rPr lang="en-US" b="1" dirty="0" err="1">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thats</a:t>
            </a:r>
            <a:r>
              <a:rPr lang="en-US"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it</a:t>
            </a: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Of course it could be corrected by an observer for an ATIS.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Yes the AWOS does measure up pretty much so </a:t>
            </a:r>
            <a:r>
              <a:rPr lang="en-US"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whatever the conditions are at that part of the airport </a:t>
            </a: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where the equipment is </a:t>
            </a:r>
            <a:r>
              <a:rPr lang="en-US" dirty="0" err="1">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is</a:t>
            </a: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what will be measured.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 vaguely remember a question on my instrument ride about effective ranges of the METAR and TAF reports. IIRC, </a:t>
            </a:r>
            <a:r>
              <a:rPr lang="en-US"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METARs are good for 5 miles and TAFs are good for 10 from </a:t>
            </a: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the reporting airport.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But a TAF... </a:t>
            </a:r>
            <a:r>
              <a:rPr lang="en-US"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isn't that good for 5 NM</a:t>
            </a: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(I can't remember!)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Terminal Aerodrome Forecast... Good for the area within a 5 mile radius of the airport.</a:t>
            </a:r>
            <a:br>
              <a:rPr lang="en-US" sz="18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br>
            <a:r>
              <a:rPr lang="en-US" sz="18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Don't ask where in the AIM it is, because I can't find it to </a:t>
            </a:r>
            <a:r>
              <a:rPr lang="en-US" sz="1800" dirty="0" err="1">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referenece</a:t>
            </a:r>
            <a:r>
              <a:rPr lang="en-US" sz="18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but bank on it... </a:t>
            </a:r>
            <a:r>
              <a:rPr lang="en-US" sz="18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It's totally 5 miles.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 just looked in Aviation Weather Services Explained (ASA) and </a:t>
            </a:r>
            <a:r>
              <a:rPr lang="en-US"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cannot find any mention of effective ranges </a:t>
            </a: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of METAR or TAF. </a:t>
            </a:r>
            <a:r>
              <a:rPr lang="en-US"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Weird...</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 distance from the airport. It is only valid for the airport</a:t>
            </a: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5284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4B04-5E67-4529-AD3D-48A33338C177}"/>
              </a:ext>
            </a:extLst>
          </p:cNvPr>
          <p:cNvSpPr>
            <a:spLocks noGrp="1"/>
          </p:cNvSpPr>
          <p:nvPr>
            <p:ph type="title"/>
          </p:nvPr>
        </p:nvSpPr>
        <p:spPr/>
        <p:txBody>
          <a:bodyPr/>
          <a:lstStyle/>
          <a:p>
            <a:r>
              <a:rPr lang="en-US" dirty="0"/>
              <a:t>Pilot Forum #2</a:t>
            </a:r>
          </a:p>
        </p:txBody>
      </p:sp>
      <p:sp>
        <p:nvSpPr>
          <p:cNvPr id="3" name="Content Placeholder 2">
            <a:extLst>
              <a:ext uri="{FF2B5EF4-FFF2-40B4-BE49-F238E27FC236}">
                <a16:creationId xmlns:a16="http://schemas.microsoft.com/office/drawing/2014/main" id="{F176FB5D-82C7-46BF-B6CE-3465FC8E3690}"/>
              </a:ext>
            </a:extLst>
          </p:cNvPr>
          <p:cNvSpPr>
            <a:spLocks noGrp="1"/>
          </p:cNvSpPr>
          <p:nvPr>
            <p:ph idx="1"/>
          </p:nvPr>
        </p:nvSpPr>
        <p:spPr/>
        <p:txBody>
          <a:bodyPr>
            <a:normAutofit/>
          </a:bodyPr>
          <a:lstStyle/>
          <a:p>
            <a:pPr marL="0" marR="0" lvl="0" indent="0">
              <a:lnSpc>
                <a:spcPct val="107000"/>
              </a:lnSpc>
              <a:spcBef>
                <a:spcPts val="0"/>
              </a:spcBef>
              <a:spcAft>
                <a:spcPts val="0"/>
              </a:spcAft>
              <a:buNone/>
            </a:pPr>
            <a:r>
              <a:rPr lang="en-US" b="1" dirty="0">
                <a:solidFill>
                  <a:srgbClr val="141414"/>
                </a:solidFill>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I know that TAFs cover a distance of 5 </a:t>
            </a:r>
            <a:r>
              <a:rPr lang="en-US" b="1" dirty="0" err="1">
                <a:solidFill>
                  <a:srgbClr val="141414"/>
                </a:solidFill>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sm</a:t>
            </a:r>
            <a:r>
              <a:rPr lang="en-US" b="1" dirty="0">
                <a:solidFill>
                  <a:srgbClr val="141414"/>
                </a:solidFill>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 of the reporting airport. Does anyone know the distance that METAR covers?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0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 TAF is a forecast of conditions surrounding the site, </a:t>
            </a:r>
            <a:r>
              <a:rPr lang="en-US" sz="20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therefore the 5sm radius</a:t>
            </a:r>
            <a:r>
              <a:rPr lang="en-US" sz="20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A METAR is a report of conditions “at” a specific reporting location.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20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As Steve said, it’s basically where the sensors and/or observers are that determine what’s in the main part of the METAR. </a:t>
            </a:r>
            <a:r>
              <a:rPr lang="en-US" sz="20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There’s a few things that can be qualified as VC(5-10 mi), and then DSNT (10+). </a:t>
            </a:r>
            <a:r>
              <a:rPr lang="en-US" sz="20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If you ever want to learn all the </a:t>
            </a:r>
            <a:r>
              <a:rPr lang="en-US" sz="2000" dirty="0" err="1">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nuiances</a:t>
            </a:r>
            <a:r>
              <a:rPr lang="en-US" sz="20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of how METARs can be manually done, the Surface Weather Observers order is the go-to guide for how manual observations are taken. </a:t>
            </a:r>
            <a:r>
              <a:rPr lang="en-US" sz="20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2"/>
              </a:rPr>
              <a:t>http://www.faa.gov/documentLibrary/media/Order/JO%207900.5C.pdf</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1932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4B04-5E67-4529-AD3D-48A33338C177}"/>
              </a:ext>
            </a:extLst>
          </p:cNvPr>
          <p:cNvSpPr>
            <a:spLocks noGrp="1"/>
          </p:cNvSpPr>
          <p:nvPr>
            <p:ph type="title"/>
          </p:nvPr>
        </p:nvSpPr>
        <p:spPr/>
        <p:txBody>
          <a:bodyPr/>
          <a:lstStyle/>
          <a:p>
            <a:r>
              <a:rPr lang="en-US" dirty="0"/>
              <a:t>Pilot Forum #3</a:t>
            </a:r>
          </a:p>
        </p:txBody>
      </p:sp>
      <p:sp>
        <p:nvSpPr>
          <p:cNvPr id="3" name="Content Placeholder 2">
            <a:extLst>
              <a:ext uri="{FF2B5EF4-FFF2-40B4-BE49-F238E27FC236}">
                <a16:creationId xmlns:a16="http://schemas.microsoft.com/office/drawing/2014/main" id="{F176FB5D-82C7-46BF-B6CE-3465FC8E3690}"/>
              </a:ext>
            </a:extLst>
          </p:cNvPr>
          <p:cNvSpPr>
            <a:spLocks noGrp="1"/>
          </p:cNvSpPr>
          <p:nvPr>
            <p:ph idx="1"/>
          </p:nvPr>
        </p:nvSpPr>
        <p:spPr>
          <a:xfrm>
            <a:off x="612647" y="1715532"/>
            <a:ext cx="10863587" cy="4593828"/>
          </a:xfrm>
        </p:spPr>
        <p:txBody>
          <a:bodyPr>
            <a:normAutofit fontScale="92500" lnSpcReduction="20000"/>
          </a:bodyPr>
          <a:lstStyle/>
          <a:p>
            <a:pPr marL="0" marR="0" lvl="0" indent="0">
              <a:lnSpc>
                <a:spcPct val="107000"/>
              </a:lnSpc>
              <a:spcBef>
                <a:spcPts val="0"/>
              </a:spcBef>
              <a:spcAft>
                <a:spcPts val="0"/>
              </a:spcAft>
              <a:buNone/>
            </a:pPr>
            <a:r>
              <a:rPr lang="en-US" sz="1800" b="1" dirty="0">
                <a:solidFill>
                  <a:srgbClr val="141414"/>
                </a:solidFill>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What is the coverage area for a METAR report? My instructor is not sure because we are finding 5 miles(radius) but also 10 miles as well.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6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At least in Canada a METAR is </a:t>
            </a:r>
            <a:r>
              <a:rPr lang="en-US" sz="1600" b="1" dirty="0" err="1">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wx</a:t>
            </a:r>
            <a:r>
              <a:rPr lang="en-US" sz="16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within 3KM of the reporting station</a:t>
            </a:r>
            <a:r>
              <a:rPr lang="en-US" sz="16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a:t>
            </a:r>
            <a:r>
              <a:rPr lang="en-US" sz="16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with VC (vicinity) weather within 8KM</a:t>
            </a:r>
            <a:r>
              <a:rPr lang="en-US" sz="16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a:lnSpc>
                <a:spcPct val="107000"/>
              </a:lnSpc>
              <a:spcBef>
                <a:spcPts val="0"/>
              </a:spcBef>
              <a:spcAft>
                <a:spcPts val="0"/>
              </a:spcAft>
            </a:pPr>
            <a:r>
              <a:rPr lang="en-US" sz="16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TAF's cover up to 8NM from the reporting station.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a:lnSpc>
                <a:spcPct val="107000"/>
              </a:lnSpc>
              <a:spcBef>
                <a:spcPts val="0"/>
              </a:spcBef>
              <a:spcAft>
                <a:spcPts val="0"/>
              </a:spcAft>
            </a:pPr>
            <a:r>
              <a:rPr lang="en-US" sz="16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The difference in units is a mystery</a:t>
            </a:r>
            <a:r>
              <a:rPr lang="en-US" sz="16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6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Always thought it was the same as a TAF which is 5SM. Although, I have been to airports which </a:t>
            </a:r>
            <a:r>
              <a:rPr lang="en-US" sz="1600" dirty="0" err="1">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didnt</a:t>
            </a:r>
            <a:r>
              <a:rPr lang="en-US" sz="16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have their own METAR and instead </a:t>
            </a:r>
            <a:r>
              <a:rPr lang="en-US" sz="16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they used the METAR of another nearby airport that was 20ish miles away so....hmmm</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I've never heard of an airport using another airports METAR. It would make sense to be the same as the TAF but I was really curious since I can't find a specified source for it.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6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Local pilot here (CYQM but originally from CYYG) </a:t>
            </a:r>
            <a:r>
              <a:rPr lang="en-US" sz="16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Trenton uses Charlottetown weather because it's the closest airport, that weather can be similar but also can be quite drastically different</a:t>
            </a:r>
            <a:r>
              <a:rPr lang="en-US" sz="16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It is information only in any case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6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 was taught the METAR is right there directly at the weather station</a:t>
            </a:r>
            <a:r>
              <a:rPr lang="en-US" sz="16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It doesn't cover anything larger. I like to check surrounding METARs to give me a better picture.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 check a bunch of different sources for weather, other METARS included. But it would surely have to give more then just right above it.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mj-lt"/>
              <a:buAutoNum type="arabicPeriod"/>
            </a:pPr>
            <a:r>
              <a:rPr lang="en-US" sz="16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Perhaps if they're generated by a person. Wherever I've flown so far, the METARs are automatically generated, meaning they come from the weather station at that airport. </a:t>
            </a:r>
            <a:r>
              <a:rPr lang="en-US" sz="16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Cloud height, wind, temp, everything is right there at that station. </a:t>
            </a:r>
            <a:r>
              <a:rPr lang="en-US" sz="16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In fact, watch the METAR for an airport with an air show going on and check cloud height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1947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4B04-5E67-4529-AD3D-48A33338C177}"/>
              </a:ext>
            </a:extLst>
          </p:cNvPr>
          <p:cNvSpPr>
            <a:spLocks noGrp="1"/>
          </p:cNvSpPr>
          <p:nvPr>
            <p:ph type="title"/>
          </p:nvPr>
        </p:nvSpPr>
        <p:spPr/>
        <p:txBody>
          <a:bodyPr/>
          <a:lstStyle/>
          <a:p>
            <a:r>
              <a:rPr lang="en-US" dirty="0"/>
              <a:t>Pilot Forum #4</a:t>
            </a:r>
          </a:p>
        </p:txBody>
      </p:sp>
      <p:sp>
        <p:nvSpPr>
          <p:cNvPr id="3" name="Content Placeholder 2">
            <a:extLst>
              <a:ext uri="{FF2B5EF4-FFF2-40B4-BE49-F238E27FC236}">
                <a16:creationId xmlns:a16="http://schemas.microsoft.com/office/drawing/2014/main" id="{F176FB5D-82C7-46BF-B6CE-3465FC8E3690}"/>
              </a:ext>
            </a:extLst>
          </p:cNvPr>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2300" b="1" dirty="0">
                <a:solidFill>
                  <a:srgbClr val="141414"/>
                </a:solidFill>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What geographical area does a METAR cover?</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9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Geographically METARS are for a single specific location (the station identified in the report).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a:lnSpc>
                <a:spcPct val="107000"/>
              </a:lnSpc>
              <a:spcBef>
                <a:spcPts val="0"/>
              </a:spcBef>
              <a:spcAft>
                <a:spcPts val="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a:lnSpc>
                <a:spcPct val="107000"/>
              </a:lnSpc>
              <a:spcBef>
                <a:spcPts val="0"/>
              </a:spcBef>
              <a:spcAft>
                <a:spcPts val="0"/>
              </a:spcAft>
            </a:pPr>
            <a:r>
              <a:rPr lang="en-US" sz="19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An automated METAR with no human supervision covers the </a:t>
            </a:r>
            <a:r>
              <a:rPr lang="en-US" sz="19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conditions within approximately 6 inches of the weather station reporting it </a:t>
            </a:r>
            <a:r>
              <a:rPr lang="en-US" sz="19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(for example, a badly positioned AWOS/ASOS station may be shielded from wind in some directions which affects what it reports).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0">
              <a:lnSpc>
                <a:spcPct val="107000"/>
              </a:lnSpc>
              <a:spcBef>
                <a:spcPts val="0"/>
              </a:spcBef>
              <a:spcAft>
                <a:spcPts val="0"/>
              </a:spcAft>
              <a:buNone/>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a:lnSpc>
                <a:spcPct val="107000"/>
              </a:lnSpc>
              <a:spcBef>
                <a:spcPts val="0"/>
              </a:spcBef>
              <a:spcAft>
                <a:spcPts val="0"/>
              </a:spcAft>
            </a:pPr>
            <a:r>
              <a:rPr lang="en-US" sz="19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 manual (or manually augmented) METAR covers the conditions the weather observer can physically see (clouds, precipitation, visibility, etc.) in addition to the ones they can measure (temperature, dew point, barometric pressure), which </a:t>
            </a:r>
            <a:r>
              <a:rPr lang="en-US" sz="19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are valid for the point of measurement</a:t>
            </a:r>
            <a:r>
              <a:rPr lang="en-US" sz="19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a:lnSpc>
                <a:spcPct val="107000"/>
              </a:lnSpc>
              <a:spcBef>
                <a:spcPts val="0"/>
              </a:spcBef>
              <a:spcAft>
                <a:spcPts val="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a:lnSpc>
                <a:spcPct val="107000"/>
              </a:lnSpc>
              <a:spcBef>
                <a:spcPts val="0"/>
              </a:spcBef>
              <a:spcAft>
                <a:spcPts val="0"/>
              </a:spcAft>
            </a:pPr>
            <a:r>
              <a:rPr lang="en-US" sz="19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Practically speaking if the weather station is positioned well a METAR (like a TAF) is probably </a:t>
            </a:r>
            <a:r>
              <a:rPr lang="en-US" sz="19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fairly representative of conditions within 5 miles, assuming there are no geographic features such as mountains which may mess with the weather.</a:t>
            </a:r>
            <a:r>
              <a:rPr lang="en-US" sz="19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The data is still </a:t>
            </a:r>
            <a:r>
              <a:rPr lang="en-US" sz="1900" dirty="0" err="1">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still</a:t>
            </a:r>
            <a:r>
              <a:rPr lang="en-US" sz="19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a:t>
            </a:r>
            <a:r>
              <a:rPr lang="en-US" sz="19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useful" within about 20 miles </a:t>
            </a:r>
            <a:r>
              <a:rPr lang="en-US" sz="19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(e.g. KMTP uses the weather reported by KHTO, about 17 miles away), though you should obviously cross-check it - in that example the winds at Montauk (right on the water) can be noticeably different from the winds at East Hampton (further inland).</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a:lnSpc>
                <a:spcPct val="107000"/>
              </a:lnSpc>
              <a:spcBef>
                <a:spcPts val="0"/>
              </a:spcBef>
              <a:spcAft>
                <a:spcPts val="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a:lnSpc>
                <a:spcPct val="107000"/>
              </a:lnSpc>
              <a:spcBef>
                <a:spcPts val="0"/>
              </a:spcBef>
              <a:spcAft>
                <a:spcPts val="0"/>
              </a:spcAft>
            </a:pPr>
            <a:r>
              <a:rPr lang="en-US" sz="19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Some information is broadly useful over a wider area. FAR 91.121 requires you to set your altimeter to the value reported by a station "within 100 nautical miles" of your position when you're operating below 18,000 feet because things like barometric pressure tend to affect relatively large areas.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6867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4B04-5E67-4529-AD3D-48A33338C177}"/>
              </a:ext>
            </a:extLst>
          </p:cNvPr>
          <p:cNvSpPr>
            <a:spLocks noGrp="1"/>
          </p:cNvSpPr>
          <p:nvPr>
            <p:ph type="title"/>
          </p:nvPr>
        </p:nvSpPr>
        <p:spPr/>
        <p:txBody>
          <a:bodyPr/>
          <a:lstStyle/>
          <a:p>
            <a:r>
              <a:rPr lang="en-US" dirty="0"/>
              <a:t>Pilot Forum #4</a:t>
            </a:r>
          </a:p>
        </p:txBody>
      </p:sp>
      <p:sp>
        <p:nvSpPr>
          <p:cNvPr id="3" name="Content Placeholder 2">
            <a:extLst>
              <a:ext uri="{FF2B5EF4-FFF2-40B4-BE49-F238E27FC236}">
                <a16:creationId xmlns:a16="http://schemas.microsoft.com/office/drawing/2014/main" id="{F176FB5D-82C7-46BF-B6CE-3465FC8E3690}"/>
              </a:ext>
            </a:extLst>
          </p:cNvPr>
          <p:cNvSpPr>
            <a:spLocks noGrp="1"/>
          </p:cNvSpPr>
          <p:nvPr>
            <p:ph idx="1"/>
          </p:nvPr>
        </p:nvSpPr>
        <p:spPr/>
        <p:txBody>
          <a:bodyPr>
            <a:normAutofit fontScale="92500" lnSpcReduction="10000"/>
          </a:bodyPr>
          <a:lstStyle/>
          <a:p>
            <a:pPr marL="0" marR="0" lvl="0" indent="0">
              <a:lnSpc>
                <a:spcPct val="107000"/>
              </a:lnSpc>
              <a:spcBef>
                <a:spcPts val="0"/>
              </a:spcBef>
              <a:spcAft>
                <a:spcPts val="0"/>
              </a:spcAft>
              <a:buNone/>
            </a:pPr>
            <a:r>
              <a:rPr lang="en-US" sz="1900" b="1" dirty="0">
                <a:solidFill>
                  <a:srgbClr val="141414"/>
                </a:solidFill>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What geographical area does a METAR cover?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Since you mention it, there's a particular airport I fly into sometimes where they </a:t>
            </a:r>
            <a:r>
              <a:rPr lang="en-US" sz="17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installed the ASOS gear right up against a tree line</a:t>
            </a: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You have to still fly over and check the sock because the winds it reports are often completely wrong. All the ASOS measure is which way the wind in the rotor by the tree line is going. Great answer, thanks. –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There are actually </a:t>
            </a:r>
            <a:r>
              <a:rPr lang="en-US" sz="17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guidelines on how to properly site a weather station </a:t>
            </a: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it gets screwed up amazingly often though. –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7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AWOS/ASOS cloud cover isn't limited to the 6" cylinder of sky above the station - it has a much wider arc. </a:t>
            </a: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That's how it calculates scattered, broken, etc. –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It's been said before in another forum, that a report of rain combined with CAVU, means that the lawn sprinklers are hitting the automatic weather station. –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there's a corn/soybean field at my airport near to the ASOS. Come harvest time we always have to edit the report, because the system thinks the </a:t>
            </a:r>
            <a:r>
              <a:rPr lang="en-US" sz="17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visibility is very </a:t>
            </a:r>
            <a:r>
              <a:rPr lang="en-US" sz="1700" b="1" dirty="0" err="1">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very</a:t>
            </a:r>
            <a:r>
              <a:rPr lang="en-US" sz="17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low due to the (localized!) dust in the air</a:t>
            </a: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The ceilometer does just measure straight up. Automated SCT/BKN/</a:t>
            </a:r>
            <a:r>
              <a:rPr lang="en-US" sz="1700" dirty="0" err="1">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etc</a:t>
            </a: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are based off of time averages, not its view of the whole sky. </a:t>
            </a:r>
            <a:r>
              <a:rPr lang="en-US" sz="17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One cloud parked over the AWOS all day will give OVC </a:t>
            </a: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regardless of what the rest of the sky looks like.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 </a:t>
            </a:r>
            <a:r>
              <a:rPr lang="en-US" sz="1700" dirty="0" err="1">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metar</a:t>
            </a: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 report is good within </a:t>
            </a:r>
            <a:r>
              <a:rPr lang="en-US" sz="1700" b="1"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5 NM of the station</a:t>
            </a:r>
            <a:r>
              <a:rPr lang="en-US" sz="1700" dirty="0">
                <a:solidFill>
                  <a:srgbClr val="141414"/>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7904732"/>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5836</TotalTime>
  <Words>3249</Words>
  <Application>Microsoft Office PowerPoint</Application>
  <PresentationFormat>Widescreen</PresentationFormat>
  <Paragraphs>243</Paragraphs>
  <Slides>38</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Amasis MT Pro Black</vt:lpstr>
      <vt:lpstr>Aptos</vt:lpstr>
      <vt:lpstr>Arial</vt:lpstr>
      <vt:lpstr>Calibri</vt:lpstr>
      <vt:lpstr>Lato</vt:lpstr>
      <vt:lpstr>Neue Haas Grotesk Text Pro</vt:lpstr>
      <vt:lpstr>Palatino Linotype</vt:lpstr>
      <vt:lpstr>Segoe UI</vt:lpstr>
      <vt:lpstr>Trebuchet MS</vt:lpstr>
      <vt:lpstr>Wingdings</vt:lpstr>
      <vt:lpstr>VanillaVTI</vt:lpstr>
      <vt:lpstr>Two Sides of the Coin: METAR Representativeness for Gustiness and Obscurations </vt:lpstr>
      <vt:lpstr>Representativeness of METAR weather</vt:lpstr>
      <vt:lpstr>Representativeness of METAR weather (wind specific)</vt:lpstr>
      <vt:lpstr>What geographic area does the METAR represent? </vt:lpstr>
      <vt:lpstr>Pilot Forum #1</vt:lpstr>
      <vt:lpstr>Pilot Forum #2</vt:lpstr>
      <vt:lpstr>Pilot Forum #3</vt:lpstr>
      <vt:lpstr>Pilot Forum #4</vt:lpstr>
      <vt:lpstr>Pilot Forum #4</vt:lpstr>
      <vt:lpstr>First side of the coin: “Ceilings” </vt:lpstr>
      <vt:lpstr>Clouds and Representativeness</vt:lpstr>
      <vt:lpstr>Clouds and Representativeness</vt:lpstr>
      <vt:lpstr>Low Cloud Movement  LLJ Cu</vt:lpstr>
      <vt:lpstr>Represenativiness by direction in these scenarios? </vt:lpstr>
      <vt:lpstr>What to do with these scenarios? </vt:lpstr>
      <vt:lpstr>PowerPoint Presentation</vt:lpstr>
      <vt:lpstr>PowerPoint Presentation</vt:lpstr>
      <vt:lpstr>PowerPoint Presentation</vt:lpstr>
      <vt:lpstr>PowerPoint Presentation</vt:lpstr>
      <vt:lpstr>Mesonet Stations In and Out of the Cloud Layer (What if)</vt:lpstr>
      <vt:lpstr>Mesonet Stations In and Out of the Cloud Layer </vt:lpstr>
      <vt:lpstr>Ceilings Here/Obscuration There</vt:lpstr>
      <vt:lpstr>PowerPoint Presentation</vt:lpstr>
      <vt:lpstr>PowerPoint Presentation</vt:lpstr>
      <vt:lpstr>PowerPoint Presentation</vt:lpstr>
      <vt:lpstr>TULE FOG EVENT (RISK ASSESSMENT)</vt:lpstr>
      <vt:lpstr>Second side of the coin: “Gustiness” </vt:lpstr>
      <vt:lpstr>Gaylord Regional Airport (KGLR) ASOS</vt:lpstr>
      <vt:lpstr>PowerPoint Presentation</vt:lpstr>
      <vt:lpstr>Modeling Assessments: Nearby Orography</vt:lpstr>
      <vt:lpstr>Modeling Assessments: Nearby Buildings</vt:lpstr>
      <vt:lpstr>PowerPoint Presentation</vt:lpstr>
      <vt:lpstr>ASOS location at KDFW</vt:lpstr>
      <vt:lpstr>Problematic ASOS location at KPAE</vt:lpstr>
      <vt:lpstr>Problematic ASOS location at KPAE</vt:lpstr>
      <vt:lpstr>Moving forward?</vt:lpstr>
      <vt:lpstr>METAR Element Poll: Best Case/Worst Case</vt:lpstr>
      <vt:lpstr>METARs and Representativeness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Sides of the Coin: METAR Representativeness for Gustiness and Obscurations </dc:title>
  <dc:creator>Michael Splitt</dc:creator>
  <cp:lastModifiedBy>Michael Splitt</cp:lastModifiedBy>
  <cp:revision>2</cp:revision>
  <dcterms:created xsi:type="dcterms:W3CDTF">2025-09-30T18:40:20Z</dcterms:created>
  <dcterms:modified xsi:type="dcterms:W3CDTF">2025-10-05T15:16:52Z</dcterms:modified>
</cp:coreProperties>
</file>