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ebas Neue" panose="020B0606020202050201" pitchFamily="34" charset="77"/>
      <p:regular r:id="rId8"/>
    </p:embeddedFont>
    <p:embeddedFont>
      <p:font typeface="Gagalin" pitchFamily="2" charset="0"/>
      <p:regular r:id="rId9"/>
    </p:embeddedFont>
    <p:embeddedFont>
      <p:font typeface="Public Sans" pitchFamily="2" charset="77"/>
      <p:regular r:id="rId10"/>
    </p:embeddedFont>
    <p:embeddedFont>
      <p:font typeface="Public Sans Bold" pitchFamily="2" charset="77"/>
      <p:regular r:id="rId11"/>
    </p:embeddedFont>
    <p:embeddedFont>
      <p:font typeface="Public Sans Bold Italics" pitchFamily="2" charset="77"/>
      <p:regular r:id="rId12"/>
      <p:italic r:id="rId13"/>
    </p:embeddedFont>
    <p:embeddedFont>
      <p:font typeface="The Youngest Serif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29875" y="8724900"/>
            <a:ext cx="7858125" cy="1562100"/>
            <a:chOff x="0" y="0"/>
            <a:chExt cx="1397000" cy="2777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7000" cy="277707"/>
            </a:xfrm>
            <a:custGeom>
              <a:avLst/>
              <a:gdLst/>
              <a:ahLst/>
              <a:cxnLst/>
              <a:rect l="l" t="t" r="r" b="b"/>
              <a:pathLst>
                <a:path w="1397000" h="277707">
                  <a:moveTo>
                    <a:pt x="0" y="0"/>
                  </a:moveTo>
                  <a:lnTo>
                    <a:pt x="1397000" y="0"/>
                  </a:lnTo>
                  <a:lnTo>
                    <a:pt x="1397000" y="277707"/>
                  </a:lnTo>
                  <a:lnTo>
                    <a:pt x="0" y="277707"/>
                  </a:lnTo>
                  <a:close/>
                </a:path>
              </a:pathLst>
            </a:custGeom>
            <a:solidFill>
              <a:srgbClr val="2377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97000" cy="33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29875" y="0"/>
            <a:ext cx="7858125" cy="8724900"/>
            <a:chOff x="0" y="0"/>
            <a:chExt cx="1217429" cy="13517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7429" cy="1351715"/>
            </a:xfrm>
            <a:custGeom>
              <a:avLst/>
              <a:gdLst/>
              <a:ahLst/>
              <a:cxnLst/>
              <a:rect l="l" t="t" r="r" b="b"/>
              <a:pathLst>
                <a:path w="1217429" h="1351715">
                  <a:moveTo>
                    <a:pt x="0" y="0"/>
                  </a:moveTo>
                  <a:lnTo>
                    <a:pt x="1217429" y="0"/>
                  </a:lnTo>
                  <a:lnTo>
                    <a:pt x="1217429" y="1351715"/>
                  </a:lnTo>
                  <a:lnTo>
                    <a:pt x="0" y="1351715"/>
                  </a:lnTo>
                  <a:close/>
                </a:path>
              </a:pathLst>
            </a:custGeom>
            <a:blipFill>
              <a:blip r:embed="rId2"/>
              <a:stretch>
                <a:fillRect t="-245" b="-2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3718836" y="8790980"/>
            <a:ext cx="2220677" cy="934641"/>
          </a:xfrm>
          <a:custGeom>
            <a:avLst/>
            <a:gdLst/>
            <a:ahLst/>
            <a:cxnLst/>
            <a:rect l="l" t="t" r="r" b="b"/>
            <a:pathLst>
              <a:path w="2220677" h="934641">
                <a:moveTo>
                  <a:pt x="0" y="0"/>
                </a:moveTo>
                <a:lnTo>
                  <a:pt x="2220678" y="0"/>
                </a:lnTo>
                <a:lnTo>
                  <a:pt x="2220678" y="934640"/>
                </a:lnTo>
                <a:lnTo>
                  <a:pt x="0" y="934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6750" y="8934409"/>
            <a:ext cx="6106571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39"/>
              </a:lnSpc>
            </a:pPr>
            <a:r>
              <a:rPr lang="en-US" sz="4099" b="1" i="1">
                <a:solidFill>
                  <a:srgbClr val="D9D9D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Bryan Beck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72950" y="9092895"/>
            <a:ext cx="4314825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19"/>
              </a:lnSpc>
            </a:pPr>
            <a:r>
              <a:rPr lang="en-US" sz="3299">
                <a:solidFill>
                  <a:srgbClr val="CCCCCC"/>
                </a:solidFill>
                <a:latin typeface="Gagalin"/>
                <a:ea typeface="Gagalin"/>
                <a:cs typeface="Gagalin"/>
                <a:sym typeface="Gagalin"/>
              </a:rPr>
              <a:t>OCTOBER 2025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6750" y="666750"/>
            <a:ext cx="8324850" cy="7138037"/>
            <a:chOff x="0" y="0"/>
            <a:chExt cx="11099800" cy="95173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943978"/>
              <a:ext cx="11099800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2400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Understanding METAR wind observation gaps at airports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" y="-57150"/>
              <a:ext cx="11087100" cy="45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" y="1021292"/>
              <a:ext cx="11087100" cy="7589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000"/>
                </a:lnSpc>
              </a:pPr>
              <a:r>
                <a:rPr lang="en-US" sz="11000">
                  <a:solidFill>
                    <a:srgbClr val="4D90FE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METAR Wind Observation Gaps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24900"/>
            <a:ext cx="7874473" cy="1562100"/>
            <a:chOff x="0" y="0"/>
            <a:chExt cx="2073935" cy="4114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3935" cy="411417"/>
            </a:xfrm>
            <a:custGeom>
              <a:avLst/>
              <a:gdLst/>
              <a:ahLst/>
              <a:cxnLst/>
              <a:rect l="l" t="t" r="r" b="b"/>
              <a:pathLst>
                <a:path w="2073935" h="411417">
                  <a:moveTo>
                    <a:pt x="0" y="0"/>
                  </a:moveTo>
                  <a:lnTo>
                    <a:pt x="2073935" y="0"/>
                  </a:lnTo>
                  <a:lnTo>
                    <a:pt x="2073935" y="411417"/>
                  </a:lnTo>
                  <a:lnTo>
                    <a:pt x="0" y="41141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73935" cy="468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7858125" cy="4829473"/>
          </a:xfrm>
          <a:custGeom>
            <a:avLst/>
            <a:gdLst/>
            <a:ahLst/>
            <a:cxnLst/>
            <a:rect l="l" t="t" r="r" b="b"/>
            <a:pathLst>
              <a:path w="7858125" h="4829473">
                <a:moveTo>
                  <a:pt x="0" y="0"/>
                </a:moveTo>
                <a:lnTo>
                  <a:pt x="7858125" y="0"/>
                </a:lnTo>
                <a:lnTo>
                  <a:pt x="7858125" y="4829473"/>
                </a:lnTo>
                <a:lnTo>
                  <a:pt x="0" y="4829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232341" y="2414736"/>
            <a:ext cx="8026959" cy="4935328"/>
            <a:chOff x="0" y="0"/>
            <a:chExt cx="10702613" cy="6580438"/>
          </a:xfrm>
        </p:grpSpPr>
        <p:sp>
          <p:nvSpPr>
            <p:cNvPr id="7" name="TextBox 7"/>
            <p:cNvSpPr txBox="1"/>
            <p:nvPr/>
          </p:nvSpPr>
          <p:spPr>
            <a:xfrm>
              <a:off x="0" y="2959033"/>
              <a:ext cx="10702613" cy="3621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2400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METAR wind observations are critical for flight operations, providing only a </a:t>
              </a:r>
              <a:r>
                <a:rPr lang="en-US" sz="2400" b="1">
                  <a:solidFill>
                    <a:srgbClr val="CCCCCC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snapshot</a:t>
              </a:r>
              <a:r>
                <a:rPr lang="en-US" sz="2400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of wind conditions measured at an airport. Key limitations include averaging periods and rounding conventions, which may not fully represent the actual wind environment encountered by aircraft during operations.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702613" cy="2473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319"/>
                </a:lnSpc>
              </a:pPr>
              <a:r>
                <a:rPr lang="en-US" sz="6099" u="non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Understanding METAR Wind Reports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74473" y="8724900"/>
            <a:ext cx="10413527" cy="1562100"/>
            <a:chOff x="0" y="0"/>
            <a:chExt cx="2742657" cy="4114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2657" cy="411417"/>
            </a:xfrm>
            <a:custGeom>
              <a:avLst/>
              <a:gdLst/>
              <a:ahLst/>
              <a:cxnLst/>
              <a:rect l="l" t="t" r="r" b="b"/>
              <a:pathLst>
                <a:path w="2742657" h="411417">
                  <a:moveTo>
                    <a:pt x="0" y="0"/>
                  </a:moveTo>
                  <a:lnTo>
                    <a:pt x="2742657" y="0"/>
                  </a:lnTo>
                  <a:lnTo>
                    <a:pt x="2742657" y="411417"/>
                  </a:lnTo>
                  <a:lnTo>
                    <a:pt x="0" y="411417"/>
                  </a:lnTo>
                  <a:close/>
                </a:path>
              </a:pathLst>
            </a:custGeom>
            <a:solidFill>
              <a:srgbClr val="2377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742657" cy="468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85800"/>
            <a:ext cx="6886575" cy="179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4"/>
              </a:lnSpc>
              <a:spcBef>
                <a:spcPct val="0"/>
              </a:spcBef>
            </a:pPr>
            <a:r>
              <a:rPr lang="en-US" sz="6099" u="none">
                <a:solidFill>
                  <a:srgbClr val="4D90FE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Known METAR Wind Gaps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724900"/>
            <a:ext cx="9144000" cy="1562100"/>
            <a:chOff x="0" y="0"/>
            <a:chExt cx="1811851" cy="30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1851" cy="309525"/>
            </a:xfrm>
            <a:custGeom>
              <a:avLst/>
              <a:gdLst/>
              <a:ahLst/>
              <a:cxnLst/>
              <a:rect l="l" t="t" r="r" b="b"/>
              <a:pathLst>
                <a:path w="1811851" h="309525">
                  <a:moveTo>
                    <a:pt x="0" y="0"/>
                  </a:moveTo>
                  <a:lnTo>
                    <a:pt x="1811851" y="0"/>
                  </a:lnTo>
                  <a:lnTo>
                    <a:pt x="1811851" y="309525"/>
                  </a:lnTo>
                  <a:lnTo>
                    <a:pt x="0" y="30952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811851" cy="366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8724900"/>
            <a:ext cx="9144000" cy="1562100"/>
            <a:chOff x="0" y="0"/>
            <a:chExt cx="1625600" cy="2777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5600" cy="277707"/>
            </a:xfrm>
            <a:custGeom>
              <a:avLst/>
              <a:gdLst/>
              <a:ahLst/>
              <a:cxnLst/>
              <a:rect l="l" t="t" r="r" b="b"/>
              <a:pathLst>
                <a:path w="1625600" h="277707">
                  <a:moveTo>
                    <a:pt x="0" y="0"/>
                  </a:moveTo>
                  <a:lnTo>
                    <a:pt x="1625600" y="0"/>
                  </a:lnTo>
                  <a:lnTo>
                    <a:pt x="1625600" y="277707"/>
                  </a:lnTo>
                  <a:lnTo>
                    <a:pt x="0" y="277707"/>
                  </a:lnTo>
                  <a:close/>
                </a:path>
              </a:pathLst>
            </a:custGeom>
            <a:solidFill>
              <a:srgbClr val="4D9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25600" cy="33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6400" y="668905"/>
            <a:ext cx="6886575" cy="1492250"/>
            <a:chOff x="0" y="0"/>
            <a:chExt cx="9182100" cy="198966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90550"/>
              <a:ext cx="9182100" cy="139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Spatial gaps arise when wind measurements fail to represent conditions across the entire airport, leading to misleading data for pilots during critical operations.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Spatial Gaps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3352800"/>
            <a:ext cx="6886575" cy="1492250"/>
            <a:chOff x="0" y="0"/>
            <a:chExt cx="9182100" cy="19896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90550"/>
              <a:ext cx="9182100" cy="139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Temporal gaps result from the 2-minute averaging period, which may not reflect sudden wind shifts that can occur rapidly, impacting safety during takeoff and landing.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Temporal Gaps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96400" y="6038850"/>
            <a:ext cx="6886575" cy="1844675"/>
            <a:chOff x="0" y="0"/>
            <a:chExt cx="9182100" cy="245956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90550"/>
              <a:ext cx="9182100" cy="1869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Altitude gaps occur due to single sensor locations, which may not account for varying wind conditions at different heights, creating potential hazards for aircraft maneuvering.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Altitude Gaps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85800"/>
            <a:ext cx="6886575" cy="267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4"/>
              </a:lnSpc>
              <a:spcBef>
                <a:spcPct val="0"/>
              </a:spcBef>
            </a:pPr>
            <a:r>
              <a:rPr lang="en-US" sz="6099" u="none">
                <a:solidFill>
                  <a:srgbClr val="4D90FE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Known METAR Gaps: Automation and Geographic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724900"/>
            <a:ext cx="9144000" cy="1562100"/>
            <a:chOff x="0" y="0"/>
            <a:chExt cx="1811851" cy="30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1851" cy="309525"/>
            </a:xfrm>
            <a:custGeom>
              <a:avLst/>
              <a:gdLst/>
              <a:ahLst/>
              <a:cxnLst/>
              <a:rect l="l" t="t" r="r" b="b"/>
              <a:pathLst>
                <a:path w="1811851" h="309525">
                  <a:moveTo>
                    <a:pt x="0" y="0"/>
                  </a:moveTo>
                  <a:lnTo>
                    <a:pt x="1811851" y="0"/>
                  </a:lnTo>
                  <a:lnTo>
                    <a:pt x="1811851" y="309525"/>
                  </a:lnTo>
                  <a:lnTo>
                    <a:pt x="0" y="30952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811851" cy="366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8724900"/>
            <a:ext cx="9144000" cy="1562100"/>
            <a:chOff x="0" y="0"/>
            <a:chExt cx="1625600" cy="2777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5600" cy="277707"/>
            </a:xfrm>
            <a:custGeom>
              <a:avLst/>
              <a:gdLst/>
              <a:ahLst/>
              <a:cxnLst/>
              <a:rect l="l" t="t" r="r" b="b"/>
              <a:pathLst>
                <a:path w="1625600" h="277707">
                  <a:moveTo>
                    <a:pt x="0" y="0"/>
                  </a:moveTo>
                  <a:lnTo>
                    <a:pt x="1625600" y="0"/>
                  </a:lnTo>
                  <a:lnTo>
                    <a:pt x="1625600" y="277707"/>
                  </a:lnTo>
                  <a:lnTo>
                    <a:pt x="0" y="277707"/>
                  </a:lnTo>
                  <a:close/>
                </a:path>
              </a:pathLst>
            </a:custGeom>
            <a:solidFill>
              <a:srgbClr val="4D9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25600" cy="33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6400" y="668905"/>
            <a:ext cx="6886575" cy="1844675"/>
            <a:chOff x="0" y="0"/>
            <a:chExt cx="9182100" cy="245956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90550"/>
              <a:ext cx="9182100" cy="1869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Automation gaps arise from insufficient sensor coverage and reliance on a singular data point, leading to </a:t>
              </a:r>
              <a:r>
                <a:rPr lang="en-US" sz="2000" b="1" u="none" strike="noStrike">
                  <a:solidFill>
                    <a:srgbClr val="CCCCCC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incomplete</a:t>
              </a: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wind information during critical operational periods.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Automation Gaps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3352800"/>
            <a:ext cx="6886575" cy="1844675"/>
            <a:chOff x="0" y="0"/>
            <a:chExt cx="9182100" cy="24595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90550"/>
              <a:ext cx="9182100" cy="1869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Geographic gaps in METAR reporting occur due to the </a:t>
              </a:r>
              <a:r>
                <a:rPr lang="en-US" sz="2000" b="1" u="none" strike="noStrike">
                  <a:solidFill>
                    <a:srgbClr val="CCCCCC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variability</a:t>
              </a: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of terrain, which can cause significant discrepancies in recorded wind data across nearby locations.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Geographic Gaps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96400" y="6038850"/>
            <a:ext cx="6886575" cy="1844675"/>
            <a:chOff x="0" y="0"/>
            <a:chExt cx="9182100" cy="245956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90550"/>
              <a:ext cx="9182100" cy="1869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The </a:t>
              </a:r>
              <a:r>
                <a:rPr lang="en-US" sz="2000" b="1" u="none" strike="noStrike">
                  <a:solidFill>
                    <a:srgbClr val="CCCCCC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impact of these gaps</a:t>
              </a:r>
              <a:r>
                <a:rPr lang="en-US" sz="2000" u="none" strike="noStrik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on wind reporting accuracy is profound, potentially compromising flight safety and operational decision-making due to misleading information during critical phases of flight.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91821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>
                  <a:solidFill>
                    <a:srgbClr val="D9D9D9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Operational Impact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724900"/>
            <a:ext cx="9144000" cy="1562100"/>
            <a:chOff x="0" y="0"/>
            <a:chExt cx="1811851" cy="309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1851" cy="309525"/>
            </a:xfrm>
            <a:custGeom>
              <a:avLst/>
              <a:gdLst/>
              <a:ahLst/>
              <a:cxnLst/>
              <a:rect l="l" t="t" r="r" b="b"/>
              <a:pathLst>
                <a:path w="1811851" h="309525">
                  <a:moveTo>
                    <a:pt x="0" y="0"/>
                  </a:moveTo>
                  <a:lnTo>
                    <a:pt x="1811851" y="0"/>
                  </a:lnTo>
                  <a:lnTo>
                    <a:pt x="1811851" y="309525"/>
                  </a:lnTo>
                  <a:lnTo>
                    <a:pt x="0" y="309525"/>
                  </a:lnTo>
                  <a:close/>
                </a:path>
              </a:pathLst>
            </a:custGeom>
            <a:solidFill>
              <a:srgbClr val="4D9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11851" cy="366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724900"/>
            <a:ext cx="9144000" cy="1562100"/>
            <a:chOff x="0" y="0"/>
            <a:chExt cx="1625600" cy="2777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25600" cy="277707"/>
            </a:xfrm>
            <a:custGeom>
              <a:avLst/>
              <a:gdLst/>
              <a:ahLst/>
              <a:cxnLst/>
              <a:rect l="l" t="t" r="r" b="b"/>
              <a:pathLst>
                <a:path w="1625600" h="277707">
                  <a:moveTo>
                    <a:pt x="0" y="0"/>
                  </a:moveTo>
                  <a:lnTo>
                    <a:pt x="1625600" y="0"/>
                  </a:lnTo>
                  <a:lnTo>
                    <a:pt x="1625600" y="277707"/>
                  </a:lnTo>
                  <a:lnTo>
                    <a:pt x="0" y="27770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25600" cy="33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171" y="0"/>
            <a:ext cx="9169171" cy="8724900"/>
          </a:xfrm>
          <a:custGeom>
            <a:avLst/>
            <a:gdLst/>
            <a:ahLst/>
            <a:cxnLst/>
            <a:rect l="l" t="t" r="r" b="b"/>
            <a:pathLst>
              <a:path w="9169171" h="8724900">
                <a:moveTo>
                  <a:pt x="0" y="0"/>
                </a:moveTo>
                <a:lnTo>
                  <a:pt x="9169171" y="0"/>
                </a:lnTo>
                <a:lnTo>
                  <a:pt x="9169171" y="8724900"/>
                </a:lnTo>
                <a:lnTo>
                  <a:pt x="0" y="8724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86" r="-29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412674" y="6607477"/>
            <a:ext cx="8527459" cy="2650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07"/>
              </a:lnSpc>
            </a:pPr>
            <a:r>
              <a:rPr lang="en-US" sz="11505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Is it safe to land?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-Rob Campbell, Campbell Scientific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724900"/>
            <a:ext cx="9144000" cy="1562100"/>
            <a:chOff x="0" y="0"/>
            <a:chExt cx="1811851" cy="309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1851" cy="309525"/>
            </a:xfrm>
            <a:custGeom>
              <a:avLst/>
              <a:gdLst/>
              <a:ahLst/>
              <a:cxnLst/>
              <a:rect l="l" t="t" r="r" b="b"/>
              <a:pathLst>
                <a:path w="1811851" h="309525">
                  <a:moveTo>
                    <a:pt x="0" y="0"/>
                  </a:moveTo>
                  <a:lnTo>
                    <a:pt x="1811851" y="0"/>
                  </a:lnTo>
                  <a:lnTo>
                    <a:pt x="1811851" y="309525"/>
                  </a:lnTo>
                  <a:lnTo>
                    <a:pt x="0" y="309525"/>
                  </a:lnTo>
                  <a:close/>
                </a:path>
              </a:pathLst>
            </a:custGeom>
            <a:solidFill>
              <a:srgbClr val="4D9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11851" cy="366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724900"/>
            <a:ext cx="9144000" cy="1562100"/>
            <a:chOff x="0" y="0"/>
            <a:chExt cx="1625600" cy="2777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25600" cy="277707"/>
            </a:xfrm>
            <a:custGeom>
              <a:avLst/>
              <a:gdLst/>
              <a:ahLst/>
              <a:cxnLst/>
              <a:rect l="l" t="t" r="r" b="b"/>
              <a:pathLst>
                <a:path w="1625600" h="277707">
                  <a:moveTo>
                    <a:pt x="0" y="0"/>
                  </a:moveTo>
                  <a:lnTo>
                    <a:pt x="1625600" y="0"/>
                  </a:lnTo>
                  <a:lnTo>
                    <a:pt x="1625600" y="277707"/>
                  </a:lnTo>
                  <a:lnTo>
                    <a:pt x="0" y="27770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25600" cy="334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670716"/>
            <a:ext cx="8324850" cy="1599884"/>
            <a:chOff x="0" y="0"/>
            <a:chExt cx="11099800" cy="2133178"/>
          </a:xfrm>
        </p:grpSpPr>
        <p:sp>
          <p:nvSpPr>
            <p:cNvPr id="9" name="TextBox 9"/>
            <p:cNvSpPr txBox="1"/>
            <p:nvPr/>
          </p:nvSpPr>
          <p:spPr>
            <a:xfrm>
              <a:off x="5753100" y="-66675"/>
              <a:ext cx="5346700" cy="2199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37"/>
                </a:lnSpc>
              </a:pPr>
              <a:r>
                <a:rPr lang="en-US" sz="1758" u="none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The dangers of inadequate sensors, where misjudged wind patterns led to catastrophic outcomes, emphasizing the need for comprehensive wind monitoring systems.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5346700" cy="1080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Microburst </a:t>
              </a:r>
            </a:p>
            <a:p>
              <a:pPr marL="0" lvl="0" indent="0"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                  DAL191 DFW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3116"/>
            <a:ext cx="8324850" cy="933134"/>
            <a:chOff x="0" y="0"/>
            <a:chExt cx="11099800" cy="1244178"/>
          </a:xfrm>
        </p:grpSpPr>
        <p:sp>
          <p:nvSpPr>
            <p:cNvPr id="12" name="TextBox 12"/>
            <p:cNvSpPr txBox="1"/>
            <p:nvPr/>
          </p:nvSpPr>
          <p:spPr>
            <a:xfrm>
              <a:off x="5753100" y="-66675"/>
              <a:ext cx="5346700" cy="1310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37"/>
                </a:lnSpc>
              </a:pPr>
              <a:r>
                <a:rPr lang="en-US" sz="1758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Wind readings caused by complex terrain resulted in critical flight safety issues,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5346700" cy="1080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Terrain</a:t>
              </a:r>
            </a:p>
            <a:p>
              <a:pPr marL="0" lvl="0" indent="0"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                COA1404 DEN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6038850"/>
            <a:ext cx="8324850" cy="1266509"/>
            <a:chOff x="0" y="0"/>
            <a:chExt cx="11099800" cy="1688678"/>
          </a:xfrm>
        </p:grpSpPr>
        <p:sp>
          <p:nvSpPr>
            <p:cNvPr id="15" name="TextBox 15"/>
            <p:cNvSpPr txBox="1"/>
            <p:nvPr/>
          </p:nvSpPr>
          <p:spPr>
            <a:xfrm>
              <a:off x="5753100" y="-66675"/>
              <a:ext cx="5346700" cy="1755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37"/>
                </a:lnSpc>
              </a:pPr>
              <a:r>
                <a:rPr lang="en-US" sz="1758">
                  <a:solidFill>
                    <a:srgbClr val="CCCCCC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WInd gusts and crosswinds severely impacted flight operations, reinforcing the importance of accurate and timely METAR data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5346700" cy="1080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Wind Gusts</a:t>
              </a:r>
            </a:p>
            <a:p>
              <a:pPr marL="0" lvl="0" indent="0" algn="l">
                <a:lnSpc>
                  <a:spcPts val="3218"/>
                </a:lnSpc>
              </a:pPr>
              <a:r>
                <a:rPr lang="en-US" sz="2798">
                  <a:solidFill>
                    <a:srgbClr val="CCCCCC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                   N115WF ASE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66750" y="727866"/>
            <a:ext cx="6886575" cy="267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4"/>
              </a:lnSpc>
              <a:spcBef>
                <a:spcPct val="0"/>
              </a:spcBef>
            </a:pPr>
            <a:r>
              <a:rPr lang="en-US" sz="6099" u="none">
                <a:solidFill>
                  <a:srgbClr val="4D90FE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Representative NTSB Cases on Wind Gaps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6750" y="4567442"/>
            <a:ext cx="6886575" cy="66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7"/>
              </a:lnSpc>
            </a:pPr>
            <a:r>
              <a:rPr lang="en-US" sz="1758">
                <a:solidFill>
                  <a:srgbClr val="CCCCCC"/>
                </a:solidFill>
                <a:latin typeface="Public Sans"/>
                <a:ea typeface="Public Sans"/>
                <a:cs typeface="Public Sans"/>
                <a:sym typeface="Public Sans"/>
              </a:rPr>
              <a:t>Numerous aviation accidents have underscored the significant </a:t>
            </a:r>
            <a:r>
              <a:rPr lang="en-US" sz="1758" b="1">
                <a:solidFill>
                  <a:srgbClr val="CCCCCC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operational risks</a:t>
            </a:r>
            <a:r>
              <a:rPr lang="en-US" sz="1758">
                <a:solidFill>
                  <a:srgbClr val="CCCCCC"/>
                </a:solidFill>
                <a:latin typeface="Public Sans"/>
                <a:ea typeface="Public Sans"/>
                <a:cs typeface="Public Sans"/>
                <a:sym typeface="Public Sans"/>
              </a:rPr>
              <a:t> associated with wind observation gaps.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6750" y="3636541"/>
            <a:ext cx="6886575" cy="68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43"/>
              </a:lnSpc>
            </a:pPr>
            <a:r>
              <a:rPr lang="en-US" sz="2298">
                <a:solidFill>
                  <a:srgbClr val="CCCCCC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Examining critical safety incidents linked to wind observation limitations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358</Words>
  <Application>Microsoft Macintosh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Public Sans Bold Italics</vt:lpstr>
      <vt:lpstr>Gagalin</vt:lpstr>
      <vt:lpstr>Public Sans Bold</vt:lpstr>
      <vt:lpstr>Arial</vt:lpstr>
      <vt:lpstr>Public Sans</vt:lpstr>
      <vt:lpstr>Calibri</vt:lpstr>
      <vt:lpstr>Bebas Neue</vt:lpstr>
      <vt:lpstr>The Youngest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METAR Wind Observation Gaps</dc:title>
  <dc:description>Presentation - METAR Wind Observation Gaps</dc:description>
  <cp:lastModifiedBy>Matt Fronzak</cp:lastModifiedBy>
  <cp:revision>1</cp:revision>
  <dcterms:created xsi:type="dcterms:W3CDTF">2006-08-16T00:00:00Z</dcterms:created>
  <dcterms:modified xsi:type="dcterms:W3CDTF">2025-10-08T14:37:10Z</dcterms:modified>
  <dc:identifier>DAG1KWJ_aqE</dc:identifier>
</cp:coreProperties>
</file>