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68" r:id="rId2"/>
    <p:sldId id="274" r:id="rId3"/>
    <p:sldId id="260" r:id="rId4"/>
    <p:sldId id="269" r:id="rId5"/>
    <p:sldId id="270" r:id="rId6"/>
    <p:sldId id="272" r:id="rId7"/>
    <p:sldId id="271" r:id="rId8"/>
    <p:sldId id="273" r:id="rId9"/>
    <p:sldId id="275" r:id="rId10"/>
  </p:sldIdLst>
  <p:sldSz cx="12192000" cy="6858000"/>
  <p:notesSz cx="6858000" cy="9144000"/>
  <p:embeddedFontLst>
    <p:embeddedFont>
      <p:font typeface="Hind" panose="02000000000000000000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A9A9A"/>
    <a:srgbClr val="82858A"/>
    <a:srgbClr val="C1C3C4"/>
    <a:srgbClr val="52B6DE"/>
    <a:srgbClr val="16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712" autoAdjust="0"/>
  </p:normalViewPr>
  <p:slideViewPr>
    <p:cSldViewPr snapToGrid="0">
      <p:cViewPr varScale="1">
        <p:scale>
          <a:sx n="93" d="100"/>
          <a:sy n="93" d="100"/>
        </p:scale>
        <p:origin x="21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in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ind" panose="02000000000000000000" pitchFamily="2" charset="0"/>
              </a:defRPr>
            </a:lvl1pPr>
          </a:lstStyle>
          <a:p>
            <a:fld id="{A55D0FD5-7D99-456C-BCB0-2794A9C15E7D}" type="datetimeFigureOut">
              <a:rPr lang="en-US" smtClean="0"/>
              <a:pPr/>
              <a:t>10/8/25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ind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ind" panose="02000000000000000000" pitchFamily="2" charset="0"/>
              </a:defRPr>
            </a:lvl1pPr>
          </a:lstStyle>
          <a:p>
            <a:fld id="{EB90D96F-EC2A-471D-8252-FF4ECBBD86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3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ind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079239"/>
            <a:ext cx="4806688" cy="1458459"/>
          </a:xfrm>
          <a:noFill/>
        </p:spPr>
        <p:txBody>
          <a:bodyPr anchor="b">
            <a:normAutofit/>
          </a:bodyPr>
          <a:lstStyle>
            <a:lvl1pPr algn="l">
              <a:defRPr sz="36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1257" y="2609849"/>
            <a:ext cx="4354286" cy="3544887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86" h="3544887">
                <a:moveTo>
                  <a:pt x="0" y="0"/>
                </a:moveTo>
                <a:lnTo>
                  <a:pt x="4354286" y="0"/>
                </a:lnTo>
                <a:lnTo>
                  <a:pt x="1068161" y="3544887"/>
                </a:lnTo>
                <a:lnTo>
                  <a:pt x="0" y="353536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A61435-D363-403F-91C7-07D6EA937C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57" y="352499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BEA979-5A54-4E5C-9483-F5984870B0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" y="446208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18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E548B-339E-4584-A0DC-C53037365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321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AF612D-407F-456F-87EC-6E04FEA34208}"/>
              </a:ext>
            </a:extLst>
          </p:cNvPr>
          <p:cNvCxnSpPr>
            <a:cxnSpLocks/>
          </p:cNvCxnSpPr>
          <p:nvPr userDrawn="1"/>
        </p:nvCxnSpPr>
        <p:spPr>
          <a:xfrm>
            <a:off x="4171060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12CC3B8-4BE1-4A7E-BC26-C7B7974212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2" y="6495722"/>
            <a:ext cx="2999232" cy="180677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58AF546-4371-431F-A395-2ED0B4A68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41E6E07E-4947-44F7-8030-6C241570257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27577" y="6470446"/>
            <a:ext cx="4477511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426498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21FD7-77B1-4F0B-8968-FF7DE6298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815"/>
            <a:ext cx="8521188" cy="1277480"/>
          </a:xfrm>
        </p:spPr>
        <p:txBody>
          <a:bodyPr anchor="b"/>
          <a:lstStyle>
            <a:lvl1pPr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76C1-1E5A-40C3-90DF-156406A9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127304"/>
            <a:ext cx="6402791" cy="3924784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599811-1702-464D-B51E-A47F52B86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27304"/>
            <a:ext cx="3932237" cy="392478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C7307F-D2F0-4F4E-A18F-683681376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917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6E4B5B-AD90-42CE-BFA2-C59DED233CB7}"/>
              </a:ext>
            </a:extLst>
          </p:cNvPr>
          <p:cNvCxnSpPr>
            <a:cxnSpLocks/>
          </p:cNvCxnSpPr>
          <p:nvPr userDrawn="1"/>
        </p:nvCxnSpPr>
        <p:spPr>
          <a:xfrm>
            <a:off x="6998656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8F8A7D0-9A93-4C72-9F2D-D3FFD1E63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88" y="6495722"/>
            <a:ext cx="2999232" cy="180677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7E7F0E3-AE23-4987-9888-DAA63ADA6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5AF541E5-BA46-4A57-85C8-A905B68218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26088" y="6470446"/>
            <a:ext cx="4380917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23760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02FE-EB93-46AA-9FEA-0A216376F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4DB40-9533-43F1-9F5D-58533FAFF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9362" y="2341563"/>
            <a:ext cx="6447669" cy="3527425"/>
          </a:xfr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E3B47-5DD9-44E0-A9D1-5D5D0F842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1562"/>
            <a:ext cx="3932237" cy="35274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AECDCC-C3CC-4E5F-836D-B66255794A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6917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0EF468-3B7E-42EE-8623-297942055A52}"/>
              </a:ext>
            </a:extLst>
          </p:cNvPr>
          <p:cNvCxnSpPr>
            <a:cxnSpLocks/>
          </p:cNvCxnSpPr>
          <p:nvPr userDrawn="1"/>
        </p:nvCxnSpPr>
        <p:spPr>
          <a:xfrm>
            <a:off x="6998656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52FDABB-CCEB-43A3-B915-C0658C5D6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88" y="6495722"/>
            <a:ext cx="2999232" cy="180677"/>
          </a:xfrm>
          <a:prstGeom prst="rect">
            <a:avLst/>
          </a:prstGeom>
        </p:spPr>
      </p:pic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A5F14AD-7F68-4150-965D-17A970906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920B8275-8786-4411-B4D0-9242041CEB6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26088" y="6470446"/>
            <a:ext cx="4380917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06704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680A-6783-447C-98D7-FD8734B0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2773776E-AACD-4439-A185-A1B39D92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33D290A5-F669-4C5A-A294-1F894D38DE0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26088" y="6470446"/>
            <a:ext cx="4380917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28128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08" y="5056642"/>
            <a:ext cx="10787742" cy="667884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1307" y="5778317"/>
            <a:ext cx="10787741" cy="600074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3535362 h 3554412"/>
              <a:gd name="connsiteX4" fmla="*/ 0 w 4382861"/>
              <a:gd name="connsiteY4" fmla="*/ 0 h 3554412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1277937 h 3554412"/>
              <a:gd name="connsiteX4" fmla="*/ 0 w 4382861"/>
              <a:gd name="connsiteY4" fmla="*/ 0 h 3554412"/>
              <a:gd name="connsiteX0" fmla="*/ 0 w 4363811"/>
              <a:gd name="connsiteY0" fmla="*/ 0 h 1296987"/>
              <a:gd name="connsiteX1" fmla="*/ 4354286 w 4363811"/>
              <a:gd name="connsiteY1" fmla="*/ 0 h 1296987"/>
              <a:gd name="connsiteX2" fmla="*/ 4363811 w 4363811"/>
              <a:gd name="connsiteY2" fmla="*/ 1296987 h 1296987"/>
              <a:gd name="connsiteX3" fmla="*/ 0 w 4363811"/>
              <a:gd name="connsiteY3" fmla="*/ 1277937 h 1296987"/>
              <a:gd name="connsiteX4" fmla="*/ 0 w 4363811"/>
              <a:gd name="connsiteY4" fmla="*/ 0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811" h="1296987">
                <a:moveTo>
                  <a:pt x="0" y="0"/>
                </a:moveTo>
                <a:lnTo>
                  <a:pt x="4354286" y="0"/>
                </a:lnTo>
                <a:lnTo>
                  <a:pt x="4363811" y="129698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1AD3DA3-8205-4E04-B9B8-80B2FE1C22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83573" y="4106918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76FC6D-6962-4CB6-8C95-2854C98147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62" y="4200627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81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47CF85-8B6A-4540-B8B3-6D5AD7D2E8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11" y="6319739"/>
            <a:ext cx="4773168" cy="266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282" y="789442"/>
            <a:ext cx="10891843" cy="667884"/>
          </a:xfrm>
          <a:noFill/>
        </p:spPr>
        <p:txBody>
          <a:bodyPr anchor="b">
            <a:normAutofit/>
          </a:bodyPr>
          <a:lstStyle>
            <a:lvl1pPr algn="l">
              <a:defRPr sz="40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283" y="1457327"/>
            <a:ext cx="8196942" cy="600074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3535362 h 3554412"/>
              <a:gd name="connsiteX4" fmla="*/ 0 w 4382861"/>
              <a:gd name="connsiteY4" fmla="*/ 0 h 3554412"/>
              <a:gd name="connsiteX0" fmla="*/ 0 w 4382861"/>
              <a:gd name="connsiteY0" fmla="*/ 0 h 3554412"/>
              <a:gd name="connsiteX1" fmla="*/ 4354286 w 4382861"/>
              <a:gd name="connsiteY1" fmla="*/ 0 h 3554412"/>
              <a:gd name="connsiteX2" fmla="*/ 4382861 w 4382861"/>
              <a:gd name="connsiteY2" fmla="*/ 3554412 h 3554412"/>
              <a:gd name="connsiteX3" fmla="*/ 0 w 4382861"/>
              <a:gd name="connsiteY3" fmla="*/ 1277937 h 3554412"/>
              <a:gd name="connsiteX4" fmla="*/ 0 w 4382861"/>
              <a:gd name="connsiteY4" fmla="*/ 0 h 3554412"/>
              <a:gd name="connsiteX0" fmla="*/ 0 w 4363811"/>
              <a:gd name="connsiteY0" fmla="*/ 0 h 1296987"/>
              <a:gd name="connsiteX1" fmla="*/ 4354286 w 4363811"/>
              <a:gd name="connsiteY1" fmla="*/ 0 h 1296987"/>
              <a:gd name="connsiteX2" fmla="*/ 4363811 w 4363811"/>
              <a:gd name="connsiteY2" fmla="*/ 1296987 h 1296987"/>
              <a:gd name="connsiteX3" fmla="*/ 0 w 4363811"/>
              <a:gd name="connsiteY3" fmla="*/ 1277937 h 1296987"/>
              <a:gd name="connsiteX4" fmla="*/ 0 w 4363811"/>
              <a:gd name="connsiteY4" fmla="*/ 0 h 1296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3811" h="1296987">
                <a:moveTo>
                  <a:pt x="0" y="0"/>
                </a:moveTo>
                <a:lnTo>
                  <a:pt x="4354286" y="0"/>
                </a:lnTo>
                <a:lnTo>
                  <a:pt x="4363811" y="129698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25FD87-BE09-41AD-B96B-DAB977FD9F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1282" y="6226417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</p:spTree>
    <p:extLst>
      <p:ext uri="{BB962C8B-B14F-4D97-AF65-F5344CB8AC3E}">
        <p14:creationId xmlns:p14="http://schemas.microsoft.com/office/powerpoint/2010/main" val="1598996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C027-B20A-4666-BA1A-2C40FC0B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488815"/>
            <a:ext cx="3929742" cy="1482986"/>
          </a:xfrm>
          <a:custGeom>
            <a:avLst/>
            <a:gdLst>
              <a:gd name="connsiteX0" fmla="*/ 0 w 3777342"/>
              <a:gd name="connsiteY0" fmla="*/ 0 h 1458459"/>
              <a:gd name="connsiteX1" fmla="*/ 3777342 w 3777342"/>
              <a:gd name="connsiteY1" fmla="*/ 0 h 1458459"/>
              <a:gd name="connsiteX2" fmla="*/ 3777342 w 3777342"/>
              <a:gd name="connsiteY2" fmla="*/ 1458459 h 1458459"/>
              <a:gd name="connsiteX3" fmla="*/ 0 w 3777342"/>
              <a:gd name="connsiteY3" fmla="*/ 1458459 h 1458459"/>
              <a:gd name="connsiteX4" fmla="*/ 0 w 3777342"/>
              <a:gd name="connsiteY4" fmla="*/ 0 h 1458459"/>
              <a:gd name="connsiteX0" fmla="*/ 0 w 3777342"/>
              <a:gd name="connsiteY0" fmla="*/ 0 h 1458459"/>
              <a:gd name="connsiteX1" fmla="*/ 2729592 w 3777342"/>
              <a:gd name="connsiteY1" fmla="*/ 45719 h 1458459"/>
              <a:gd name="connsiteX2" fmla="*/ 3777342 w 3777342"/>
              <a:gd name="connsiteY2" fmla="*/ 1458459 h 1458459"/>
              <a:gd name="connsiteX3" fmla="*/ 0 w 3777342"/>
              <a:gd name="connsiteY3" fmla="*/ 1458459 h 1458459"/>
              <a:gd name="connsiteX4" fmla="*/ 0 w 3777342"/>
              <a:gd name="connsiteY4" fmla="*/ 0 h 1458459"/>
              <a:gd name="connsiteX0" fmla="*/ 0 w 3929742"/>
              <a:gd name="connsiteY0" fmla="*/ 0 h 1482986"/>
              <a:gd name="connsiteX1" fmla="*/ 2729592 w 3929742"/>
              <a:gd name="connsiteY1" fmla="*/ 457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  <a:gd name="connsiteX0" fmla="*/ 0 w 3929742"/>
              <a:gd name="connsiteY0" fmla="*/ 0 h 1482986"/>
              <a:gd name="connsiteX1" fmla="*/ 2624817 w 3929742"/>
              <a:gd name="connsiteY1" fmla="*/ 457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  <a:gd name="connsiteX0" fmla="*/ 0 w 3929742"/>
              <a:gd name="connsiteY0" fmla="*/ 0 h 1482986"/>
              <a:gd name="connsiteX1" fmla="*/ 2624817 w 3929742"/>
              <a:gd name="connsiteY1" fmla="*/ 7619 h 1482986"/>
              <a:gd name="connsiteX2" fmla="*/ 3929742 w 3929742"/>
              <a:gd name="connsiteY2" fmla="*/ 1482986 h 1482986"/>
              <a:gd name="connsiteX3" fmla="*/ 0 w 3929742"/>
              <a:gd name="connsiteY3" fmla="*/ 1458459 h 1482986"/>
              <a:gd name="connsiteX4" fmla="*/ 0 w 3929742"/>
              <a:gd name="connsiteY4" fmla="*/ 0 h 148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742" h="1482986">
                <a:moveTo>
                  <a:pt x="0" y="0"/>
                </a:moveTo>
                <a:lnTo>
                  <a:pt x="2624817" y="7619"/>
                </a:lnTo>
                <a:lnTo>
                  <a:pt x="3929742" y="1482986"/>
                </a:lnTo>
                <a:lnTo>
                  <a:pt x="0" y="1458459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anchor="b">
            <a:normAutofit/>
          </a:bodyPr>
          <a:lstStyle>
            <a:lvl1pPr algn="l">
              <a:defRPr sz="3400">
                <a:solidFill>
                  <a:srgbClr val="595959"/>
                </a:solidFill>
                <a:latin typeface="Hind"/>
                <a:cs typeface="Hind Bol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0DD85-F8BC-45FD-8908-7A11E6DE9E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731" y="3136724"/>
            <a:ext cx="6945086" cy="2811462"/>
          </a:xfrm>
          <a:custGeom>
            <a:avLst/>
            <a:gdLst>
              <a:gd name="connsiteX0" fmla="*/ 0 w 4354286"/>
              <a:gd name="connsiteY0" fmla="*/ 0 h 563562"/>
              <a:gd name="connsiteX1" fmla="*/ 4354286 w 4354286"/>
              <a:gd name="connsiteY1" fmla="*/ 0 h 563562"/>
              <a:gd name="connsiteX2" fmla="*/ 4354286 w 4354286"/>
              <a:gd name="connsiteY2" fmla="*/ 563562 h 563562"/>
              <a:gd name="connsiteX3" fmla="*/ 0 w 4354286"/>
              <a:gd name="connsiteY3" fmla="*/ 563562 h 563562"/>
              <a:gd name="connsiteX4" fmla="*/ 0 w 4354286"/>
              <a:gd name="connsiteY4" fmla="*/ 0 h 563562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563562 h 3659187"/>
              <a:gd name="connsiteX4" fmla="*/ 0 w 4354286"/>
              <a:gd name="connsiteY4" fmla="*/ 0 h 365918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209550 w 4354286"/>
              <a:gd name="connsiteY3" fmla="*/ 3649662 h 3659187"/>
              <a:gd name="connsiteX4" fmla="*/ 0 w 4354286"/>
              <a:gd name="connsiteY4" fmla="*/ 0 h 3659187"/>
              <a:gd name="connsiteX0" fmla="*/ 0 w 4354286"/>
              <a:gd name="connsiteY0" fmla="*/ 0 h 3697287"/>
              <a:gd name="connsiteX1" fmla="*/ 4354286 w 4354286"/>
              <a:gd name="connsiteY1" fmla="*/ 0 h 3697287"/>
              <a:gd name="connsiteX2" fmla="*/ 1011011 w 4354286"/>
              <a:gd name="connsiteY2" fmla="*/ 3659187 h 3697287"/>
              <a:gd name="connsiteX3" fmla="*/ 57150 w 4354286"/>
              <a:gd name="connsiteY3" fmla="*/ 3697287 h 3697287"/>
              <a:gd name="connsiteX4" fmla="*/ 0 w 4354286"/>
              <a:gd name="connsiteY4" fmla="*/ 0 h 369728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3810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2857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9525 w 4354286"/>
              <a:gd name="connsiteY3" fmla="*/ 3716337 h 3716337"/>
              <a:gd name="connsiteX4" fmla="*/ 0 w 4354286"/>
              <a:gd name="connsiteY4" fmla="*/ 0 h 3716337"/>
              <a:gd name="connsiteX0" fmla="*/ 9525 w 4363811"/>
              <a:gd name="connsiteY0" fmla="*/ 0 h 3716337"/>
              <a:gd name="connsiteX1" fmla="*/ 4363811 w 4363811"/>
              <a:gd name="connsiteY1" fmla="*/ 0 h 3716337"/>
              <a:gd name="connsiteX2" fmla="*/ 1020536 w 4363811"/>
              <a:gd name="connsiteY2" fmla="*/ 3659187 h 3716337"/>
              <a:gd name="connsiteX3" fmla="*/ 0 w 4363811"/>
              <a:gd name="connsiteY3" fmla="*/ 3716337 h 3716337"/>
              <a:gd name="connsiteX4" fmla="*/ 9525 w 4363811"/>
              <a:gd name="connsiteY4" fmla="*/ 0 h 3716337"/>
              <a:gd name="connsiteX0" fmla="*/ 0 w 4354286"/>
              <a:gd name="connsiteY0" fmla="*/ 0 h 3716337"/>
              <a:gd name="connsiteX1" fmla="*/ 4354286 w 4354286"/>
              <a:gd name="connsiteY1" fmla="*/ 0 h 3716337"/>
              <a:gd name="connsiteX2" fmla="*/ 1011011 w 4354286"/>
              <a:gd name="connsiteY2" fmla="*/ 3659187 h 3716337"/>
              <a:gd name="connsiteX3" fmla="*/ 0 w 4354286"/>
              <a:gd name="connsiteY3" fmla="*/ 3716337 h 3716337"/>
              <a:gd name="connsiteX4" fmla="*/ 0 w 4354286"/>
              <a:gd name="connsiteY4" fmla="*/ 0 h 3716337"/>
              <a:gd name="connsiteX0" fmla="*/ 0 w 4354286"/>
              <a:gd name="connsiteY0" fmla="*/ 0 h 3659187"/>
              <a:gd name="connsiteX1" fmla="*/ 4354286 w 4354286"/>
              <a:gd name="connsiteY1" fmla="*/ 0 h 3659187"/>
              <a:gd name="connsiteX2" fmla="*/ 1011011 w 4354286"/>
              <a:gd name="connsiteY2" fmla="*/ 3659187 h 3659187"/>
              <a:gd name="connsiteX3" fmla="*/ 0 w 4354286"/>
              <a:gd name="connsiteY3" fmla="*/ 3535362 h 3659187"/>
              <a:gd name="connsiteX4" fmla="*/ 0 w 4354286"/>
              <a:gd name="connsiteY4" fmla="*/ 0 h 3659187"/>
              <a:gd name="connsiteX0" fmla="*/ 0 w 4354286"/>
              <a:gd name="connsiteY0" fmla="*/ 0 h 3554412"/>
              <a:gd name="connsiteX1" fmla="*/ 4354286 w 4354286"/>
              <a:gd name="connsiteY1" fmla="*/ 0 h 3554412"/>
              <a:gd name="connsiteX2" fmla="*/ 1058636 w 4354286"/>
              <a:gd name="connsiteY2" fmla="*/ 3554412 h 3554412"/>
              <a:gd name="connsiteX3" fmla="*/ 0 w 4354286"/>
              <a:gd name="connsiteY3" fmla="*/ 3535362 h 3554412"/>
              <a:gd name="connsiteX4" fmla="*/ 0 w 4354286"/>
              <a:gd name="connsiteY4" fmla="*/ 0 h 3554412"/>
              <a:gd name="connsiteX0" fmla="*/ 0 w 4354286"/>
              <a:gd name="connsiteY0" fmla="*/ 0 h 3544887"/>
              <a:gd name="connsiteX1" fmla="*/ 4354286 w 4354286"/>
              <a:gd name="connsiteY1" fmla="*/ 0 h 3544887"/>
              <a:gd name="connsiteX2" fmla="*/ 1068161 w 4354286"/>
              <a:gd name="connsiteY2" fmla="*/ 3544887 h 3544887"/>
              <a:gd name="connsiteX3" fmla="*/ 0 w 4354286"/>
              <a:gd name="connsiteY3" fmla="*/ 3535362 h 3544887"/>
              <a:gd name="connsiteX4" fmla="*/ 0 w 4354286"/>
              <a:gd name="connsiteY4" fmla="*/ 0 h 3544887"/>
              <a:gd name="connsiteX0" fmla="*/ 0 w 3906611"/>
              <a:gd name="connsiteY0" fmla="*/ 9525 h 3554412"/>
              <a:gd name="connsiteX1" fmla="*/ 3906611 w 3906611"/>
              <a:gd name="connsiteY1" fmla="*/ 0 h 3554412"/>
              <a:gd name="connsiteX2" fmla="*/ 1068161 w 3906611"/>
              <a:gd name="connsiteY2" fmla="*/ 3554412 h 3554412"/>
              <a:gd name="connsiteX3" fmla="*/ 0 w 3906611"/>
              <a:gd name="connsiteY3" fmla="*/ 3544887 h 3554412"/>
              <a:gd name="connsiteX4" fmla="*/ 0 w 3906611"/>
              <a:gd name="connsiteY4" fmla="*/ 9525 h 3554412"/>
              <a:gd name="connsiteX0" fmla="*/ 0 w 7040336"/>
              <a:gd name="connsiteY0" fmla="*/ 9525 h 3544887"/>
              <a:gd name="connsiteX1" fmla="*/ 3906611 w 7040336"/>
              <a:gd name="connsiteY1" fmla="*/ 0 h 3544887"/>
              <a:gd name="connsiteX2" fmla="*/ 7040336 w 7040336"/>
              <a:gd name="connsiteY2" fmla="*/ 3468687 h 3544887"/>
              <a:gd name="connsiteX3" fmla="*/ 0 w 7040336"/>
              <a:gd name="connsiteY3" fmla="*/ 3544887 h 3544887"/>
              <a:gd name="connsiteX4" fmla="*/ 0 w 7040336"/>
              <a:gd name="connsiteY4" fmla="*/ 9525 h 3544887"/>
              <a:gd name="connsiteX0" fmla="*/ 0 w 7040336"/>
              <a:gd name="connsiteY0" fmla="*/ 9525 h 3544887"/>
              <a:gd name="connsiteX1" fmla="*/ 3735161 w 7040336"/>
              <a:gd name="connsiteY1" fmla="*/ 0 h 3544887"/>
              <a:gd name="connsiteX2" fmla="*/ 7040336 w 7040336"/>
              <a:gd name="connsiteY2" fmla="*/ 3468687 h 3544887"/>
              <a:gd name="connsiteX3" fmla="*/ 0 w 7040336"/>
              <a:gd name="connsiteY3" fmla="*/ 3544887 h 3544887"/>
              <a:gd name="connsiteX4" fmla="*/ 0 w 7040336"/>
              <a:gd name="connsiteY4" fmla="*/ 9525 h 3544887"/>
              <a:gd name="connsiteX0" fmla="*/ 0 w 7040336"/>
              <a:gd name="connsiteY0" fmla="*/ 9525 h 3468687"/>
              <a:gd name="connsiteX1" fmla="*/ 3735161 w 7040336"/>
              <a:gd name="connsiteY1" fmla="*/ 0 h 3468687"/>
              <a:gd name="connsiteX2" fmla="*/ 7040336 w 7040336"/>
              <a:gd name="connsiteY2" fmla="*/ 3468687 h 3468687"/>
              <a:gd name="connsiteX3" fmla="*/ 0 w 7040336"/>
              <a:gd name="connsiteY3" fmla="*/ 3459162 h 3468687"/>
              <a:gd name="connsiteX4" fmla="*/ 0 w 7040336"/>
              <a:gd name="connsiteY4" fmla="*/ 9525 h 3468687"/>
              <a:gd name="connsiteX0" fmla="*/ 0 w 7040336"/>
              <a:gd name="connsiteY0" fmla="*/ 9525 h 3468687"/>
              <a:gd name="connsiteX1" fmla="*/ 4078061 w 7040336"/>
              <a:gd name="connsiteY1" fmla="*/ 0 h 3468687"/>
              <a:gd name="connsiteX2" fmla="*/ 7040336 w 7040336"/>
              <a:gd name="connsiteY2" fmla="*/ 3468687 h 3468687"/>
              <a:gd name="connsiteX3" fmla="*/ 0 w 7040336"/>
              <a:gd name="connsiteY3" fmla="*/ 3459162 h 3468687"/>
              <a:gd name="connsiteX4" fmla="*/ 0 w 7040336"/>
              <a:gd name="connsiteY4" fmla="*/ 9525 h 3468687"/>
              <a:gd name="connsiteX0" fmla="*/ 0 w 7526111"/>
              <a:gd name="connsiteY0" fmla="*/ 9525 h 3468687"/>
              <a:gd name="connsiteX1" fmla="*/ 4078061 w 7526111"/>
              <a:gd name="connsiteY1" fmla="*/ 0 h 3468687"/>
              <a:gd name="connsiteX2" fmla="*/ 7526111 w 7526111"/>
              <a:gd name="connsiteY2" fmla="*/ 3468687 h 3468687"/>
              <a:gd name="connsiteX3" fmla="*/ 0 w 7526111"/>
              <a:gd name="connsiteY3" fmla="*/ 3459162 h 3468687"/>
              <a:gd name="connsiteX4" fmla="*/ 0 w 7526111"/>
              <a:gd name="connsiteY4" fmla="*/ 9525 h 3468687"/>
              <a:gd name="connsiteX0" fmla="*/ 9525 w 7535636"/>
              <a:gd name="connsiteY0" fmla="*/ 9525 h 3468687"/>
              <a:gd name="connsiteX1" fmla="*/ 4087586 w 7535636"/>
              <a:gd name="connsiteY1" fmla="*/ 0 h 3468687"/>
              <a:gd name="connsiteX2" fmla="*/ 7535636 w 7535636"/>
              <a:gd name="connsiteY2" fmla="*/ 3468687 h 3468687"/>
              <a:gd name="connsiteX3" fmla="*/ 0 w 7535636"/>
              <a:gd name="connsiteY3" fmla="*/ 2782887 h 3468687"/>
              <a:gd name="connsiteX4" fmla="*/ 9525 w 7535636"/>
              <a:gd name="connsiteY4" fmla="*/ 9525 h 3468687"/>
              <a:gd name="connsiteX0" fmla="*/ 9525 w 6906986"/>
              <a:gd name="connsiteY0" fmla="*/ 9525 h 2840037"/>
              <a:gd name="connsiteX1" fmla="*/ 4087586 w 6906986"/>
              <a:gd name="connsiteY1" fmla="*/ 0 h 2840037"/>
              <a:gd name="connsiteX2" fmla="*/ 6906986 w 6906986"/>
              <a:gd name="connsiteY2" fmla="*/ 2840037 h 2840037"/>
              <a:gd name="connsiteX3" fmla="*/ 0 w 6906986"/>
              <a:gd name="connsiteY3" fmla="*/ 2782887 h 2840037"/>
              <a:gd name="connsiteX4" fmla="*/ 9525 w 6906986"/>
              <a:gd name="connsiteY4" fmla="*/ 9525 h 2840037"/>
              <a:gd name="connsiteX0" fmla="*/ 9525 w 6897461"/>
              <a:gd name="connsiteY0" fmla="*/ 9525 h 2820987"/>
              <a:gd name="connsiteX1" fmla="*/ 4087586 w 6897461"/>
              <a:gd name="connsiteY1" fmla="*/ 0 h 2820987"/>
              <a:gd name="connsiteX2" fmla="*/ 6897461 w 6897461"/>
              <a:gd name="connsiteY2" fmla="*/ 2820987 h 2820987"/>
              <a:gd name="connsiteX3" fmla="*/ 0 w 6897461"/>
              <a:gd name="connsiteY3" fmla="*/ 2782887 h 2820987"/>
              <a:gd name="connsiteX4" fmla="*/ 9525 w 6897461"/>
              <a:gd name="connsiteY4" fmla="*/ 9525 h 2820987"/>
              <a:gd name="connsiteX0" fmla="*/ 9525 w 6954611"/>
              <a:gd name="connsiteY0" fmla="*/ 9525 h 2811462"/>
              <a:gd name="connsiteX1" fmla="*/ 4087586 w 6954611"/>
              <a:gd name="connsiteY1" fmla="*/ 0 h 2811462"/>
              <a:gd name="connsiteX2" fmla="*/ 6954611 w 6954611"/>
              <a:gd name="connsiteY2" fmla="*/ 2811462 h 2811462"/>
              <a:gd name="connsiteX3" fmla="*/ 0 w 6954611"/>
              <a:gd name="connsiteY3" fmla="*/ 2782887 h 2811462"/>
              <a:gd name="connsiteX4" fmla="*/ 9525 w 6954611"/>
              <a:gd name="connsiteY4" fmla="*/ 9525 h 2811462"/>
              <a:gd name="connsiteX0" fmla="*/ 9525 w 6945086"/>
              <a:gd name="connsiteY0" fmla="*/ 9525 h 2811462"/>
              <a:gd name="connsiteX1" fmla="*/ 4087586 w 6945086"/>
              <a:gd name="connsiteY1" fmla="*/ 0 h 2811462"/>
              <a:gd name="connsiteX2" fmla="*/ 6945086 w 6945086"/>
              <a:gd name="connsiteY2" fmla="*/ 2811462 h 2811462"/>
              <a:gd name="connsiteX3" fmla="*/ 0 w 6945086"/>
              <a:gd name="connsiteY3" fmla="*/ 2782887 h 2811462"/>
              <a:gd name="connsiteX4" fmla="*/ 9525 w 6945086"/>
              <a:gd name="connsiteY4" fmla="*/ 9525 h 281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5086" h="2811462">
                <a:moveTo>
                  <a:pt x="9525" y="9525"/>
                </a:moveTo>
                <a:lnTo>
                  <a:pt x="4087586" y="0"/>
                </a:lnTo>
                <a:lnTo>
                  <a:pt x="6945086" y="2811462"/>
                </a:lnTo>
                <a:lnTo>
                  <a:pt x="0" y="2782887"/>
                </a:lnTo>
                <a:lnTo>
                  <a:pt x="9525" y="952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Hin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2B91BE-0487-418E-BF2F-2CBFFE165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1257" y="6199173"/>
            <a:ext cx="453271" cy="453271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1C3F2-DCD1-440A-8A28-DF146F275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6" y="6292882"/>
            <a:ext cx="4770278" cy="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1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865B1-55E7-49A1-91C1-89260B2EB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548573"/>
            <a:ext cx="9040110" cy="1325563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1686E-D8E6-416B-A172-CB668E211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9BCDAC7-2BA6-48E2-913C-DBAB2AF0F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12C9670D-7431-4F67-9051-D71E4CD6C2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1559" y="6470446"/>
            <a:ext cx="4323577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136484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56CC-5B39-40AD-9792-FDFDEC7C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95959"/>
                </a:solidFill>
                <a:latin typeface="Hi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B2D6-72C6-499F-9C25-2DB5EF8A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A9A9A"/>
                </a:solidFill>
                <a:latin typeface="Hin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482DAA1-FB5C-4678-A934-7D7C0441F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A3FF00F-B31C-442C-9DEA-1EF619A650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1559" y="6470446"/>
            <a:ext cx="4295891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7649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CF8F-20B6-45C1-B922-7E5C00EE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589"/>
            <a:ext cx="8925732" cy="1232852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9FA08-D2CA-4373-97FC-0D760C31A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6151"/>
            <a:ext cx="5181600" cy="4013200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2D9C1-8834-4C1D-B153-7A442202E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6151"/>
            <a:ext cx="5334846" cy="4013200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D408ED7-B98A-4996-900C-573B156B3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07393DFC-80B1-4E0B-9F91-7EA7D2670D8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1559" y="6470446"/>
            <a:ext cx="4305289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414561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1633-BC99-4756-A186-597BB7E9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31405"/>
            <a:ext cx="8970639" cy="1003488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898838-9055-40CE-B464-3AABE2753F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8" y="1666173"/>
            <a:ext cx="5167312" cy="4385915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D3B7024-947C-4AFA-900F-058A1BF6B8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3680" y="1666173"/>
            <a:ext cx="5167312" cy="4385915"/>
          </a:xfrm>
        </p:spPr>
        <p:txBody>
          <a:bodyPr/>
          <a:lstStyle>
            <a:lvl1pPr>
              <a:defRPr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8EAEF6E-63A5-4D9A-9CFB-309E14507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DEDBB079-C643-41B9-A17D-80E9C50C6B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051559" y="6470446"/>
            <a:ext cx="4378441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38690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r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EADC-6104-44D3-983F-968ADEE4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767161"/>
            <a:ext cx="10932726" cy="97095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76A57C-B9C9-44C2-AE90-09DBA9A21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6114" y="2315337"/>
            <a:ext cx="4418011" cy="3603167"/>
          </a:xfrm>
        </p:spPr>
        <p:txBody>
          <a:bodyPr/>
          <a:lstStyle>
            <a:lvl1pPr>
              <a:defRPr sz="2600">
                <a:solidFill>
                  <a:srgbClr val="595959"/>
                </a:solidFill>
                <a:latin typeface="Hind"/>
              </a:defRPr>
            </a:lvl1pPr>
            <a:lvl2pPr>
              <a:defRPr>
                <a:solidFill>
                  <a:srgbClr val="595959"/>
                </a:solidFill>
                <a:latin typeface="Hind"/>
              </a:defRPr>
            </a:lvl2pPr>
            <a:lvl3pPr>
              <a:defRPr>
                <a:solidFill>
                  <a:srgbClr val="595959"/>
                </a:solidFill>
                <a:latin typeface="Hind"/>
              </a:defRPr>
            </a:lvl3pPr>
            <a:lvl4pPr>
              <a:defRPr>
                <a:solidFill>
                  <a:srgbClr val="595959"/>
                </a:solidFill>
                <a:latin typeface="Hind"/>
              </a:defRPr>
            </a:lvl4pPr>
            <a:lvl5pPr>
              <a:defRPr>
                <a:solidFill>
                  <a:srgbClr val="595959"/>
                </a:solidFill>
                <a:latin typeface="Hi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79C4A3-86D5-4E59-806C-9930D58386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321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A5217C-6C3C-4C05-8354-7BC427A5824E}"/>
              </a:ext>
            </a:extLst>
          </p:cNvPr>
          <p:cNvCxnSpPr>
            <a:cxnSpLocks/>
          </p:cNvCxnSpPr>
          <p:nvPr userDrawn="1"/>
        </p:nvCxnSpPr>
        <p:spPr>
          <a:xfrm>
            <a:off x="4171060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785DF99-03A1-4B45-9954-E412C8E85A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92" y="6495722"/>
            <a:ext cx="2999232" cy="180677"/>
          </a:xfrm>
          <a:prstGeom prst="rect">
            <a:avLst/>
          </a:prstGeom>
        </p:spPr>
      </p:pic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BDF40938-28EA-4BD1-8FF1-6A1A3480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877F0A4F-9248-47F2-9472-2527161CC24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27577" y="6470446"/>
            <a:ext cx="4418003" cy="2306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add Department Name </a:t>
            </a:r>
          </a:p>
        </p:txBody>
      </p:sp>
    </p:spTree>
    <p:extLst>
      <p:ext uri="{BB962C8B-B14F-4D97-AF65-F5344CB8AC3E}">
        <p14:creationId xmlns:p14="http://schemas.microsoft.com/office/powerpoint/2010/main" val="228098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C4271-DF70-44D1-90CC-C15268CE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548573"/>
            <a:ext cx="9040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D0229-40E2-4DB3-9DDE-9AE5117EC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21" y="1952785"/>
            <a:ext cx="10767725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9A159-C570-403A-A44E-A62C23500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046" y="6427098"/>
            <a:ext cx="470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Hind" panose="02000000000000000000" pitchFamily="2" charset="0"/>
                <a:cs typeface="Hind" panose="02000000000000000000" pitchFamily="2" charset="0"/>
              </a:defRPr>
            </a:lvl1pPr>
          </a:lstStyle>
          <a:p>
            <a:fld id="{9EC8A964-A2D8-4F5F-83E6-12AAB05F88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2A727-2B2E-4DD7-A307-DC5D659B78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566917" y="6435725"/>
            <a:ext cx="282454" cy="282454"/>
          </a:xfrm>
          <a:custGeom>
            <a:avLst/>
            <a:gdLst>
              <a:gd name="connsiteX0" fmla="*/ 0 w 261214"/>
              <a:gd name="connsiteY0" fmla="*/ 0 h 261213"/>
              <a:gd name="connsiteX1" fmla="*/ 266955 w 261214"/>
              <a:gd name="connsiteY1" fmla="*/ 0 h 261213"/>
              <a:gd name="connsiteX2" fmla="*/ 266955 w 261214"/>
              <a:gd name="connsiteY2" fmla="*/ 264717 h 261213"/>
              <a:gd name="connsiteX3" fmla="*/ 0 w 261214"/>
              <a:gd name="connsiteY3" fmla="*/ 264717 h 26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214" h="261213">
                <a:moveTo>
                  <a:pt x="0" y="0"/>
                </a:moveTo>
                <a:lnTo>
                  <a:pt x="266955" y="0"/>
                </a:lnTo>
                <a:lnTo>
                  <a:pt x="266955" y="264717"/>
                </a:lnTo>
                <a:lnTo>
                  <a:pt x="0" y="264717"/>
                </a:lnTo>
                <a:close/>
              </a:path>
            </a:pathLst>
          </a:custGeom>
          <a:ln/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8633EF-3BD9-46DF-81D6-E974F80466BC}"/>
              </a:ext>
            </a:extLst>
          </p:cNvPr>
          <p:cNvCxnSpPr>
            <a:cxnSpLocks/>
          </p:cNvCxnSpPr>
          <p:nvPr userDrawn="1"/>
        </p:nvCxnSpPr>
        <p:spPr>
          <a:xfrm>
            <a:off x="6998656" y="6464614"/>
            <a:ext cx="0" cy="23065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E2ECA4B-33A1-4DA9-9874-003CFDD5ED0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88" y="6495722"/>
            <a:ext cx="2999232" cy="1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4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8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Hind"/>
          <a:ea typeface="+mj-ea"/>
          <a:cs typeface="Hind Bold" panose="02000000000000000000" pitchFamily="2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169CD3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169CD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Hind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yricardomarcenaro.blogspot.com/2013/09/cuento-charles-dickens-la-visita-del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yricardomarcenaro.blogspot.com/2013/09/cuento-charles-dickens-la-visita-del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30890-7071-4331-A71E-2064E6927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079238"/>
            <a:ext cx="4806688" cy="2349762"/>
          </a:xfrm>
        </p:spPr>
        <p:txBody>
          <a:bodyPr>
            <a:normAutofit fontScale="90000"/>
          </a:bodyPr>
          <a:lstStyle/>
          <a:p>
            <a:r>
              <a:rPr lang="en-US" dirty="0"/>
              <a:t>FPAW Fall 2025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Steamboat Surprise!</a:t>
            </a:r>
            <a:br>
              <a:rPr lang="en-US" dirty="0"/>
            </a:br>
            <a:r>
              <a:rPr lang="en-US" sz="2800" dirty="0"/>
              <a:t>Adventures in </a:t>
            </a:r>
            <a:r>
              <a:rPr lang="en-US" sz="2800"/>
              <a:t>Mountain </a:t>
            </a:r>
            <a:br>
              <a:rPr lang="en-US" sz="2800"/>
            </a:br>
            <a:r>
              <a:rPr lang="en-US" sz="2800"/>
              <a:t>Flying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57E63-AC6A-4AA5-9039-4C07505D7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3813860"/>
            <a:ext cx="4354286" cy="1325299"/>
          </a:xfrm>
        </p:spPr>
        <p:txBody>
          <a:bodyPr/>
          <a:lstStyle/>
          <a:p>
            <a:r>
              <a:rPr lang="en-US" dirty="0"/>
              <a:t>Captain Christian Amaral</a:t>
            </a:r>
          </a:p>
          <a:p>
            <a:r>
              <a:rPr lang="en-US" dirty="0"/>
              <a:t>Air Traffic Safety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2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E0D1-51CA-540D-6277-A78A5F74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156901"/>
            <a:ext cx="9040110" cy="1216357"/>
          </a:xfrm>
        </p:spPr>
        <p:txBody>
          <a:bodyPr/>
          <a:lstStyle/>
          <a:p>
            <a:r>
              <a:rPr lang="en-US" dirty="0"/>
              <a:t>A Tale of Two Approaches – KDEN-KHDN</a:t>
            </a:r>
          </a:p>
        </p:txBody>
      </p:sp>
      <p:pic>
        <p:nvPicPr>
          <p:cNvPr id="7" name="Content Placeholder 6" descr="A map with a blue line&#10;&#10;AI-generated content may be incorrect.">
            <a:extLst>
              <a:ext uri="{FF2B5EF4-FFF2-40B4-BE49-F238E27FC236}">
                <a16:creationId xmlns:a16="http://schemas.microsoft.com/office/drawing/2014/main" id="{8B715A13-51A5-147E-3E7C-1C5E15F7A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51" y="1227484"/>
            <a:ext cx="7798855" cy="46275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43F73-82C2-27BC-BCF9-BA48910FF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BC52FF-E540-5C3C-EAAE-3BAB45A1179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</p:spTree>
    <p:extLst>
      <p:ext uri="{BB962C8B-B14F-4D97-AF65-F5344CB8AC3E}">
        <p14:creationId xmlns:p14="http://schemas.microsoft.com/office/powerpoint/2010/main" val="156028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20323E-5CA5-487E-AC57-2C4E9D73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548573"/>
            <a:ext cx="9040110" cy="1074487"/>
          </a:xfrm>
        </p:spPr>
        <p:txBody>
          <a:bodyPr/>
          <a:lstStyle/>
          <a:p>
            <a:r>
              <a:rPr lang="en-US" dirty="0"/>
              <a:t>Threats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E94810-D009-4EAC-8231-30F4162B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1" y="1330036"/>
            <a:ext cx="10767725" cy="47375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26-minute flight!</a:t>
            </a:r>
          </a:p>
          <a:p>
            <a:pPr lvl="1"/>
            <a:r>
              <a:rPr lang="en-US" dirty="0"/>
              <a:t>Complex nighttime approach</a:t>
            </a:r>
          </a:p>
          <a:p>
            <a:pPr lvl="1"/>
            <a:r>
              <a:rPr lang="en-US" dirty="0"/>
              <a:t>Terrain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Uncontrolled field – “black box”</a:t>
            </a:r>
          </a:p>
          <a:p>
            <a:pPr lvl="1"/>
            <a:r>
              <a:rPr lang="en-US" dirty="0"/>
              <a:t>Snowy conditions/contaminated runway</a:t>
            </a:r>
          </a:p>
          <a:p>
            <a:pPr lvl="1"/>
            <a:r>
              <a:rPr lang="en-US" dirty="0"/>
              <a:t>High density altitude/high energy approach</a:t>
            </a:r>
          </a:p>
          <a:p>
            <a:pPr lvl="1"/>
            <a:r>
              <a:rPr lang="en-US" dirty="0"/>
              <a:t>New hire F/O</a:t>
            </a:r>
          </a:p>
          <a:p>
            <a:pPr lvl="1"/>
            <a:r>
              <a:rPr lang="en-US" dirty="0"/>
              <a:t>Confirmation bias</a:t>
            </a:r>
          </a:p>
          <a:p>
            <a:pPr lvl="1"/>
            <a:r>
              <a:rPr lang="en-US" i="1" dirty="0"/>
              <a:t>Dynamic mountain weather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0C318-EC60-43D6-9720-DAFC84C76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8FC14BF-89CA-4813-8A7C-9029A124D11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</p:spTree>
    <p:extLst>
      <p:ext uri="{BB962C8B-B14F-4D97-AF65-F5344CB8AC3E}">
        <p14:creationId xmlns:p14="http://schemas.microsoft.com/office/powerpoint/2010/main" val="68250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FFFA-0D7A-7F2B-5550-8AC55AEF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Expectations – January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06C7A-15D0-9E98-EDB1-9530DEE5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1" y="1783081"/>
            <a:ext cx="6548170" cy="3966555"/>
          </a:xfrm>
        </p:spPr>
        <p:txBody>
          <a:bodyPr/>
          <a:lstStyle/>
          <a:p>
            <a:r>
              <a:rPr lang="en-US" dirty="0"/>
              <a:t>TAF and METAR suggest ILS to runway 10 👍</a:t>
            </a:r>
          </a:p>
          <a:p>
            <a:r>
              <a:rPr lang="en-US" dirty="0"/>
              <a:t>AWOS service volume small due to terrain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Actual AWOS: KHDN Wind 300/15G22 3SM –SN BKN010 -02/-05 A3022 ‼️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F1134-B8FE-5171-255B-4979ABBC9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A5B7A3-6BC2-639D-9695-590FC1A6EC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7A6AEF-A550-F3D3-0329-05D21167D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85" y="236368"/>
            <a:ext cx="3692914" cy="6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an airport&#10;&#10;AI-generated content may be incorrect.">
            <a:extLst>
              <a:ext uri="{FF2B5EF4-FFF2-40B4-BE49-F238E27FC236}">
                <a16:creationId xmlns:a16="http://schemas.microsoft.com/office/drawing/2014/main" id="{ABC23B07-834C-D2EB-CC38-86EE67582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1" y="1"/>
            <a:ext cx="4925841" cy="64704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3B161-8EF4-0C5A-3D2E-56515ACC6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7A0ED5-E11F-4612-13DC-E8C6B7FF1B2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5B0BC4-FF99-7180-4D30-C3A3B0305B75}"/>
              </a:ext>
            </a:extLst>
          </p:cNvPr>
          <p:cNvSpPr txBox="1"/>
          <p:nvPr/>
        </p:nvSpPr>
        <p:spPr>
          <a:xfrm>
            <a:off x="5666509" y="942109"/>
            <a:ext cx="63108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Offset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High descent angle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High vis required to initiate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880DE2-6B98-949E-7D24-CF945537ACEB}"/>
              </a:ext>
            </a:extLst>
          </p:cNvPr>
          <p:cNvCxnSpPr>
            <a:cxnSpLocks/>
          </p:cNvCxnSpPr>
          <p:nvPr/>
        </p:nvCxnSpPr>
        <p:spPr>
          <a:xfrm flipH="1" flipV="1">
            <a:off x="2107769" y="1208869"/>
            <a:ext cx="3440624" cy="107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8C49B3-1943-C578-0E79-9A66F125F64D}"/>
              </a:ext>
            </a:extLst>
          </p:cNvPr>
          <p:cNvCxnSpPr>
            <a:cxnSpLocks/>
          </p:cNvCxnSpPr>
          <p:nvPr/>
        </p:nvCxnSpPr>
        <p:spPr>
          <a:xfrm flipH="1">
            <a:off x="1379349" y="1884218"/>
            <a:ext cx="4169044" cy="3152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F3B5D4-8FA3-B691-EBC7-DD490AC80BF1}"/>
              </a:ext>
            </a:extLst>
          </p:cNvPr>
          <p:cNvCxnSpPr>
            <a:cxnSpLocks/>
          </p:cNvCxnSpPr>
          <p:nvPr/>
        </p:nvCxnSpPr>
        <p:spPr>
          <a:xfrm flipH="1">
            <a:off x="2293749" y="2511769"/>
            <a:ext cx="3254644" cy="36410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80A069-7BFA-E3B9-A3FC-ADA5A34D99F2}"/>
              </a:ext>
            </a:extLst>
          </p:cNvPr>
          <p:cNvSpPr txBox="1"/>
          <p:nvPr/>
        </p:nvSpPr>
        <p:spPr>
          <a:xfrm>
            <a:off x="5666509" y="2973434"/>
            <a:ext cx="5840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AND, suddenly…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Very high energy (~6k’ high and fast)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Behind on workload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With experience and a plan B, success</a:t>
            </a:r>
          </a:p>
        </p:txBody>
      </p:sp>
    </p:spTree>
    <p:extLst>
      <p:ext uri="{BB962C8B-B14F-4D97-AF65-F5344CB8AC3E}">
        <p14:creationId xmlns:p14="http://schemas.microsoft.com/office/powerpoint/2010/main" val="13425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DFAA2-B5CB-931C-ACD6-B1EB2C23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2" y="636814"/>
            <a:ext cx="9040110" cy="1237322"/>
          </a:xfrm>
        </p:spPr>
        <p:txBody>
          <a:bodyPr/>
          <a:lstStyle/>
          <a:p>
            <a:r>
              <a:rPr lang="en-US" dirty="0"/>
              <a:t>Debrief</a:t>
            </a:r>
          </a:p>
        </p:txBody>
      </p:sp>
      <p:pic>
        <p:nvPicPr>
          <p:cNvPr id="8" name="Content Placeholder 7" descr="A person with a beard&#10;&#10;AI-generated content may be incorrect.">
            <a:extLst>
              <a:ext uri="{FF2B5EF4-FFF2-40B4-BE49-F238E27FC236}">
                <a16:creationId xmlns:a16="http://schemas.microsoft.com/office/drawing/2014/main" id="{82F3F670-CC5C-BBC0-B4C0-246B63A48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980" y="1609725"/>
            <a:ext cx="316523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A2BEB-A81C-7358-6B5D-B6890ED4B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11779-E322-DC26-EBA0-67F91C7EB5E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BEA21-8E56-DA4A-BA56-8C5240E5961E}"/>
              </a:ext>
            </a:extLst>
          </p:cNvPr>
          <p:cNvSpPr txBox="1"/>
          <p:nvPr/>
        </p:nvSpPr>
        <p:spPr>
          <a:xfrm>
            <a:off x="605980" y="5724525"/>
            <a:ext cx="3165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yricardomarcenaro.blogspot.com/2013/09/cuento-charles-dickens-la-visita-de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DA60B-B7B6-64CA-AE54-A7A066CCECAA}"/>
              </a:ext>
            </a:extLst>
          </p:cNvPr>
          <p:cNvSpPr txBox="1"/>
          <p:nvPr/>
        </p:nvSpPr>
        <p:spPr>
          <a:xfrm>
            <a:off x="3903120" y="156900"/>
            <a:ext cx="8200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Real-time(</a:t>
            </a:r>
            <a:r>
              <a:rPr lang="en-US" sz="3200" b="1" dirty="0" err="1"/>
              <a:t>ish</a:t>
            </a:r>
            <a:r>
              <a:rPr lang="en-US" sz="3200" b="1" dirty="0"/>
              <a:t>) datalink </a:t>
            </a:r>
            <a:r>
              <a:rPr lang="en-US" sz="3200" b="1" dirty="0" err="1"/>
              <a:t>wx</a:t>
            </a:r>
            <a:endParaRPr lang="en-US" sz="32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 err="1"/>
              <a:t>Wx</a:t>
            </a:r>
            <a:r>
              <a:rPr lang="en-US" sz="3200" dirty="0"/>
              <a:t> Needs Portal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b="1" dirty="0"/>
              <a:t>RTMA and VEIA to fill gaps?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RTMA useful for temp and pressure (FAA </a:t>
            </a:r>
            <a:r>
              <a:rPr lang="en-US" sz="3200" dirty="0" err="1"/>
              <a:t>InFO</a:t>
            </a:r>
            <a:r>
              <a:rPr lang="en-US" sz="3200" dirty="0"/>
              <a:t> 24001) when METAR not reporting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b="1" i="1" dirty="0"/>
              <a:t>V</a:t>
            </a:r>
            <a:r>
              <a:rPr lang="en-US" sz="3200" dirty="0"/>
              <a:t>isibility </a:t>
            </a:r>
            <a:r>
              <a:rPr lang="en-US" sz="3200" b="1" i="1" dirty="0"/>
              <a:t>E</a:t>
            </a:r>
            <a:r>
              <a:rPr lang="en-US" sz="3200" dirty="0"/>
              <a:t>stimation through </a:t>
            </a:r>
            <a:r>
              <a:rPr lang="en-US" sz="3200" b="1" i="1" dirty="0"/>
              <a:t>I</a:t>
            </a:r>
            <a:r>
              <a:rPr lang="en-US" sz="3200" dirty="0"/>
              <a:t>mage </a:t>
            </a:r>
            <a:r>
              <a:rPr lang="en-US" sz="3200" b="1" i="1" dirty="0"/>
              <a:t>A</a:t>
            </a:r>
            <a:r>
              <a:rPr lang="en-US" sz="3200" dirty="0"/>
              <a:t>nalytics*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Update Jepp company pages to let pilots know about these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(In the meantime…</a:t>
            </a:r>
            <a:r>
              <a:rPr lang="en-US" sz="3200" i="1" dirty="0"/>
              <a:t>assume the worst)</a:t>
            </a:r>
          </a:p>
        </p:txBody>
      </p:sp>
    </p:spTree>
    <p:extLst>
      <p:ext uri="{BB962C8B-B14F-4D97-AF65-F5344CB8AC3E}">
        <p14:creationId xmlns:p14="http://schemas.microsoft.com/office/powerpoint/2010/main" val="197236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53C3-63FA-7151-2194-CF48DF30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21" y="336982"/>
            <a:ext cx="9040110" cy="1325563"/>
          </a:xfrm>
        </p:spPr>
        <p:txBody>
          <a:bodyPr/>
          <a:lstStyle/>
          <a:p>
            <a:r>
              <a:rPr lang="en-US" dirty="0"/>
              <a:t>Please sir, I want some more – December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1610-6E8B-C417-3505-92DFD11D3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1" y="1427018"/>
            <a:ext cx="10767725" cy="4882409"/>
          </a:xfrm>
        </p:spPr>
        <p:txBody>
          <a:bodyPr>
            <a:normAutofit/>
          </a:bodyPr>
          <a:lstStyle/>
          <a:p>
            <a:r>
              <a:rPr lang="en-US" dirty="0"/>
              <a:t>TAF and METAR suggest RNAV/GPS 28</a:t>
            </a:r>
          </a:p>
          <a:p>
            <a:r>
              <a:rPr lang="en-US" dirty="0"/>
              <a:t>Around TOD and planning accordingly, AWOS agrees 👍</a:t>
            </a:r>
          </a:p>
          <a:p>
            <a:pPr marL="0" indent="0">
              <a:buNone/>
            </a:pPr>
            <a:r>
              <a:rPr lang="en-US" dirty="0"/>
              <a:t>KHDN Wind 260/10 3SM BKN013 -01/-05 A3011</a:t>
            </a:r>
          </a:p>
          <a:p>
            <a:r>
              <a:rPr lang="en-US" dirty="0"/>
              <a:t>And yet…</a:t>
            </a:r>
          </a:p>
          <a:p>
            <a:pPr lvl="1"/>
            <a:r>
              <a:rPr lang="en-US" dirty="0"/>
              <a:t>No runway at minimums!</a:t>
            </a:r>
          </a:p>
          <a:p>
            <a:r>
              <a:rPr lang="en-US" dirty="0"/>
              <a:t>SOP (i.e. G/A) is backstop, but confirmation bias is dangerous</a:t>
            </a:r>
          </a:p>
          <a:p>
            <a:pPr lvl="1"/>
            <a:r>
              <a:rPr lang="en-US" dirty="0"/>
              <a:t>(e.g. UPS in KBHM, </a:t>
            </a:r>
            <a:r>
              <a:rPr lang="en-US"/>
              <a:t>Citation in San </a:t>
            </a:r>
            <a:r>
              <a:rPr lang="en-US" dirty="0"/>
              <a:t>Diego)</a:t>
            </a:r>
          </a:p>
          <a:p>
            <a:r>
              <a:rPr lang="en-US" dirty="0"/>
              <a:t>Upshot</a:t>
            </a:r>
          </a:p>
          <a:p>
            <a:pPr lvl="1"/>
            <a:r>
              <a:rPr lang="en-US" dirty="0"/>
              <a:t>Execute published missed, contact ZDV, assess fuel, re-tune AWOS (reporting roughly same </a:t>
            </a:r>
            <a:r>
              <a:rPr lang="en-US" dirty="0" err="1"/>
              <a:t>wx</a:t>
            </a:r>
            <a:r>
              <a:rPr lang="en-US" dirty="0"/>
              <a:t> as previously), re-brief and get in on second attempt 😮‍💨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D4389-3013-A238-E76D-16E56C139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3C093-08AB-212F-B4E1-3BE7B5F14DA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</p:spTree>
    <p:extLst>
      <p:ext uri="{BB962C8B-B14F-4D97-AF65-F5344CB8AC3E}">
        <p14:creationId xmlns:p14="http://schemas.microsoft.com/office/powerpoint/2010/main" val="14347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756D-7367-2848-E2FF-5515511C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pic>
        <p:nvPicPr>
          <p:cNvPr id="7" name="Content Placeholder 6" descr="A person with a beard&#10;&#10;AI-generated content may be incorrect.">
            <a:extLst>
              <a:ext uri="{FF2B5EF4-FFF2-40B4-BE49-F238E27FC236}">
                <a16:creationId xmlns:a16="http://schemas.microsoft.com/office/drawing/2014/main" id="{73EB7965-BF7A-5914-41E9-48967DE22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709" y="1560740"/>
            <a:ext cx="3165230" cy="41148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4321-2D40-CFE6-3E40-2FC2A0591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59511-B177-E6F8-2C77-59EBB6809B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8AD4F-9B69-0A98-91C3-76EC2A68F360}"/>
              </a:ext>
            </a:extLst>
          </p:cNvPr>
          <p:cNvSpPr txBox="1"/>
          <p:nvPr/>
        </p:nvSpPr>
        <p:spPr>
          <a:xfrm>
            <a:off x="393709" y="5675540"/>
            <a:ext cx="3165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yricardomarcenaro.blogspot.com/2013/09/cuento-charles-dickens-la-visita-de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EDFC0-55F6-0B16-988D-CF65A4D54A70}"/>
              </a:ext>
            </a:extLst>
          </p:cNvPr>
          <p:cNvSpPr txBox="1"/>
          <p:nvPr/>
        </p:nvSpPr>
        <p:spPr>
          <a:xfrm>
            <a:off x="4098471" y="1371600"/>
            <a:ext cx="73542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NEEDS: RNP approach with RF legs and lower mins (Weather Needs Portal?)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Mountain weather is very dynamic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Beware expectation bias</a:t>
            </a: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321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352A-AD6B-8291-C857-A3A01E0F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BB0F9-9B8E-0B71-8269-97534D8A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1" y="1952786"/>
            <a:ext cx="10767725" cy="2743906"/>
          </a:xfrm>
        </p:spPr>
        <p:txBody>
          <a:bodyPr>
            <a:normAutofit/>
          </a:bodyPr>
          <a:lstStyle/>
          <a:p>
            <a:r>
              <a:rPr lang="en-US" sz="3200" dirty="0"/>
              <a:t>Safety begins with good TEM to enable good decisions, which – particularly in challenging environments – depends on accurate, timely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34A80-130C-DC01-1686-2F192D14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C8A964-A2D8-4F5F-83E6-12AAB05F88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C8E944-6C7B-928A-1054-DB779A9FB8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ATS Group</a:t>
            </a:r>
          </a:p>
        </p:txBody>
      </p:sp>
    </p:spTree>
    <p:extLst>
      <p:ext uri="{BB962C8B-B14F-4D97-AF65-F5344CB8AC3E}">
        <p14:creationId xmlns:p14="http://schemas.microsoft.com/office/powerpoint/2010/main" val="397288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PA PPT Template 2021">
      <a:dk1>
        <a:srgbClr val="595959"/>
      </a:dk1>
      <a:lt1>
        <a:srgbClr val="9A9A9A"/>
      </a:lt1>
      <a:dk2>
        <a:srgbClr val="44546A"/>
      </a:dk2>
      <a:lt2>
        <a:srgbClr val="FFFFFF"/>
      </a:lt2>
      <a:accent1>
        <a:srgbClr val="169CD3"/>
      </a:accent1>
      <a:accent2>
        <a:srgbClr val="E1E1E1"/>
      </a:accent2>
      <a:accent3>
        <a:srgbClr val="8EBCDE"/>
      </a:accent3>
      <a:accent4>
        <a:srgbClr val="717379"/>
      </a:accent4>
      <a:accent5>
        <a:srgbClr val="8A8C92"/>
      </a:accent5>
      <a:accent6>
        <a:srgbClr val="3A7895"/>
      </a:accent6>
      <a:hlink>
        <a:srgbClr val="169CD3"/>
      </a:hlink>
      <a:folHlink>
        <a:srgbClr val="8A8C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PAtemplate" id="{95379824-68D4-FE42-8B38-757C0418633F}" vid="{0CD7D80F-5434-B64C-9779-E7E9177A8E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396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Hind</vt:lpstr>
      <vt:lpstr>Arial</vt:lpstr>
      <vt:lpstr>Office Theme</vt:lpstr>
      <vt:lpstr>FPAW Fall 2025  Steamboat Surprise! Adventures in Mountain  Flying</vt:lpstr>
      <vt:lpstr>A Tale of Two Approaches – KDEN-KHDN</vt:lpstr>
      <vt:lpstr>Threats</vt:lpstr>
      <vt:lpstr>Great Expectations – January 2022</vt:lpstr>
      <vt:lpstr>PowerPoint Presentation</vt:lpstr>
      <vt:lpstr>Debrief</vt:lpstr>
      <vt:lpstr>Please sir, I want some more – December 2024</vt:lpstr>
      <vt:lpstr>Debrief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Amaral, Christian, UALMEC Mentor Committee</dc:creator>
  <cp:lastModifiedBy>Amaral, Christian, UALMEC Mentor Committee</cp:lastModifiedBy>
  <cp:revision>51</cp:revision>
  <dcterms:created xsi:type="dcterms:W3CDTF">2025-09-04T14:55:32Z</dcterms:created>
  <dcterms:modified xsi:type="dcterms:W3CDTF">2025-10-08T23:56:01Z</dcterms:modified>
</cp:coreProperties>
</file>