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2"/>
  </p:notes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F5FF"/>
    <a:srgbClr val="808080"/>
    <a:srgbClr val="00FFFF"/>
    <a:srgbClr val="87C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44"/>
    <p:restoredTop sz="96327"/>
  </p:normalViewPr>
  <p:slideViewPr>
    <p:cSldViewPr snapToGrid="0">
      <p:cViewPr varScale="1">
        <p:scale>
          <a:sx n="116" d="100"/>
          <a:sy n="116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1D9FD-FF4A-7F47-9C92-D1AF678C3BE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C0F10-F966-3C47-8FE6-BC265B505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25A4-443A-42EC-A2C8-CDDF8AFD5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DE186-4EAE-4D81-975F-4171523FF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B9D5B-9F90-4568-B6A1-13727E38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C4E05-447B-47F0-845C-49DFF6D7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345C6-33B8-4AA6-84AF-A9A4887B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399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748A-44F6-4D91-B7EB-B2023AAF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E0048-60D5-422C-A541-BB326C21E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A3E7-CF13-4748-BFEC-DA2D94AD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FD9B8-816A-4BB3-A929-192AC513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6A354-970F-4638-8A4E-C1EB0E95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4C458-42E2-4B76-BAE0-A33D67140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B575F-F574-4763-A2D2-0E424B18D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A7C19-564A-4876-9E36-52446761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CFE44-DD0A-46F3-895C-59A7AD16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6F8BD-DF57-45BB-A0E0-55CE5031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3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DB6B-2F63-48CD-AACF-DB2CF820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66B49-1071-488A-B91F-4D94BE46D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2016-1F6C-4297-A5F5-7E94A21E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F6F80-ED24-4B5A-B694-B3E7BCF6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4EC60-2527-4EA3-9F2F-688B586F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09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AF7E-FBFF-4F0D-9758-242236B6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13428-5E4B-4562-A944-92EFE7D0D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0FA85-95C0-4C8E-BA68-60A8CF2F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ADB21-6384-41CA-BE4B-2B0883FB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01849-480F-4998-B079-2082A6FD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804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D47A-7228-428B-93CC-3E1B6C11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97084-0D33-4E2F-9E10-F021CD76F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6D080-9E65-4D1D-9460-B2F88C560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99CA5-230D-426F-860E-80E76617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97B9E-851B-4B29-B9BF-9C010435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C86A-C266-4D9B-BDD1-0D21FA0A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57EF-D2CF-4610-A891-623C406A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6DE34-65D0-4259-AB02-FF7C22DA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AF3F9-69BA-44D5-9BF2-C7052744E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CBC40-C4DD-4E6C-9FD8-838A11CBC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40587-9B57-44CF-B878-E1B7F0C52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01E6B-0D1B-4F7A-9659-03B843B3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308F3-2F3A-4151-BD76-F5A34667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26425-5FF6-4AC2-9D38-7B390BED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BCBB-6C85-4DAE-84B6-64ACD511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213F2-4F7E-4AC9-B593-215F244C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46FAE-232E-45E4-A3EC-A0234F54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89EF9-0C6B-4476-BBE5-77FF8115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83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9DFDB-9BE4-45E2-A21E-9EF61798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5001E-DB08-4D5C-ABC2-EE8DD89E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0647-8406-4A02-ACD4-9D9BB018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696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7743-5B26-4E1C-A50A-FBC595A6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B586-2678-4C62-BAC3-BBB4101B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1A22C-828F-4BD8-A805-C0B46AD3F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69E7-EEBB-4C5A-93DD-6AF37E25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965D-F3BF-4743-9B75-A784A08B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7B367-DA15-462E-A6A0-A6963A4E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09E6-351C-423D-8BFA-2A802037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94E1E-4173-4CDE-9561-2F23814A8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89526-62F2-4CD8-9A42-D1630FFBB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0EA7D-511D-4C2D-AB0A-CD5C1EE9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3CE50-EE24-463E-8405-1788804F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57713-EDA0-4A5C-9A49-D8E93FBD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702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ED9DB-359B-437D-A1BE-DBF89098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976A3-B7A4-41D2-8470-9182CDAB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8FC0-56B1-48AF-9296-CC0C787C6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5076-5468-4E35-9C45-CECE794FF65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9C030-C2AC-4038-9874-8413377D4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18D59-3160-40D5-A010-055A620B8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66A6-9F58-4707-BDCA-04DE41A5A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mrms.nssl.noaa.gov/qvs/product_viewe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5AB3-195D-8A4D-12CE-C31CDFA7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10" y="0"/>
            <a:ext cx="10900780" cy="1325033"/>
          </a:xfrm>
        </p:spPr>
        <p:txBody>
          <a:bodyPr>
            <a:normAutofit/>
          </a:bodyPr>
          <a:lstStyle/>
          <a:p>
            <a:r>
              <a:rPr lang="en-US" sz="4000" b="1" dirty="0"/>
              <a:t>MRMS product expansion: Transportation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12B11E-A8AF-0196-9215-B136B64A4808}"/>
              </a:ext>
            </a:extLst>
          </p:cNvPr>
          <p:cNvSpPr txBox="1"/>
          <p:nvPr/>
        </p:nvSpPr>
        <p:spPr>
          <a:xfrm>
            <a:off x="645610" y="990701"/>
            <a:ext cx="625741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64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0099D8"/>
                </a:solidFill>
                <a:effectLst/>
                <a:latin typeface="Arial" panose="020B0604020202020204" pitchFamily="34" charset="0"/>
              </a:rPr>
              <a:t>Multi-Radar Multi-Sensor</a:t>
            </a:r>
            <a:r>
              <a:rPr lang="en-US" b="0" i="0" u="none" strike="noStrike" dirty="0">
                <a:solidFill>
                  <a:srgbClr val="0099D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>
                <a:solidFill>
                  <a:srgbClr val="0099D8"/>
                </a:solidFill>
                <a:effectLst/>
                <a:latin typeface="Arial" panose="020B0604020202020204" pitchFamily="34" charset="0"/>
              </a:rPr>
              <a:t>(MRMS)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an advanced remote sensing processing system that:</a:t>
            </a:r>
            <a:endParaRPr lang="en-US" sz="1600" b="0" dirty="0">
              <a:effectLst/>
            </a:endParaRPr>
          </a:p>
          <a:p>
            <a:pPr rtl="0" fontAlgn="base">
              <a:spcBef>
                <a:spcPts val="6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Integrates radar, surface observations, satellite, lightning, and numerical weather prediction data into common reference grid </a:t>
            </a:r>
            <a:endParaRPr lang="en-US" sz="1600" b="0" i="0" u="none" strike="noStrike" dirty="0">
              <a:solidFill>
                <a:srgbClr val="ED7D3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6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Automatically generates complete seamless national 3D radar mosaic, storm attributes and multi-sensor quantitative precipitation estimates at high temporal and spatial resolution</a:t>
            </a:r>
            <a:endParaRPr lang="en-US" sz="1600" b="0" i="0" u="none" strike="noStrike" dirty="0">
              <a:solidFill>
                <a:srgbClr val="ED7D31"/>
              </a:solidFill>
              <a:effectLst/>
              <a:latin typeface="Arial" panose="020B0604020202020204" pitchFamily="34" charset="0"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FABB0C4-329C-EF19-4886-581630ED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795" y="1117316"/>
            <a:ext cx="4643362" cy="31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0CC703-7268-F938-E610-5E112A3C9A28}"/>
              </a:ext>
            </a:extLst>
          </p:cNvPr>
          <p:cNvSpPr txBox="1"/>
          <p:nvPr/>
        </p:nvSpPr>
        <p:spPr>
          <a:xfrm>
            <a:off x="645610" y="3314413"/>
            <a:ext cx="5203372" cy="64633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Operational Product Viewer: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/>
              </a:rPr>
              <a:t>https://mrms.nssl.noaa.gov/qvs/product_viewer/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834EBB-41BE-DA75-8D75-2B098070C927}"/>
              </a:ext>
            </a:extLst>
          </p:cNvPr>
          <p:cNvGrpSpPr/>
          <p:nvPr/>
        </p:nvGrpSpPr>
        <p:grpSpPr>
          <a:xfrm>
            <a:off x="1079500" y="4162494"/>
            <a:ext cx="4392612" cy="2140254"/>
            <a:chOff x="748594" y="4174983"/>
            <a:chExt cx="4392612" cy="214025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24BCDC-ECA3-7E32-D713-6D5C917072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6457" y="6115617"/>
              <a:ext cx="1558131" cy="23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186F76-EBCD-3D48-1F3F-5026DF4044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6457" y="5549273"/>
              <a:ext cx="1558131" cy="23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B3328E-70B3-B6E1-DC56-89F1EA1C61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6457" y="5027446"/>
              <a:ext cx="1558131" cy="23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F28DB4-6F97-A5CD-7622-8E46DD852179}"/>
                </a:ext>
              </a:extLst>
            </p:cNvPr>
            <p:cNvSpPr/>
            <p:nvPr/>
          </p:nvSpPr>
          <p:spPr>
            <a:xfrm>
              <a:off x="748594" y="4174983"/>
              <a:ext cx="4392612" cy="54428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3 Science branches of MRMS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974AA3-6202-0005-B575-0F7481000EC0}"/>
                </a:ext>
              </a:extLst>
            </p:cNvPr>
            <p:cNvSpPr/>
            <p:nvPr/>
          </p:nvSpPr>
          <p:spPr>
            <a:xfrm>
              <a:off x="2271459" y="4841777"/>
              <a:ext cx="2471057" cy="40421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Helvetica" pitchFamily="2" charset="0"/>
                </a:rPr>
                <a:t>MRMS Severe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2A71FE-B02D-2C93-47EE-682874F11E68}"/>
                </a:ext>
              </a:extLst>
            </p:cNvPr>
            <p:cNvSpPr/>
            <p:nvPr/>
          </p:nvSpPr>
          <p:spPr>
            <a:xfrm>
              <a:off x="2271459" y="5368503"/>
              <a:ext cx="2471057" cy="404217"/>
            </a:xfrm>
            <a:prstGeom prst="rect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Helvetica" pitchFamily="2" charset="0"/>
                </a:rPr>
                <a:t>MRMS Hydro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971EE2-C753-0EF6-C2BA-1E230FD91C14}"/>
                </a:ext>
              </a:extLst>
            </p:cNvPr>
            <p:cNvSpPr/>
            <p:nvPr/>
          </p:nvSpPr>
          <p:spPr>
            <a:xfrm>
              <a:off x="2271459" y="5911020"/>
              <a:ext cx="2471057" cy="404217"/>
            </a:xfrm>
            <a:prstGeom prst="rect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Helvetica" pitchFamily="2" charset="0"/>
                </a:rPr>
                <a:t>MRMS Transportation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A86073-557C-7576-80E4-1493C452AD14}"/>
                </a:ext>
              </a:extLst>
            </p:cNvPr>
            <p:cNvCxnSpPr/>
            <p:nvPr/>
          </p:nvCxnSpPr>
          <p:spPr>
            <a:xfrm>
              <a:off x="1796457" y="4719268"/>
              <a:ext cx="0" cy="14199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7">
            <a:extLst>
              <a:ext uri="{FF2B5EF4-FFF2-40B4-BE49-F238E27FC236}">
                <a16:creationId xmlns:a16="http://schemas.microsoft.com/office/drawing/2014/main" id="{0C2104D0-B05C-9285-1D86-20EB7886E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86"/>
          <a:stretch/>
        </p:blipFill>
        <p:spPr bwMode="auto">
          <a:xfrm>
            <a:off x="6334699" y="4329159"/>
            <a:ext cx="5583487" cy="20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02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517-6C74-3DA1-2F0C-9EAED42F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10" y="0"/>
            <a:ext cx="10900780" cy="1325033"/>
          </a:xfrm>
        </p:spPr>
        <p:txBody>
          <a:bodyPr>
            <a:normAutofit/>
          </a:bodyPr>
          <a:lstStyle/>
          <a:p>
            <a:r>
              <a:rPr lang="en-US" sz="3200" b="1" dirty="0"/>
              <a:t>Road Temperature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60029-364C-AA45-7511-D32BDFC71C13}"/>
              </a:ext>
            </a:extLst>
          </p:cNvPr>
          <p:cNvSpPr txBox="1"/>
          <p:nvPr/>
        </p:nvSpPr>
        <p:spPr>
          <a:xfrm>
            <a:off x="7716253" y="2828835"/>
            <a:ext cx="3830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MRMS includes a product that provides a 0-100% probability roads/pavement is subfreezing and may require chemical treatment.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AB3A4-E3A4-C657-2414-072E95D21A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36" y="1614464"/>
            <a:ext cx="6553193" cy="4153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857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492E9E-143C-3F03-5546-B56A54F0A4B4}"/>
              </a:ext>
            </a:extLst>
          </p:cNvPr>
          <p:cNvSpPr/>
          <p:nvPr/>
        </p:nvSpPr>
        <p:spPr>
          <a:xfrm>
            <a:off x="3722913" y="359229"/>
            <a:ext cx="3799115" cy="6313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itchFamily="2" charset="0"/>
              </a:rPr>
              <a:t>Two versions of MRMS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1A2BB-D095-8687-1371-9E3AA3D05CDB}"/>
              </a:ext>
            </a:extLst>
          </p:cNvPr>
          <p:cNvSpPr/>
          <p:nvPr/>
        </p:nvSpPr>
        <p:spPr>
          <a:xfrm>
            <a:off x="1812668" y="1338942"/>
            <a:ext cx="3222170" cy="468086"/>
          </a:xfrm>
          <a:prstGeom prst="rect">
            <a:avLst/>
          </a:prstGeom>
          <a:solidFill>
            <a:srgbClr val="043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Operational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2F4E2-1896-D1ED-BDE3-4069CF19DD0F}"/>
              </a:ext>
            </a:extLst>
          </p:cNvPr>
          <p:cNvSpPr txBox="1"/>
          <p:nvPr/>
        </p:nvSpPr>
        <p:spPr>
          <a:xfrm>
            <a:off x="1170410" y="1959428"/>
            <a:ext cx="4506686" cy="3970318"/>
          </a:xfrm>
          <a:prstGeom prst="rect">
            <a:avLst/>
          </a:prstGeom>
          <a:solidFill>
            <a:srgbClr val="0432FF">
              <a:alpha val="3490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Running operationally at NOAA/NCEP since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Continuous hot-back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Produces over 100 products at 2 min frequency with ~1 km horizontal resolution.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All products live streamed and available to the public via LDM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All data now archived on AWS (since fall 2020).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F64CE6-5167-93E0-F7D9-6CC91323E265}"/>
              </a:ext>
            </a:extLst>
          </p:cNvPr>
          <p:cNvSpPr/>
          <p:nvPr/>
        </p:nvSpPr>
        <p:spPr>
          <a:xfrm>
            <a:off x="6754783" y="1366877"/>
            <a:ext cx="3222170" cy="468086"/>
          </a:xfrm>
          <a:prstGeom prst="rect">
            <a:avLst/>
          </a:prstGeom>
          <a:solidFill>
            <a:srgbClr val="008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Experimental</a:t>
            </a:r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162476-6A0A-6044-2E44-53BD5F0E0A4E}"/>
              </a:ext>
            </a:extLst>
          </p:cNvPr>
          <p:cNvSpPr txBox="1"/>
          <p:nvPr/>
        </p:nvSpPr>
        <p:spPr>
          <a:xfrm>
            <a:off x="6221382" y="1987363"/>
            <a:ext cx="4506686" cy="2031325"/>
          </a:xfrm>
          <a:prstGeom prst="rect">
            <a:avLst/>
          </a:prstGeom>
          <a:solidFill>
            <a:srgbClr val="008F00">
              <a:alpha val="3490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Serves as a “proving ground” for new technology before onboarding to NWS.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Most experimental products are streamed via LDM service to .gov partners for live evaluation before transition into NWS operations</a:t>
            </a:r>
          </a:p>
        </p:txBody>
      </p:sp>
    </p:spTree>
    <p:extLst>
      <p:ext uri="{BB962C8B-B14F-4D97-AF65-F5344CB8AC3E}">
        <p14:creationId xmlns:p14="http://schemas.microsoft.com/office/powerpoint/2010/main" val="189880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517-6C74-3DA1-2F0C-9EAED42F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10" y="-361297"/>
            <a:ext cx="10900780" cy="1325033"/>
          </a:xfrm>
        </p:spPr>
        <p:txBody>
          <a:bodyPr>
            <a:normAutofit/>
          </a:bodyPr>
          <a:lstStyle/>
          <a:p>
            <a:r>
              <a:rPr lang="en-US" sz="3200" b="1" dirty="0"/>
              <a:t>Emergent products in the Transportation Expansion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DC5FF-38AE-BE37-9CDF-CA04108AB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9" y="828624"/>
            <a:ext cx="2743200" cy="1730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F1AAB2-6847-FC43-8F1B-E112489F30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21" y="923107"/>
            <a:ext cx="2743200" cy="1728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BD5409-ADA2-C39F-3EAB-8B50F7B6B7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523" y="1031067"/>
            <a:ext cx="2743200" cy="1720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F5F8D5-80DD-2F5C-16CA-674DEB660F57}"/>
              </a:ext>
            </a:extLst>
          </p:cNvPr>
          <p:cNvSpPr txBox="1"/>
          <p:nvPr/>
        </p:nvSpPr>
        <p:spPr>
          <a:xfrm>
            <a:off x="8328723" y="1049926"/>
            <a:ext cx="2418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it went operational, MRMS has produced layered composite reflectivity for different classes of airspace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35AE3-5194-E76A-E5FD-C0A914061940}"/>
              </a:ext>
            </a:extLst>
          </p:cNvPr>
          <p:cNvSpPr txBox="1"/>
          <p:nvPr/>
        </p:nvSpPr>
        <p:spPr>
          <a:xfrm>
            <a:off x="1749463" y="53850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0-24 </a:t>
            </a:r>
            <a:r>
              <a:rPr lang="en-US" sz="1300" dirty="0" err="1"/>
              <a:t>kft</a:t>
            </a:r>
            <a:endParaRPr lang="en-US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FF32D-B7A3-2E9C-B204-3E98F2828853}"/>
              </a:ext>
            </a:extLst>
          </p:cNvPr>
          <p:cNvSpPr txBox="1"/>
          <p:nvPr/>
        </p:nvSpPr>
        <p:spPr>
          <a:xfrm>
            <a:off x="4121408" y="661375"/>
            <a:ext cx="8354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24-60 </a:t>
            </a:r>
            <a:r>
              <a:rPr lang="en-US" sz="1300" dirty="0" err="1"/>
              <a:t>kft</a:t>
            </a:r>
            <a:endParaRPr lang="en-US" sz="13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18142-1619-B229-E3DD-7538F2FCA6BB}"/>
              </a:ext>
            </a:extLst>
          </p:cNvPr>
          <p:cNvSpPr txBox="1"/>
          <p:nvPr/>
        </p:nvSpPr>
        <p:spPr>
          <a:xfrm>
            <a:off x="6540287" y="776913"/>
            <a:ext cx="8354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33-60 </a:t>
            </a:r>
            <a:r>
              <a:rPr lang="en-US" sz="1300" dirty="0" err="1"/>
              <a:t>kft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7855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517-6C74-3DA1-2F0C-9EAED42F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10" y="-361297"/>
            <a:ext cx="10900780" cy="1325033"/>
          </a:xfrm>
        </p:spPr>
        <p:txBody>
          <a:bodyPr>
            <a:normAutofit/>
          </a:bodyPr>
          <a:lstStyle/>
          <a:p>
            <a:r>
              <a:rPr lang="en-US" sz="3200" b="1" dirty="0"/>
              <a:t>Emergent products in the Transportation Expansion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DC5FF-38AE-BE37-9CDF-CA04108AB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9" y="828624"/>
            <a:ext cx="2743200" cy="1730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F1AAB2-6847-FC43-8F1B-E112489F30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21" y="923107"/>
            <a:ext cx="2743200" cy="1728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BD5409-ADA2-C39F-3EAB-8B50F7B6B7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523" y="1031067"/>
            <a:ext cx="2743200" cy="1720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F5F8D5-80DD-2F5C-16CA-674DEB660F57}"/>
              </a:ext>
            </a:extLst>
          </p:cNvPr>
          <p:cNvSpPr txBox="1"/>
          <p:nvPr/>
        </p:nvSpPr>
        <p:spPr>
          <a:xfrm>
            <a:off x="8328723" y="1049926"/>
            <a:ext cx="2418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it went operational, MRMS has produced layered composite reflectivity for different classes of airspace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35AE3-5194-E76A-E5FD-C0A914061940}"/>
              </a:ext>
            </a:extLst>
          </p:cNvPr>
          <p:cNvSpPr txBox="1"/>
          <p:nvPr/>
        </p:nvSpPr>
        <p:spPr>
          <a:xfrm>
            <a:off x="1749463" y="53850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0-24 </a:t>
            </a:r>
            <a:r>
              <a:rPr lang="en-US" sz="1300" dirty="0" err="1"/>
              <a:t>kft</a:t>
            </a:r>
            <a:endParaRPr lang="en-US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FF32D-B7A3-2E9C-B204-3E98F2828853}"/>
              </a:ext>
            </a:extLst>
          </p:cNvPr>
          <p:cNvSpPr txBox="1"/>
          <p:nvPr/>
        </p:nvSpPr>
        <p:spPr>
          <a:xfrm>
            <a:off x="4121408" y="661375"/>
            <a:ext cx="8354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24-60 </a:t>
            </a:r>
            <a:r>
              <a:rPr lang="en-US" sz="1300" dirty="0" err="1"/>
              <a:t>kft</a:t>
            </a:r>
            <a:endParaRPr lang="en-US" sz="13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18142-1619-B229-E3DD-7538F2FCA6BB}"/>
              </a:ext>
            </a:extLst>
          </p:cNvPr>
          <p:cNvSpPr txBox="1"/>
          <p:nvPr/>
        </p:nvSpPr>
        <p:spPr>
          <a:xfrm>
            <a:off x="6540287" y="776913"/>
            <a:ext cx="7970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33-60 </a:t>
            </a:r>
            <a:r>
              <a:rPr lang="en-US" sz="1300" dirty="0" err="1"/>
              <a:t>kft</a:t>
            </a:r>
            <a:endParaRPr lang="en-US" sz="13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60029-364C-AA45-7511-D32BDFC71C13}"/>
              </a:ext>
            </a:extLst>
          </p:cNvPr>
          <p:cNvSpPr txBox="1"/>
          <p:nvPr/>
        </p:nvSpPr>
        <p:spPr>
          <a:xfrm>
            <a:off x="973451" y="3228243"/>
            <a:ext cx="6497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Feedback from our stakeholders suggests greater vertical precision is desired. The expansion pack includes the following new layered composite reflectivity grids.  These support low-altitude flight or correspond to the flight layers in the Traffic Flow Management Convective Forecast (TCF).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5767ED8-5663-973E-482E-E14B5068CA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219" y="3334137"/>
            <a:ext cx="2286000" cy="14399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80DA1C1-56FF-96E8-D266-7913992F29E6}"/>
              </a:ext>
            </a:extLst>
          </p:cNvPr>
          <p:cNvGrpSpPr/>
          <p:nvPr/>
        </p:nvGrpSpPr>
        <p:grpSpPr>
          <a:xfrm>
            <a:off x="973451" y="4476199"/>
            <a:ext cx="10245097" cy="2030652"/>
            <a:chOff x="310522" y="4472165"/>
            <a:chExt cx="10245097" cy="20306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1E6FE41-F8E4-CD51-C42A-93FD430A0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522" y="4708135"/>
              <a:ext cx="2286000" cy="14514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AE6BD2-CD0E-7ADF-F408-AB6FE76F8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9075" y="4809764"/>
              <a:ext cx="2286000" cy="1442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5D2FF0-0B46-14E1-2886-57A6D146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7628" y="4902896"/>
              <a:ext cx="2286000" cy="14388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76B638-98B0-D73F-3D07-99E3868BD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181" y="4989687"/>
              <a:ext cx="2286000" cy="14407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28F321-EC28-1314-911F-09AE88E8A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9619" y="5060783"/>
              <a:ext cx="2286000" cy="1442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81D7BB-4069-C429-E3AE-D9D4D337B3A0}"/>
                </a:ext>
              </a:extLst>
            </p:cNvPr>
            <p:cNvSpPr txBox="1"/>
            <p:nvPr/>
          </p:nvSpPr>
          <p:spPr>
            <a:xfrm>
              <a:off x="1102813" y="4472165"/>
              <a:ext cx="83548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18-25 </a:t>
              </a:r>
              <a:r>
                <a:rPr lang="en-US" sz="1300" dirty="0" err="1"/>
                <a:t>kft</a:t>
              </a:r>
              <a:endParaRPr lang="en-US" sz="13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C60DC7-E122-7301-2A7D-450DBA320548}"/>
                </a:ext>
              </a:extLst>
            </p:cNvPr>
            <p:cNvSpPr txBox="1"/>
            <p:nvPr/>
          </p:nvSpPr>
          <p:spPr>
            <a:xfrm>
              <a:off x="3157874" y="4564333"/>
              <a:ext cx="83548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25-30 </a:t>
              </a:r>
              <a:r>
                <a:rPr lang="en-US" sz="1300" dirty="0" err="1"/>
                <a:t>kft</a:t>
              </a:r>
              <a:endParaRPr lang="en-US" sz="13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1F27F0-2127-4E39-21D8-4ACA0CBBDB0F}"/>
                </a:ext>
              </a:extLst>
            </p:cNvPr>
            <p:cNvSpPr txBox="1"/>
            <p:nvPr/>
          </p:nvSpPr>
          <p:spPr>
            <a:xfrm>
              <a:off x="5159823" y="4657465"/>
              <a:ext cx="83548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30-35 </a:t>
              </a:r>
              <a:r>
                <a:rPr lang="en-US" sz="1300" dirty="0" err="1"/>
                <a:t>kft</a:t>
              </a:r>
              <a:endParaRPr lang="en-US" sz="13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C877F5-39D5-F12A-A343-0E739CC03AF0}"/>
                </a:ext>
              </a:extLst>
            </p:cNvPr>
            <p:cNvSpPr txBox="1"/>
            <p:nvPr/>
          </p:nvSpPr>
          <p:spPr>
            <a:xfrm>
              <a:off x="7022119" y="4746105"/>
              <a:ext cx="83548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35-40 </a:t>
              </a:r>
              <a:r>
                <a:rPr lang="en-US" sz="1300" dirty="0" err="1"/>
                <a:t>kft</a:t>
              </a:r>
              <a:endParaRPr lang="en-US" sz="13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1EE0A4-49D1-EFC0-74DD-7B22D78ABD08}"/>
                </a:ext>
              </a:extLst>
            </p:cNvPr>
            <p:cNvSpPr txBox="1"/>
            <p:nvPr/>
          </p:nvSpPr>
          <p:spPr>
            <a:xfrm>
              <a:off x="9115172" y="4809764"/>
              <a:ext cx="69121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40+ </a:t>
              </a:r>
              <a:r>
                <a:rPr lang="en-US" sz="1300" dirty="0" err="1"/>
                <a:t>kft</a:t>
              </a:r>
              <a:endParaRPr lang="en-US" sz="13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C7A92E3-FCA9-53E5-7635-7417CF026CF2}"/>
              </a:ext>
            </a:extLst>
          </p:cNvPr>
          <p:cNvSpPr txBox="1"/>
          <p:nvPr/>
        </p:nvSpPr>
        <p:spPr>
          <a:xfrm>
            <a:off x="8039111" y="3082802"/>
            <a:ext cx="11966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0 – 4 km AGL</a:t>
            </a:r>
          </a:p>
        </p:txBody>
      </p:sp>
    </p:spTree>
    <p:extLst>
      <p:ext uri="{BB962C8B-B14F-4D97-AF65-F5344CB8AC3E}">
        <p14:creationId xmlns:p14="http://schemas.microsoft.com/office/powerpoint/2010/main" val="126705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517-6C74-3DA1-2F0C-9EAED42F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10" y="120891"/>
            <a:ext cx="10900780" cy="1325033"/>
          </a:xfrm>
        </p:spPr>
        <p:txBody>
          <a:bodyPr>
            <a:normAutofit/>
          </a:bodyPr>
          <a:lstStyle/>
          <a:p>
            <a:r>
              <a:rPr lang="en-US" sz="3200" b="1" dirty="0"/>
              <a:t>Echo top suite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60029-364C-AA45-7511-D32BDFC71C13}"/>
              </a:ext>
            </a:extLst>
          </p:cNvPr>
          <p:cNvSpPr txBox="1"/>
          <p:nvPr/>
        </p:nvSpPr>
        <p:spPr>
          <a:xfrm>
            <a:off x="1483034" y="1445924"/>
            <a:ext cx="3942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We’ve been experimenting with different methods and thresholds for echo top and now have 6* versions available in the operational system.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FF311EA-158E-86FD-2F46-7A54687DC0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010" y="3079683"/>
            <a:ext cx="4526965" cy="284847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18D82DC-80A0-C068-E2A1-D26CB406211C}"/>
              </a:ext>
            </a:extLst>
          </p:cNvPr>
          <p:cNvGrpSpPr/>
          <p:nvPr/>
        </p:nvGrpSpPr>
        <p:grpSpPr>
          <a:xfrm>
            <a:off x="6096000" y="1949493"/>
            <a:ext cx="2743200" cy="2000005"/>
            <a:chOff x="645610" y="1510185"/>
            <a:chExt cx="2743200" cy="2000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2C7CDE-5DF8-9637-FC74-519E6A89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10" y="1777906"/>
              <a:ext cx="2743200" cy="17322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1F2B5E-34E0-1BA3-4A7C-251B5A141403}"/>
                </a:ext>
              </a:extLst>
            </p:cNvPr>
            <p:cNvSpPr txBox="1"/>
            <p:nvPr/>
          </p:nvSpPr>
          <p:spPr>
            <a:xfrm>
              <a:off x="1702059" y="1510185"/>
              <a:ext cx="6303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0 </a:t>
              </a:r>
              <a:r>
                <a:rPr lang="en-US" sz="1300" dirty="0" err="1"/>
                <a:t>dBZ</a:t>
              </a:r>
              <a:endParaRPr lang="en-US" sz="13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3D97C6-235A-3A69-1448-E45E097FC7F5}"/>
              </a:ext>
            </a:extLst>
          </p:cNvPr>
          <p:cNvGrpSpPr/>
          <p:nvPr/>
        </p:nvGrpSpPr>
        <p:grpSpPr>
          <a:xfrm>
            <a:off x="8974428" y="1928756"/>
            <a:ext cx="2743200" cy="2024352"/>
            <a:chOff x="3388810" y="1826699"/>
            <a:chExt cx="2743200" cy="20243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768D21-B2A7-6039-4570-752F85462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8810" y="2126255"/>
              <a:ext cx="2743200" cy="17247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BD07E2-9CE5-F957-1354-30366FD11679}"/>
                </a:ext>
              </a:extLst>
            </p:cNvPr>
            <p:cNvSpPr txBox="1"/>
            <p:nvPr/>
          </p:nvSpPr>
          <p:spPr>
            <a:xfrm>
              <a:off x="4328761" y="1826699"/>
              <a:ext cx="72327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18 </a:t>
              </a:r>
              <a:r>
                <a:rPr lang="en-US" sz="1300" dirty="0" err="1"/>
                <a:t>dBZ</a:t>
              </a:r>
              <a:endParaRPr lang="en-US" sz="13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9A6B29-7C1E-2F79-252F-60AD7D296D15}"/>
              </a:ext>
            </a:extLst>
          </p:cNvPr>
          <p:cNvGrpSpPr/>
          <p:nvPr/>
        </p:nvGrpSpPr>
        <p:grpSpPr>
          <a:xfrm>
            <a:off x="6096000" y="3953079"/>
            <a:ext cx="2743200" cy="2008454"/>
            <a:chOff x="6132010" y="2190946"/>
            <a:chExt cx="2743200" cy="20084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B6EAAE-3347-52AE-1C01-1B90B7110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2010" y="2483334"/>
              <a:ext cx="2743200" cy="17160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AF1C29-3AA7-1B60-97A9-52B43600FD96}"/>
                </a:ext>
              </a:extLst>
            </p:cNvPr>
            <p:cNvSpPr txBox="1"/>
            <p:nvPr/>
          </p:nvSpPr>
          <p:spPr>
            <a:xfrm>
              <a:off x="7026057" y="2190946"/>
              <a:ext cx="72327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30 </a:t>
              </a:r>
              <a:r>
                <a:rPr lang="en-US" sz="1300" dirty="0" err="1"/>
                <a:t>dBZ</a:t>
              </a:r>
              <a:endParaRPr lang="en-US" sz="13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5769BB-E816-1C51-E98E-BC6C3F0C5D13}"/>
              </a:ext>
            </a:extLst>
          </p:cNvPr>
          <p:cNvGrpSpPr/>
          <p:nvPr/>
        </p:nvGrpSpPr>
        <p:grpSpPr>
          <a:xfrm>
            <a:off x="8974428" y="3949498"/>
            <a:ext cx="2743200" cy="2015616"/>
            <a:chOff x="8875210" y="2540863"/>
            <a:chExt cx="2743200" cy="201561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6BF6659-5D0C-EA46-395B-99DFFF2EF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5210" y="2833251"/>
              <a:ext cx="2743200" cy="17232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516A78-B268-7398-2CC4-7FE81D844508}"/>
                </a:ext>
              </a:extLst>
            </p:cNvPr>
            <p:cNvSpPr txBox="1"/>
            <p:nvPr/>
          </p:nvSpPr>
          <p:spPr>
            <a:xfrm>
              <a:off x="9789455" y="2540863"/>
              <a:ext cx="72327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50 </a:t>
              </a:r>
              <a:r>
                <a:rPr lang="en-US" sz="1300" dirty="0" err="1"/>
                <a:t>dBZ</a:t>
              </a:r>
              <a:endParaRPr lang="en-US" sz="13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EFC4613-A6A0-D336-EF7D-AB185CA39D14}"/>
              </a:ext>
            </a:extLst>
          </p:cNvPr>
          <p:cNvSpPr txBox="1"/>
          <p:nvPr/>
        </p:nvSpPr>
        <p:spPr>
          <a:xfrm>
            <a:off x="10276016" y="5961533"/>
            <a:ext cx="1631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*60-dBZ ETP not shown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84D1AF-22AC-ABA6-BFD2-9155CB9E1C13}"/>
              </a:ext>
            </a:extLst>
          </p:cNvPr>
          <p:cNvSpPr txBox="1"/>
          <p:nvPr/>
        </p:nvSpPr>
        <p:spPr>
          <a:xfrm>
            <a:off x="1176717" y="2787295"/>
            <a:ext cx="46275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Mosaic of Enhanced Echo Top (EET) created by WSR-88Ds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4EDA62-5655-FFD7-E5E8-7EE0F12F717A}"/>
              </a:ext>
            </a:extLst>
          </p:cNvPr>
          <p:cNvSpPr txBox="1"/>
          <p:nvPr/>
        </p:nvSpPr>
        <p:spPr>
          <a:xfrm>
            <a:off x="7072254" y="1660583"/>
            <a:ext cx="356540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Produced from the 3D radar mosaic in MRMS</a:t>
            </a:r>
          </a:p>
        </p:txBody>
      </p:sp>
    </p:spTree>
    <p:extLst>
      <p:ext uri="{BB962C8B-B14F-4D97-AF65-F5344CB8AC3E}">
        <p14:creationId xmlns:p14="http://schemas.microsoft.com/office/powerpoint/2010/main" val="47592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517-6C74-3DA1-2F0C-9EAED42F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10" y="120891"/>
            <a:ext cx="10900780" cy="1325033"/>
          </a:xfrm>
        </p:spPr>
        <p:txBody>
          <a:bodyPr>
            <a:normAutofit/>
          </a:bodyPr>
          <a:lstStyle/>
          <a:p>
            <a:r>
              <a:rPr lang="en-US" sz="3200" b="1" dirty="0"/>
              <a:t>3D radar-derived hydrometeor classification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60029-364C-AA45-7511-D32BDFC71C13}"/>
              </a:ext>
            </a:extLst>
          </p:cNvPr>
          <p:cNvSpPr txBox="1"/>
          <p:nvPr/>
        </p:nvSpPr>
        <p:spPr>
          <a:xfrm>
            <a:off x="2650822" y="1652529"/>
            <a:ext cx="600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Radar observations are used to categorize the precipitation type as snow, melting snow, rain, graupel, or hail, providing a 3-dimensional depiction of hail cores and surrounding graupel.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A5889-3BF3-749A-4F6B-E3BBE55607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25" y="2886780"/>
            <a:ext cx="4572000" cy="28961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FDCE3C-0233-6886-3420-1129B1CECC13}"/>
              </a:ext>
            </a:extLst>
          </p:cNvPr>
          <p:cNvCxnSpPr/>
          <p:nvPr/>
        </p:nvCxnSpPr>
        <p:spPr>
          <a:xfrm>
            <a:off x="870333" y="5210978"/>
            <a:ext cx="25839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57FBDFD-8B54-B8AC-EAC0-53B3D295FD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58" y="2705055"/>
            <a:ext cx="4572000" cy="3077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906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517-6C74-3DA1-2F0C-9EAED42F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96" y="-22217"/>
            <a:ext cx="10900780" cy="1325033"/>
          </a:xfrm>
        </p:spPr>
        <p:txBody>
          <a:bodyPr>
            <a:normAutofit/>
          </a:bodyPr>
          <a:lstStyle/>
          <a:p>
            <a:r>
              <a:rPr lang="en-US" sz="3200" b="1" dirty="0"/>
              <a:t>Improved QC of light winter echo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60029-364C-AA45-7511-D32BDFC71C13}"/>
              </a:ext>
            </a:extLst>
          </p:cNvPr>
          <p:cNvSpPr txBox="1"/>
          <p:nvPr/>
        </p:nvSpPr>
        <p:spPr>
          <a:xfrm>
            <a:off x="2838261" y="1171884"/>
            <a:ext cx="6008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 winter precipitation (very light snow, freezing drizzle) has similar </a:t>
            </a:r>
            <a:r>
              <a:rPr lang="en-US" sz="1600" dirty="0" err="1"/>
              <a:t>reflectivites</a:t>
            </a:r>
            <a:r>
              <a:rPr lang="en-US" sz="1600" dirty="0"/>
              <a:t> and radar characteristics as non-meteorological targets. Updates to the QC algorithm are necessary to keep these echoes, but still reject non-meteorological echoes.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A8A7848-6120-2841-6B37-CC04B7603DDD}"/>
              </a:ext>
            </a:extLst>
          </p:cNvPr>
          <p:cNvGrpSpPr/>
          <p:nvPr/>
        </p:nvGrpSpPr>
        <p:grpSpPr>
          <a:xfrm>
            <a:off x="645610" y="2770616"/>
            <a:ext cx="11278394" cy="2640903"/>
            <a:chOff x="645610" y="3219795"/>
            <a:chExt cx="11278394" cy="26409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B66596-2813-060C-A1C6-5ECF86370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10" y="3223132"/>
              <a:ext cx="3657600" cy="23026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471DC0-55FA-DEFA-C391-FFA55CAA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6007" y="3223132"/>
              <a:ext cx="3657600" cy="23051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D7023B-45EA-6859-7649-E64525EE8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6404" y="3219795"/>
              <a:ext cx="3657600" cy="2306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D2F6E8A-0692-FC6E-B335-D87BE77C7FF7}"/>
                </a:ext>
              </a:extLst>
            </p:cNvPr>
            <p:cNvGrpSpPr/>
            <p:nvPr/>
          </p:nvGrpSpPr>
          <p:grpSpPr>
            <a:xfrm>
              <a:off x="9378950" y="3396996"/>
              <a:ext cx="2278400" cy="2105010"/>
              <a:chOff x="9378950" y="3396996"/>
              <a:chExt cx="2278400" cy="210501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A111CF9-FE9C-48C6-7535-888889BD07D3}"/>
                  </a:ext>
                </a:extLst>
              </p:cNvPr>
              <p:cNvSpPr/>
              <p:nvPr/>
            </p:nvSpPr>
            <p:spPr>
              <a:xfrm>
                <a:off x="11496456" y="4500822"/>
                <a:ext cx="64008" cy="64008"/>
              </a:xfrm>
              <a:prstGeom prst="ellipse">
                <a:avLst/>
              </a:prstGeom>
              <a:solidFill>
                <a:srgbClr val="7030A0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67911DC-8D02-F533-303D-DF470FAFB5A7}"/>
                  </a:ext>
                </a:extLst>
              </p:cNvPr>
              <p:cNvGrpSpPr/>
              <p:nvPr/>
            </p:nvGrpSpPr>
            <p:grpSpPr>
              <a:xfrm>
                <a:off x="9378950" y="3396996"/>
                <a:ext cx="2278400" cy="2105010"/>
                <a:chOff x="9378950" y="3396996"/>
                <a:chExt cx="2278400" cy="210501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38B961DC-9613-EBF0-CA04-55FA84381228}"/>
                    </a:ext>
                  </a:extLst>
                </p:cNvPr>
                <p:cNvSpPr/>
                <p:nvPr/>
              </p:nvSpPr>
              <p:spPr>
                <a:xfrm>
                  <a:off x="9378950" y="3740150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EA24774-1440-73E5-F405-B99BC1F8B92D}"/>
                    </a:ext>
                  </a:extLst>
                </p:cNvPr>
                <p:cNvSpPr/>
                <p:nvPr/>
              </p:nvSpPr>
              <p:spPr>
                <a:xfrm>
                  <a:off x="9623425" y="3396996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EB86174-C66B-2F68-534A-C375FE68F249}"/>
                    </a:ext>
                  </a:extLst>
                </p:cNvPr>
                <p:cNvSpPr/>
                <p:nvPr/>
              </p:nvSpPr>
              <p:spPr>
                <a:xfrm>
                  <a:off x="9794875" y="4098671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A2C1FE0-A37A-E182-DF39-7B6C3E40ABCC}"/>
                    </a:ext>
                  </a:extLst>
                </p:cNvPr>
                <p:cNvSpPr/>
                <p:nvPr/>
              </p:nvSpPr>
              <p:spPr>
                <a:xfrm>
                  <a:off x="9591421" y="4372806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6B4A4D3-ABBB-AC2C-D4D1-A84775857940}"/>
                    </a:ext>
                  </a:extLst>
                </p:cNvPr>
                <p:cNvSpPr/>
                <p:nvPr/>
              </p:nvSpPr>
              <p:spPr>
                <a:xfrm>
                  <a:off x="9817751" y="4356677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B403D775-ACAE-1F6A-F054-B0F9C7C56C40}"/>
                    </a:ext>
                  </a:extLst>
                </p:cNvPr>
                <p:cNvSpPr/>
                <p:nvPr/>
              </p:nvSpPr>
              <p:spPr>
                <a:xfrm>
                  <a:off x="9856105" y="4449514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0085491-169A-7ECC-B5AA-BD8861283704}"/>
                    </a:ext>
                  </a:extLst>
                </p:cNvPr>
                <p:cNvSpPr/>
                <p:nvPr/>
              </p:nvSpPr>
              <p:spPr>
                <a:xfrm>
                  <a:off x="9979930" y="4500822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C374EB6-7C63-0B96-3F33-E21B15F8CCB4}"/>
                    </a:ext>
                  </a:extLst>
                </p:cNvPr>
                <p:cNvSpPr/>
                <p:nvPr/>
              </p:nvSpPr>
              <p:spPr>
                <a:xfrm>
                  <a:off x="10063200" y="4757997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1D3ACE0-7D8D-4141-78E8-7BC6FCC01E98}"/>
                    </a:ext>
                  </a:extLst>
                </p:cNvPr>
                <p:cNvSpPr/>
                <p:nvPr/>
              </p:nvSpPr>
              <p:spPr>
                <a:xfrm>
                  <a:off x="9817751" y="4862825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DC6A990-FCA4-BDE5-5055-3C314C838AA9}"/>
                    </a:ext>
                  </a:extLst>
                </p:cNvPr>
                <p:cNvSpPr/>
                <p:nvPr/>
              </p:nvSpPr>
              <p:spPr>
                <a:xfrm>
                  <a:off x="9794875" y="4672298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A8153D6-B887-BE34-5431-5C6A1A2E126E}"/>
                    </a:ext>
                  </a:extLst>
                </p:cNvPr>
                <p:cNvSpPr/>
                <p:nvPr/>
              </p:nvSpPr>
              <p:spPr>
                <a:xfrm>
                  <a:off x="9798900" y="4569156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71C5409-FDC2-B257-1B3F-26E3F94B86AF}"/>
                    </a:ext>
                  </a:extLst>
                </p:cNvPr>
                <p:cNvSpPr/>
                <p:nvPr/>
              </p:nvSpPr>
              <p:spPr>
                <a:xfrm>
                  <a:off x="11233023" y="4682449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9B7E3B6-A84B-2052-5E57-8E025A532B11}"/>
                    </a:ext>
                  </a:extLst>
                </p:cNvPr>
                <p:cNvSpPr/>
                <p:nvPr/>
              </p:nvSpPr>
              <p:spPr>
                <a:xfrm>
                  <a:off x="11529334" y="4687829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2E083F2-A8E6-7B19-FF19-B771619F28EE}"/>
                    </a:ext>
                  </a:extLst>
                </p:cNvPr>
                <p:cNvSpPr/>
                <p:nvPr/>
              </p:nvSpPr>
              <p:spPr>
                <a:xfrm>
                  <a:off x="11593342" y="4830821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344ACF46-12C3-BF17-3D64-1B55B220B59F}"/>
                    </a:ext>
                  </a:extLst>
                </p:cNvPr>
                <p:cNvSpPr/>
                <p:nvPr/>
              </p:nvSpPr>
              <p:spPr>
                <a:xfrm>
                  <a:off x="11433127" y="5373990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8532DAA-7EAA-47A1-ABFE-02F5F27926B4}"/>
                    </a:ext>
                  </a:extLst>
                </p:cNvPr>
                <p:cNvSpPr/>
                <p:nvPr/>
              </p:nvSpPr>
              <p:spPr>
                <a:xfrm>
                  <a:off x="10031196" y="5437998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4B0BA42-E3CF-9B7C-E33D-A2AA10E77F72}"/>
                    </a:ext>
                  </a:extLst>
                </p:cNvPr>
                <p:cNvSpPr/>
                <p:nvPr/>
              </p:nvSpPr>
              <p:spPr>
                <a:xfrm>
                  <a:off x="9839524" y="4500822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6C42A50-A299-797F-5FE1-00A4CF7C9430}"/>
                    </a:ext>
                  </a:extLst>
                </p:cNvPr>
                <p:cNvSpPr/>
                <p:nvPr/>
              </p:nvSpPr>
              <p:spPr>
                <a:xfrm>
                  <a:off x="9654469" y="4618441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14B2158-F8A0-2F69-0A92-C020C03E9E26}"/>
                    </a:ext>
                  </a:extLst>
                </p:cNvPr>
                <p:cNvSpPr/>
                <p:nvPr/>
              </p:nvSpPr>
              <p:spPr>
                <a:xfrm>
                  <a:off x="9947881" y="4564830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FF5214E-165F-9A18-75D0-A77A06370D9C}"/>
                    </a:ext>
                  </a:extLst>
                </p:cNvPr>
                <p:cNvSpPr/>
                <p:nvPr/>
              </p:nvSpPr>
              <p:spPr>
                <a:xfrm>
                  <a:off x="11108466" y="5029846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0F035D1-2958-368A-C3E8-D993CBAE4CAE}"/>
                    </a:ext>
                  </a:extLst>
                </p:cNvPr>
                <p:cNvSpPr/>
                <p:nvPr/>
              </p:nvSpPr>
              <p:spPr>
                <a:xfrm>
                  <a:off x="11552093" y="4576841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86A22B8-A718-812A-FBD3-44D89BE34B80}"/>
                    </a:ext>
                  </a:extLst>
                </p:cNvPr>
                <p:cNvSpPr/>
                <p:nvPr/>
              </p:nvSpPr>
              <p:spPr>
                <a:xfrm>
                  <a:off x="11584097" y="4424523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FD09A12-3A34-CDE5-E395-4924CC398FC6}"/>
                    </a:ext>
                  </a:extLst>
                </p:cNvPr>
                <p:cNvSpPr/>
                <p:nvPr/>
              </p:nvSpPr>
              <p:spPr>
                <a:xfrm>
                  <a:off x="11480377" y="4544837"/>
                  <a:ext cx="64008" cy="64008"/>
                </a:xfrm>
                <a:prstGeom prst="ellipse">
                  <a:avLst/>
                </a:prstGeom>
                <a:solidFill>
                  <a:srgbClr val="92D05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B4A8036-8AFE-9608-29D8-E6AD47350244}"/>
                    </a:ext>
                  </a:extLst>
                </p:cNvPr>
                <p:cNvSpPr/>
                <p:nvPr/>
              </p:nvSpPr>
              <p:spPr>
                <a:xfrm>
                  <a:off x="11536168" y="4528885"/>
                  <a:ext cx="64008" cy="64008"/>
                </a:xfrm>
                <a:prstGeom prst="ellipse">
                  <a:avLst/>
                </a:prstGeom>
                <a:solidFill>
                  <a:srgbClr val="92D05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74A15FB-123A-87E1-86D2-AA1B9973DD78}"/>
                </a:ext>
              </a:extLst>
            </p:cNvPr>
            <p:cNvGrpSpPr/>
            <p:nvPr/>
          </p:nvGrpSpPr>
          <p:grpSpPr>
            <a:xfrm>
              <a:off x="5566960" y="3387344"/>
              <a:ext cx="2278400" cy="2105010"/>
              <a:chOff x="9378950" y="3396996"/>
              <a:chExt cx="2278400" cy="210501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EFADC78-6A11-5470-6D35-19FC26947891}"/>
                  </a:ext>
                </a:extLst>
              </p:cNvPr>
              <p:cNvSpPr/>
              <p:nvPr/>
            </p:nvSpPr>
            <p:spPr>
              <a:xfrm>
                <a:off x="11496456" y="4500822"/>
                <a:ext cx="64008" cy="64008"/>
              </a:xfrm>
              <a:prstGeom prst="ellipse">
                <a:avLst/>
              </a:prstGeom>
              <a:solidFill>
                <a:srgbClr val="7030A0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37E6342-BEA5-FD22-7B2F-6CA21874042F}"/>
                  </a:ext>
                </a:extLst>
              </p:cNvPr>
              <p:cNvGrpSpPr/>
              <p:nvPr/>
            </p:nvGrpSpPr>
            <p:grpSpPr>
              <a:xfrm>
                <a:off x="9378950" y="3396996"/>
                <a:ext cx="2278400" cy="2105010"/>
                <a:chOff x="9378950" y="3396996"/>
                <a:chExt cx="2278400" cy="210501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73E4F4F-F2E9-B754-BA56-12CC2C66694C}"/>
                    </a:ext>
                  </a:extLst>
                </p:cNvPr>
                <p:cNvSpPr/>
                <p:nvPr/>
              </p:nvSpPr>
              <p:spPr>
                <a:xfrm>
                  <a:off x="9378950" y="3740150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46CC463-6B22-E7C5-CD30-0FAACF0EAFE1}"/>
                    </a:ext>
                  </a:extLst>
                </p:cNvPr>
                <p:cNvSpPr/>
                <p:nvPr/>
              </p:nvSpPr>
              <p:spPr>
                <a:xfrm>
                  <a:off x="9623425" y="3396996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80EDBA-9BAE-D19D-408D-FFE5F23A8C84}"/>
                    </a:ext>
                  </a:extLst>
                </p:cNvPr>
                <p:cNvSpPr/>
                <p:nvPr/>
              </p:nvSpPr>
              <p:spPr>
                <a:xfrm>
                  <a:off x="9794875" y="4098671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96D0447-2669-B7B0-7C68-902212FB8787}"/>
                    </a:ext>
                  </a:extLst>
                </p:cNvPr>
                <p:cNvSpPr/>
                <p:nvPr/>
              </p:nvSpPr>
              <p:spPr>
                <a:xfrm>
                  <a:off x="9591421" y="4372806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1C406D82-851E-059C-EA98-5FAF671DE660}"/>
                    </a:ext>
                  </a:extLst>
                </p:cNvPr>
                <p:cNvSpPr/>
                <p:nvPr/>
              </p:nvSpPr>
              <p:spPr>
                <a:xfrm>
                  <a:off x="9817751" y="4356677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DDE4B04C-1B78-6877-9461-6B1D2F0ABF93}"/>
                    </a:ext>
                  </a:extLst>
                </p:cNvPr>
                <p:cNvSpPr/>
                <p:nvPr/>
              </p:nvSpPr>
              <p:spPr>
                <a:xfrm>
                  <a:off x="9856105" y="4449514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BCE8A2B-5E7E-AF65-AB7F-BDA8959F6A1A}"/>
                    </a:ext>
                  </a:extLst>
                </p:cNvPr>
                <p:cNvSpPr/>
                <p:nvPr/>
              </p:nvSpPr>
              <p:spPr>
                <a:xfrm>
                  <a:off x="9979930" y="4500822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779B849-B496-4D0D-E2A7-021BEECCB69C}"/>
                    </a:ext>
                  </a:extLst>
                </p:cNvPr>
                <p:cNvSpPr/>
                <p:nvPr/>
              </p:nvSpPr>
              <p:spPr>
                <a:xfrm>
                  <a:off x="10063200" y="4757997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9AF0B12C-2EAC-AB7E-C209-4A80DCAEA75B}"/>
                    </a:ext>
                  </a:extLst>
                </p:cNvPr>
                <p:cNvSpPr/>
                <p:nvPr/>
              </p:nvSpPr>
              <p:spPr>
                <a:xfrm>
                  <a:off x="9817751" y="4862825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4BDB6A4-A83B-107F-26FF-0E2DEEEDAADF}"/>
                    </a:ext>
                  </a:extLst>
                </p:cNvPr>
                <p:cNvSpPr/>
                <p:nvPr/>
              </p:nvSpPr>
              <p:spPr>
                <a:xfrm>
                  <a:off x="9794875" y="4672298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0D99E49-25EC-BE0C-F539-9AD540647B9E}"/>
                    </a:ext>
                  </a:extLst>
                </p:cNvPr>
                <p:cNvSpPr/>
                <p:nvPr/>
              </p:nvSpPr>
              <p:spPr>
                <a:xfrm>
                  <a:off x="9798900" y="4569156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DB7B116-2737-6C3B-BF51-04CD2BA730F1}"/>
                    </a:ext>
                  </a:extLst>
                </p:cNvPr>
                <p:cNvSpPr/>
                <p:nvPr/>
              </p:nvSpPr>
              <p:spPr>
                <a:xfrm>
                  <a:off x="11233023" y="4682449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5229487-E193-D6B7-F175-F89F7D892666}"/>
                    </a:ext>
                  </a:extLst>
                </p:cNvPr>
                <p:cNvSpPr/>
                <p:nvPr/>
              </p:nvSpPr>
              <p:spPr>
                <a:xfrm>
                  <a:off x="11529334" y="4687829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55F8826-493A-706C-C4BC-417408B2C045}"/>
                    </a:ext>
                  </a:extLst>
                </p:cNvPr>
                <p:cNvSpPr/>
                <p:nvPr/>
              </p:nvSpPr>
              <p:spPr>
                <a:xfrm>
                  <a:off x="11593342" y="4830821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076A02B4-1A59-5F93-7A7B-11D7AF176DC5}"/>
                    </a:ext>
                  </a:extLst>
                </p:cNvPr>
                <p:cNvSpPr/>
                <p:nvPr/>
              </p:nvSpPr>
              <p:spPr>
                <a:xfrm>
                  <a:off x="11433127" y="5373990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0DF4EFC-A2AE-2A6A-707B-D441EB646D99}"/>
                    </a:ext>
                  </a:extLst>
                </p:cNvPr>
                <p:cNvSpPr/>
                <p:nvPr/>
              </p:nvSpPr>
              <p:spPr>
                <a:xfrm>
                  <a:off x="10031196" y="5437998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871A727F-4A8C-0D12-0C67-8C2F1D905FC0}"/>
                    </a:ext>
                  </a:extLst>
                </p:cNvPr>
                <p:cNvSpPr/>
                <p:nvPr/>
              </p:nvSpPr>
              <p:spPr>
                <a:xfrm>
                  <a:off x="9839524" y="4500822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C72FC538-D679-466C-5B4A-E5CAD19BD210}"/>
                    </a:ext>
                  </a:extLst>
                </p:cNvPr>
                <p:cNvSpPr/>
                <p:nvPr/>
              </p:nvSpPr>
              <p:spPr>
                <a:xfrm>
                  <a:off x="9654469" y="4618441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57AFB2E-7206-1793-585B-88A22D41117D}"/>
                    </a:ext>
                  </a:extLst>
                </p:cNvPr>
                <p:cNvSpPr/>
                <p:nvPr/>
              </p:nvSpPr>
              <p:spPr>
                <a:xfrm>
                  <a:off x="9947881" y="4564830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E026D3A-1C60-79EE-AC31-F448B8120B3A}"/>
                    </a:ext>
                  </a:extLst>
                </p:cNvPr>
                <p:cNvSpPr/>
                <p:nvPr/>
              </p:nvSpPr>
              <p:spPr>
                <a:xfrm>
                  <a:off x="11108466" y="5029846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752599D-A076-ADA3-C7A4-7E21CBAA5118}"/>
                    </a:ext>
                  </a:extLst>
                </p:cNvPr>
                <p:cNvSpPr/>
                <p:nvPr/>
              </p:nvSpPr>
              <p:spPr>
                <a:xfrm>
                  <a:off x="11552093" y="4576841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D9BCB126-A437-CD46-72DD-B7E4D0B61E5B}"/>
                    </a:ext>
                  </a:extLst>
                </p:cNvPr>
                <p:cNvSpPr/>
                <p:nvPr/>
              </p:nvSpPr>
              <p:spPr>
                <a:xfrm>
                  <a:off x="11584097" y="4424523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FE6B2A9-BC45-C751-0ED0-755E8D0BE714}"/>
                    </a:ext>
                  </a:extLst>
                </p:cNvPr>
                <p:cNvSpPr/>
                <p:nvPr/>
              </p:nvSpPr>
              <p:spPr>
                <a:xfrm>
                  <a:off x="11480377" y="4544837"/>
                  <a:ext cx="64008" cy="64008"/>
                </a:xfrm>
                <a:prstGeom prst="ellipse">
                  <a:avLst/>
                </a:prstGeom>
                <a:solidFill>
                  <a:srgbClr val="92D05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FE1A1296-8E83-EE96-3A93-A5680592A4F9}"/>
                    </a:ext>
                  </a:extLst>
                </p:cNvPr>
                <p:cNvSpPr/>
                <p:nvPr/>
              </p:nvSpPr>
              <p:spPr>
                <a:xfrm>
                  <a:off x="11536168" y="4528885"/>
                  <a:ext cx="64008" cy="64008"/>
                </a:xfrm>
                <a:prstGeom prst="ellipse">
                  <a:avLst/>
                </a:prstGeom>
                <a:solidFill>
                  <a:srgbClr val="92D05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3A97D6E-1FA8-2583-0775-036979E705E9}"/>
                </a:ext>
              </a:extLst>
            </p:cNvPr>
            <p:cNvGrpSpPr/>
            <p:nvPr/>
          </p:nvGrpSpPr>
          <p:grpSpPr>
            <a:xfrm>
              <a:off x="1767537" y="3387344"/>
              <a:ext cx="2278400" cy="2105010"/>
              <a:chOff x="9378950" y="3396996"/>
              <a:chExt cx="2278400" cy="210501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9678DF8-C930-E2E3-2621-84E1FD2285BC}"/>
                  </a:ext>
                </a:extLst>
              </p:cNvPr>
              <p:cNvSpPr/>
              <p:nvPr/>
            </p:nvSpPr>
            <p:spPr>
              <a:xfrm>
                <a:off x="11496456" y="4500822"/>
                <a:ext cx="64008" cy="64008"/>
              </a:xfrm>
              <a:prstGeom prst="ellipse">
                <a:avLst/>
              </a:prstGeom>
              <a:solidFill>
                <a:srgbClr val="7030A0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58C9A8D-151C-24F8-9028-1A1CED6BBE8C}"/>
                  </a:ext>
                </a:extLst>
              </p:cNvPr>
              <p:cNvGrpSpPr/>
              <p:nvPr/>
            </p:nvGrpSpPr>
            <p:grpSpPr>
              <a:xfrm>
                <a:off x="9378950" y="3396996"/>
                <a:ext cx="2278400" cy="2105010"/>
                <a:chOff x="9378950" y="3396996"/>
                <a:chExt cx="2278400" cy="2105010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A91A31D7-73BE-0A83-B1E0-FE27F0371BB9}"/>
                    </a:ext>
                  </a:extLst>
                </p:cNvPr>
                <p:cNvSpPr/>
                <p:nvPr/>
              </p:nvSpPr>
              <p:spPr>
                <a:xfrm>
                  <a:off x="9378950" y="3740150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5E3FB0F5-ADD5-F409-18D7-7F9B304E61EC}"/>
                    </a:ext>
                  </a:extLst>
                </p:cNvPr>
                <p:cNvSpPr/>
                <p:nvPr/>
              </p:nvSpPr>
              <p:spPr>
                <a:xfrm>
                  <a:off x="9623425" y="3396996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685BF391-BA36-98C8-3877-A52FBCD73AF5}"/>
                    </a:ext>
                  </a:extLst>
                </p:cNvPr>
                <p:cNvSpPr/>
                <p:nvPr/>
              </p:nvSpPr>
              <p:spPr>
                <a:xfrm>
                  <a:off x="9794875" y="4098671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32E678B-6AFE-DACA-8B95-8D3081C8E76E}"/>
                    </a:ext>
                  </a:extLst>
                </p:cNvPr>
                <p:cNvSpPr/>
                <p:nvPr/>
              </p:nvSpPr>
              <p:spPr>
                <a:xfrm>
                  <a:off x="9591421" y="4372806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736AEAF9-C60D-99E7-E7B4-77CFC11877D2}"/>
                    </a:ext>
                  </a:extLst>
                </p:cNvPr>
                <p:cNvSpPr/>
                <p:nvPr/>
              </p:nvSpPr>
              <p:spPr>
                <a:xfrm>
                  <a:off x="9817751" y="4356677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34897243-5C95-33AD-A521-69B39A978358}"/>
                    </a:ext>
                  </a:extLst>
                </p:cNvPr>
                <p:cNvSpPr/>
                <p:nvPr/>
              </p:nvSpPr>
              <p:spPr>
                <a:xfrm>
                  <a:off x="9856105" y="4449514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1E27BF5-3780-A722-7CFB-F0117996F196}"/>
                    </a:ext>
                  </a:extLst>
                </p:cNvPr>
                <p:cNvSpPr/>
                <p:nvPr/>
              </p:nvSpPr>
              <p:spPr>
                <a:xfrm>
                  <a:off x="9979930" y="4500822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7E330E86-AF07-95AD-9551-9328C363A3E4}"/>
                    </a:ext>
                  </a:extLst>
                </p:cNvPr>
                <p:cNvSpPr/>
                <p:nvPr/>
              </p:nvSpPr>
              <p:spPr>
                <a:xfrm>
                  <a:off x="10063200" y="4757997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29AF740D-C616-C321-5123-7A9D6CE7FFB8}"/>
                    </a:ext>
                  </a:extLst>
                </p:cNvPr>
                <p:cNvSpPr/>
                <p:nvPr/>
              </p:nvSpPr>
              <p:spPr>
                <a:xfrm>
                  <a:off x="9817751" y="4862825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146619B5-C254-6EE3-6346-4F2EF45678AF}"/>
                    </a:ext>
                  </a:extLst>
                </p:cNvPr>
                <p:cNvSpPr/>
                <p:nvPr/>
              </p:nvSpPr>
              <p:spPr>
                <a:xfrm>
                  <a:off x="9794875" y="4672298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9E1A455A-FA0B-2244-5866-E508EDB3DB4E}"/>
                    </a:ext>
                  </a:extLst>
                </p:cNvPr>
                <p:cNvSpPr/>
                <p:nvPr/>
              </p:nvSpPr>
              <p:spPr>
                <a:xfrm>
                  <a:off x="9798900" y="4569156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E6767EE6-8DDD-0186-B8F7-775E749BC143}"/>
                    </a:ext>
                  </a:extLst>
                </p:cNvPr>
                <p:cNvSpPr/>
                <p:nvPr/>
              </p:nvSpPr>
              <p:spPr>
                <a:xfrm>
                  <a:off x="11233023" y="4682449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85C883D-6C88-52DE-D238-D1BE0B83AADF}"/>
                    </a:ext>
                  </a:extLst>
                </p:cNvPr>
                <p:cNvSpPr/>
                <p:nvPr/>
              </p:nvSpPr>
              <p:spPr>
                <a:xfrm>
                  <a:off x="11529334" y="4687829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0F1D1AB-7BE2-C5AB-FA9A-773C711A812C}"/>
                    </a:ext>
                  </a:extLst>
                </p:cNvPr>
                <p:cNvSpPr/>
                <p:nvPr/>
              </p:nvSpPr>
              <p:spPr>
                <a:xfrm>
                  <a:off x="11593342" y="4830821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595E6105-72B5-D390-DBF6-9D9DD3E11B8E}"/>
                    </a:ext>
                  </a:extLst>
                </p:cNvPr>
                <p:cNvSpPr/>
                <p:nvPr/>
              </p:nvSpPr>
              <p:spPr>
                <a:xfrm>
                  <a:off x="11433127" y="5373990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E357637B-851E-153C-4638-3A4BDF56DAB1}"/>
                    </a:ext>
                  </a:extLst>
                </p:cNvPr>
                <p:cNvSpPr/>
                <p:nvPr/>
              </p:nvSpPr>
              <p:spPr>
                <a:xfrm>
                  <a:off x="10031196" y="5437998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6C0CDE46-A2BC-063D-0332-BD487351D582}"/>
                    </a:ext>
                  </a:extLst>
                </p:cNvPr>
                <p:cNvSpPr/>
                <p:nvPr/>
              </p:nvSpPr>
              <p:spPr>
                <a:xfrm>
                  <a:off x="9839524" y="4500822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D781F37F-D6CD-D0B2-B8BE-EDDC77E3F3AF}"/>
                    </a:ext>
                  </a:extLst>
                </p:cNvPr>
                <p:cNvSpPr/>
                <p:nvPr/>
              </p:nvSpPr>
              <p:spPr>
                <a:xfrm>
                  <a:off x="9654469" y="4618441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66E2612-D4C9-E01D-0D7B-42B5AEBF7864}"/>
                    </a:ext>
                  </a:extLst>
                </p:cNvPr>
                <p:cNvSpPr/>
                <p:nvPr/>
              </p:nvSpPr>
              <p:spPr>
                <a:xfrm>
                  <a:off x="9947881" y="4564830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4F8590E-31C2-B635-DE74-223003BCDE51}"/>
                    </a:ext>
                  </a:extLst>
                </p:cNvPr>
                <p:cNvSpPr/>
                <p:nvPr/>
              </p:nvSpPr>
              <p:spPr>
                <a:xfrm>
                  <a:off x="11108466" y="5029846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E567EF1E-4C38-E35A-6836-78E5374D5B50}"/>
                    </a:ext>
                  </a:extLst>
                </p:cNvPr>
                <p:cNvSpPr/>
                <p:nvPr/>
              </p:nvSpPr>
              <p:spPr>
                <a:xfrm>
                  <a:off x="11552093" y="4576841"/>
                  <a:ext cx="64008" cy="64008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BEF97F6A-6EE6-18AD-19AF-13C95B83F46A}"/>
                    </a:ext>
                  </a:extLst>
                </p:cNvPr>
                <p:cNvSpPr/>
                <p:nvPr/>
              </p:nvSpPr>
              <p:spPr>
                <a:xfrm>
                  <a:off x="11584097" y="4424523"/>
                  <a:ext cx="64008" cy="64008"/>
                </a:xfrm>
                <a:prstGeom prst="ellipse">
                  <a:avLst/>
                </a:prstGeom>
                <a:solidFill>
                  <a:srgbClr val="0000FF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0B09790-98AE-DDDC-498B-9DBAC3969E42}"/>
                    </a:ext>
                  </a:extLst>
                </p:cNvPr>
                <p:cNvSpPr/>
                <p:nvPr/>
              </p:nvSpPr>
              <p:spPr>
                <a:xfrm>
                  <a:off x="11480377" y="4544837"/>
                  <a:ext cx="64008" cy="64008"/>
                </a:xfrm>
                <a:prstGeom prst="ellipse">
                  <a:avLst/>
                </a:prstGeom>
                <a:solidFill>
                  <a:srgbClr val="92D05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B6787E5E-F6A1-32A7-B069-53BACE2DA2A9}"/>
                    </a:ext>
                  </a:extLst>
                </p:cNvPr>
                <p:cNvSpPr/>
                <p:nvPr/>
              </p:nvSpPr>
              <p:spPr>
                <a:xfrm>
                  <a:off x="11536168" y="4528885"/>
                  <a:ext cx="64008" cy="64008"/>
                </a:xfrm>
                <a:prstGeom prst="ellipse">
                  <a:avLst/>
                </a:prstGeom>
                <a:solidFill>
                  <a:srgbClr val="92D050"/>
                </a:solidFill>
                <a:ln w="952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41DC10A-43A8-2F35-2941-ED7959B4D512}"/>
                </a:ext>
              </a:extLst>
            </p:cNvPr>
            <p:cNvGrpSpPr/>
            <p:nvPr/>
          </p:nvGrpSpPr>
          <p:grpSpPr>
            <a:xfrm>
              <a:off x="4261760" y="5537533"/>
              <a:ext cx="3978900" cy="323165"/>
              <a:chOff x="1675366" y="5536294"/>
              <a:chExt cx="3978900" cy="323165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39465D51-85EF-983D-43C9-E6DC41273B54}"/>
                  </a:ext>
                </a:extLst>
              </p:cNvPr>
              <p:cNvSpPr/>
              <p:nvPr/>
            </p:nvSpPr>
            <p:spPr>
              <a:xfrm>
                <a:off x="1675366" y="5682748"/>
                <a:ext cx="64008" cy="64008"/>
              </a:xfrm>
              <a:prstGeom prst="ellipse">
                <a:avLst/>
              </a:prstGeom>
              <a:solidFill>
                <a:srgbClr val="0000FF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5FF0C7D-04AC-7623-1C02-CD2EF9FD8448}"/>
                  </a:ext>
                </a:extLst>
              </p:cNvPr>
              <p:cNvSpPr txBox="1"/>
              <p:nvPr/>
            </p:nvSpPr>
            <p:spPr>
              <a:xfrm>
                <a:off x="1716970" y="5536294"/>
                <a:ext cx="393729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snow           rain          </a:t>
                </a:r>
                <a:r>
                  <a:rPr lang="en-US" sz="1500" dirty="0" err="1"/>
                  <a:t>frz</a:t>
                </a:r>
                <a:r>
                  <a:rPr lang="en-US" sz="1500" dirty="0"/>
                  <a:t> rain        ice pellets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6C61602-5D72-21FF-73BE-B773A3A2D3CC}"/>
                  </a:ext>
                </a:extLst>
              </p:cNvPr>
              <p:cNvSpPr/>
              <p:nvPr/>
            </p:nvSpPr>
            <p:spPr>
              <a:xfrm>
                <a:off x="2616769" y="5682748"/>
                <a:ext cx="64008" cy="64008"/>
              </a:xfrm>
              <a:prstGeom prst="ellipse">
                <a:avLst/>
              </a:prstGeom>
              <a:solidFill>
                <a:srgbClr val="92D050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18AE1CC-556E-C986-E2C1-5C70815ED552}"/>
                  </a:ext>
                </a:extLst>
              </p:cNvPr>
              <p:cNvSpPr/>
              <p:nvPr/>
            </p:nvSpPr>
            <p:spPr>
              <a:xfrm>
                <a:off x="3335417" y="5675518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60E4512-336B-8214-1441-99691A171B34}"/>
                  </a:ext>
                </a:extLst>
              </p:cNvPr>
              <p:cNvSpPr/>
              <p:nvPr/>
            </p:nvSpPr>
            <p:spPr>
              <a:xfrm>
                <a:off x="4212812" y="5682748"/>
                <a:ext cx="64008" cy="64008"/>
              </a:xfrm>
              <a:prstGeom prst="ellipse">
                <a:avLst/>
              </a:prstGeom>
              <a:solidFill>
                <a:srgbClr val="7030A0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132DB32-3683-6A72-6703-33FDFC08A382}"/>
              </a:ext>
            </a:extLst>
          </p:cNvPr>
          <p:cNvSpPr txBox="1"/>
          <p:nvPr/>
        </p:nvSpPr>
        <p:spPr>
          <a:xfrm>
            <a:off x="815515" y="2448265"/>
            <a:ext cx="333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Composite Reflectivity before QC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E039E3F-5B77-601F-D1A4-35C9F502F883}"/>
              </a:ext>
            </a:extLst>
          </p:cNvPr>
          <p:cNvSpPr txBox="1"/>
          <p:nvPr/>
        </p:nvSpPr>
        <p:spPr>
          <a:xfrm>
            <a:off x="4614938" y="2456016"/>
            <a:ext cx="333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Composite Reflectivity after QC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66DCD9B-2084-647C-7549-E1CB75990F2C}"/>
              </a:ext>
            </a:extLst>
          </p:cNvPr>
          <p:cNvSpPr txBox="1"/>
          <p:nvPr/>
        </p:nvSpPr>
        <p:spPr>
          <a:xfrm>
            <a:off x="8414361" y="2158305"/>
            <a:ext cx="3336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Composite Reflectivity after experimental QC</a:t>
            </a:r>
          </a:p>
        </p:txBody>
      </p:sp>
    </p:spTree>
    <p:extLst>
      <p:ext uri="{BB962C8B-B14F-4D97-AF65-F5344CB8AC3E}">
        <p14:creationId xmlns:p14="http://schemas.microsoft.com/office/powerpoint/2010/main" val="158031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517-6C74-3DA1-2F0C-9EAED42F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74" y="-204358"/>
            <a:ext cx="10900780" cy="1325033"/>
          </a:xfrm>
        </p:spPr>
        <p:txBody>
          <a:bodyPr>
            <a:normAutofit/>
          </a:bodyPr>
          <a:lstStyle/>
          <a:p>
            <a:r>
              <a:rPr lang="en-US" sz="3200" b="1" dirty="0"/>
              <a:t>Surface precipitation type diagnosis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60029-364C-AA45-7511-D32BDFC71C13}"/>
              </a:ext>
            </a:extLst>
          </p:cNvPr>
          <p:cNvSpPr txBox="1"/>
          <p:nvPr/>
        </p:nvSpPr>
        <p:spPr>
          <a:xfrm>
            <a:off x="8829348" y="1305341"/>
            <a:ext cx="2717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spectral-bin microphysics model has been embedded into MRMS to provide a diagnosis of the surface precipitation type.  It is able to diagnose various mixes and the constituency of mixes.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algorithm also provides the minimum altitude at which freezing rain exists, for cases of elevated FZRA.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CE2F1-6465-4092-1CAA-869C6BDF8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64" y="1203969"/>
            <a:ext cx="4572000" cy="2890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ACD84-663B-5CA5-26C1-C4C9408B08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367" y="3429000"/>
            <a:ext cx="4572000" cy="2878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674B70-DC03-39CC-E7E2-A18EF29527C7}"/>
              </a:ext>
            </a:extLst>
          </p:cNvPr>
          <p:cNvSpPr txBox="1"/>
          <p:nvPr/>
        </p:nvSpPr>
        <p:spPr>
          <a:xfrm>
            <a:off x="892764" y="834637"/>
            <a:ext cx="311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precipitation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DE6C1-A56A-A983-364C-F82F43B8CD9F}"/>
              </a:ext>
            </a:extLst>
          </p:cNvPr>
          <p:cNvSpPr txBox="1"/>
          <p:nvPr/>
        </p:nvSpPr>
        <p:spPr>
          <a:xfrm>
            <a:off x="5587464" y="3059668"/>
            <a:ext cx="311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Elevation of SLW</a:t>
            </a:r>
          </a:p>
        </p:txBody>
      </p:sp>
    </p:spTree>
    <p:extLst>
      <p:ext uri="{BB962C8B-B14F-4D97-AF65-F5344CB8AC3E}">
        <p14:creationId xmlns:p14="http://schemas.microsoft.com/office/powerpoint/2010/main" val="327710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4517-6C74-3DA1-2F0C-9EAED42F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88" y="-41734"/>
            <a:ext cx="10900780" cy="1325033"/>
          </a:xfrm>
        </p:spPr>
        <p:txBody>
          <a:bodyPr>
            <a:normAutofit/>
          </a:bodyPr>
          <a:lstStyle/>
          <a:p>
            <a:r>
              <a:rPr lang="en-US" sz="3200" b="1" dirty="0"/>
              <a:t>Freezing rain/snow accumulation rates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60029-364C-AA45-7511-D32BDFC71C13}"/>
              </a:ext>
            </a:extLst>
          </p:cNvPr>
          <p:cNvSpPr txBox="1"/>
          <p:nvPr/>
        </p:nvSpPr>
        <p:spPr>
          <a:xfrm>
            <a:off x="687393" y="4715028"/>
            <a:ext cx="6146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 accumulation rates for both flat (shown at above) and radial surfaces are provided for 1-, 3-, 6-, 12-, and 24-h periods.  </a:t>
            </a:r>
          </a:p>
          <a:p>
            <a:endParaRPr lang="en-US" dirty="0"/>
          </a:p>
          <a:p>
            <a:r>
              <a:rPr lang="en-US" dirty="0"/>
              <a:t>Snow rates are in development.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74B70-DC03-39CC-E7E2-A18EF29527C7}"/>
              </a:ext>
            </a:extLst>
          </p:cNvPr>
          <p:cNvSpPr txBox="1"/>
          <p:nvPr/>
        </p:nvSpPr>
        <p:spPr>
          <a:xfrm>
            <a:off x="759452" y="1156287"/>
            <a:ext cx="158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1-hr </a:t>
            </a:r>
            <a:r>
              <a:rPr lang="en-US" dirty="0" err="1"/>
              <a:t>accum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C27026-4436-72BB-C948-9830FC359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77" y="1542807"/>
            <a:ext cx="2787815" cy="2303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88F31A-444E-ACA7-7AF1-DB90447D6DBD}"/>
              </a:ext>
            </a:extLst>
          </p:cNvPr>
          <p:cNvSpPr txBox="1"/>
          <p:nvPr/>
        </p:nvSpPr>
        <p:spPr>
          <a:xfrm>
            <a:off x="3076919" y="1514568"/>
            <a:ext cx="158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3-hr </a:t>
            </a:r>
            <a:r>
              <a:rPr lang="en-US" dirty="0" err="1"/>
              <a:t>accum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EF563-D405-D813-C82D-7E4C6C29E99D}"/>
              </a:ext>
            </a:extLst>
          </p:cNvPr>
          <p:cNvSpPr txBox="1"/>
          <p:nvPr/>
        </p:nvSpPr>
        <p:spPr>
          <a:xfrm>
            <a:off x="5389545" y="1956724"/>
            <a:ext cx="158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6-hr </a:t>
            </a:r>
            <a:r>
              <a:rPr lang="en-US" dirty="0" err="1"/>
              <a:t>accum</a:t>
            </a:r>
            <a:r>
              <a:rPr lang="en-US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1C1D33-CCB8-74EB-25A7-FA6C1C685787}"/>
              </a:ext>
            </a:extLst>
          </p:cNvPr>
          <p:cNvSpPr txBox="1"/>
          <p:nvPr/>
        </p:nvSpPr>
        <p:spPr>
          <a:xfrm>
            <a:off x="7498079" y="2346313"/>
            <a:ext cx="158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12-hr </a:t>
            </a:r>
            <a:r>
              <a:rPr lang="en-US" dirty="0" err="1"/>
              <a:t>accum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72B1B8-58CC-A72D-929E-1218D9743C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697" y="1892129"/>
            <a:ext cx="2850456" cy="2306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273FD7-7BC7-356A-93AE-FBC63FE42A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446" y="2326056"/>
            <a:ext cx="2807881" cy="2300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E4E08-8D50-A255-6B0A-A18C4956A2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529" y="2737463"/>
            <a:ext cx="2787815" cy="2299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EF8A69-AE50-1B18-505E-3E7355DA3B12}"/>
              </a:ext>
            </a:extLst>
          </p:cNvPr>
          <p:cNvSpPr txBox="1"/>
          <p:nvPr/>
        </p:nvSpPr>
        <p:spPr>
          <a:xfrm>
            <a:off x="10073720" y="2944473"/>
            <a:ext cx="158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24-hr </a:t>
            </a:r>
            <a:r>
              <a:rPr lang="en-US" dirty="0" err="1"/>
              <a:t>accum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1CB34-F891-EEB7-0E97-FBFF292750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1687" y="3313805"/>
            <a:ext cx="2850457" cy="2301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555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70735</TotalTime>
  <Words>597</Words>
  <Application>Microsoft Macintosh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MRMS product expansion: Transportation</vt:lpstr>
      <vt:lpstr>PowerPoint Presentation</vt:lpstr>
      <vt:lpstr>Emergent products in the Transportation Expansion</vt:lpstr>
      <vt:lpstr>Emergent products in the Transportation Expansion</vt:lpstr>
      <vt:lpstr>Echo top suite</vt:lpstr>
      <vt:lpstr>3D radar-derived hydrometeor classification</vt:lpstr>
      <vt:lpstr>Improved QC of light winter echo</vt:lpstr>
      <vt:lpstr>Surface precipitation type diagnosis</vt:lpstr>
      <vt:lpstr>Freezing rain/snow accumulation rates</vt:lpstr>
      <vt:lpstr>Road Temperature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Gourley, Jonathan J.</dc:creator>
  <cp:lastModifiedBy>Matt Fronzak</cp:lastModifiedBy>
  <cp:revision>73</cp:revision>
  <dcterms:created xsi:type="dcterms:W3CDTF">2023-08-24T16:09:40Z</dcterms:created>
  <dcterms:modified xsi:type="dcterms:W3CDTF">2025-10-13T14:45:37Z</dcterms:modified>
</cp:coreProperties>
</file>