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1078" r:id="rId2"/>
    <p:sldId id="704" r:id="rId3"/>
    <p:sldId id="1075" r:id="rId4"/>
    <p:sldId id="1082" r:id="rId5"/>
    <p:sldId id="1077" r:id="rId6"/>
    <p:sldId id="10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">
          <p15:clr>
            <a:srgbClr val="A4A3A4"/>
          </p15:clr>
        </p15:guide>
        <p15:guide id="2" pos="3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FF"/>
    <a:srgbClr val="103B54"/>
    <a:srgbClr val="B0D628"/>
    <a:srgbClr val="297DA1"/>
    <a:srgbClr val="999999"/>
    <a:srgbClr val="1C648F"/>
    <a:srgbClr val="007EA1"/>
    <a:srgbClr val="00F9FF"/>
    <a:srgbClr val="C11015"/>
    <a:srgbClr val="457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9"/>
    <p:restoredTop sz="95768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1176" y="184"/>
      </p:cViewPr>
      <p:guideLst>
        <p:guide orient="horz" pos="69"/>
        <p:guide pos="3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09A8-6B05-7F4C-BD97-19EC2388E6E2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6B1B0-045F-BE4B-93EC-C211CBF7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E7AD1-6369-E83A-999F-462EC4E8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4B1F3D-768C-8C8D-82A2-B39F3E800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C5885-963B-38C4-57F9-1DB1A325C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FF2A1-19D5-4460-DDAE-5F002D819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6B1B0-045F-BE4B-93EC-C211CBF77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45CD-523F-CD41-98E2-E955ADFC0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B1B0-045F-BE4B-93EC-C211CBF77E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5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45CD-523F-CD41-98E2-E955ADFC0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E483E-A703-6204-0C18-3D8F5D96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5054A-1748-EC8C-E02F-B71A0EB96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93E06-DB10-728B-6E50-96E85AD1A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A665-EFB7-8F90-4056-D37DCFE25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B1B0-045F-BE4B-93EC-C211CBF77E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Brandee Harral – include Policy in Training session, or separate session on Policy?</a:t>
            </a:r>
          </a:p>
          <a:p>
            <a:r>
              <a:rPr lang="en-US" dirty="0"/>
              <a:t>PIREP discussion?</a:t>
            </a:r>
          </a:p>
          <a:p>
            <a:r>
              <a:rPr lang="en-US" dirty="0"/>
              <a:t>L. Wilson – new Quant VA product update? Will become ICAO standard in next few years. Washington VAAC manager on board. 30 minutes sounds appropriate, based on number of Qs</a:t>
            </a:r>
          </a:p>
          <a:p>
            <a:r>
              <a:rPr lang="en-US" dirty="0"/>
              <a:t>Space Weather</a:t>
            </a:r>
          </a:p>
          <a:p>
            <a:r>
              <a:rPr lang="en-US" dirty="0"/>
              <a:t>Wx COI Update</a:t>
            </a:r>
          </a:p>
          <a:p>
            <a:r>
              <a:rPr lang="en-US" dirty="0"/>
              <a:t>May want to keep 1 of the short sessions open until we hear from WJHTC re labs (S DiVito)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6B1B0-045F-BE4B-93EC-C211CBF77E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0D4AE2-0337-2B49-8ECE-423894F0A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8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6562825"/>
            <a:ext cx="9144000" cy="304800"/>
          </a:xfrm>
          <a:prstGeom prst="rect">
            <a:avLst/>
          </a:prstGeom>
          <a:solidFill>
            <a:srgbClr val="007E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ectangle 27"/>
          <p:cNvSpPr txBox="1">
            <a:spLocks noChangeArrowheads="1"/>
          </p:cNvSpPr>
          <p:nvPr userDrawn="1"/>
        </p:nvSpPr>
        <p:spPr bwMode="auto">
          <a:xfrm>
            <a:off x="2396691" y="6588225"/>
            <a:ext cx="4350619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404040"/>
                </a:solidFill>
                <a:latin typeface="+mn-lt"/>
                <a:ea typeface="Osaka" charset="0"/>
                <a:cs typeface="Osak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Friends and Partners in Aviation Weather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8598C7-A319-4742-837A-BEA4EA57B05B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19542" y="6578065"/>
            <a:ext cx="3200400" cy="274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DABA0-4C48-BD63-1432-18C2EF80F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1125" b="7055"/>
          <a:stretch/>
        </p:blipFill>
        <p:spPr>
          <a:xfrm>
            <a:off x="1509" y="6554322"/>
            <a:ext cx="1421576" cy="3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hyperlink" Target="https://fpaw.aero/form/submit-a-topi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F15CF-385D-B04F-1FEA-D432C360B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843B41-B6B9-A41C-90CB-37959100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44882"/>
            <a:ext cx="6400800" cy="36004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9F0B7-19E2-9537-6062-E9EC582E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951" y="6531449"/>
            <a:ext cx="2133600" cy="365125"/>
          </a:xfrm>
        </p:spPr>
        <p:txBody>
          <a:bodyPr anchor="ctr"/>
          <a:lstStyle/>
          <a:p>
            <a:pPr algn="r"/>
            <a:fld id="{1C0D4AE2-0337-2B49-8ECE-423894F0A2C9}" type="slidenum">
              <a:rPr lang="en-US" sz="1000" smtClean="0">
                <a:solidFill>
                  <a:schemeClr val="bg1"/>
                </a:solidFill>
                <a:latin typeface="Aptos" panose="020B0004020202020204" pitchFamily="34" charset="0"/>
              </a:rPr>
              <a:pPr algn="r"/>
              <a:t>1</a:t>
            </a:fld>
            <a:endParaRPr lang="en-US" sz="10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Google Shape;142;p36">
            <a:extLst>
              <a:ext uri="{FF2B5EF4-FFF2-40B4-BE49-F238E27FC236}">
                <a16:creationId xmlns:a16="http://schemas.microsoft.com/office/drawing/2014/main" id="{E6B8490A-770F-E361-CC24-02371A8038DF}"/>
              </a:ext>
            </a:extLst>
          </p:cNvPr>
          <p:cNvSpPr txBox="1">
            <a:spLocks/>
          </p:cNvSpPr>
          <p:nvPr/>
        </p:nvSpPr>
        <p:spPr>
          <a:xfrm>
            <a:off x="663793" y="645924"/>
            <a:ext cx="7816414" cy="861774"/>
          </a:xfrm>
          <a:prstGeom prst="rect">
            <a:avLst/>
          </a:prstGeom>
          <a:solidFill>
            <a:srgbClr val="103C55"/>
          </a:solidFill>
          <a:ln w="19050">
            <a:solidFill>
              <a:schemeClr val="bg1"/>
            </a:solidFill>
          </a:ln>
        </p:spPr>
        <p:txBody>
          <a:bodyPr spcFirstLastPara="1" wrap="square" lIns="365760" tIns="182880" rIns="365760" bIns="182880" anchor="ctr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71"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Future FPAW Meeting Planning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D7A6F-7149-3B00-13AE-A6F4E2D8F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19" y="1110814"/>
            <a:ext cx="1371600" cy="94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CC0153-41B5-695E-F9E8-614E560BFDE5}"/>
              </a:ext>
            </a:extLst>
          </p:cNvPr>
          <p:cNvSpPr txBox="1"/>
          <p:nvPr/>
        </p:nvSpPr>
        <p:spPr>
          <a:xfrm>
            <a:off x="904146" y="4923878"/>
            <a:ext cx="439261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  <a:cs typeface="Calibri"/>
              </a:rPr>
              <a:t>Matthias Steiner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ptos" panose="020B0004020202020204" pitchFamily="34" charset="0"/>
              <a:cs typeface="Calibri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  <a:cs typeface="Calibri"/>
              </a:rPr>
              <a:t>National Center for Atmospheric Research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  <a:cs typeface="Calibri"/>
              </a:rPr>
              <a:t>msteiner@ucar.edu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D9A0C9-8B7E-26FB-49C1-C78FC1EC1C8B}"/>
              </a:ext>
            </a:extLst>
          </p:cNvPr>
          <p:cNvSpPr txBox="1"/>
          <p:nvPr/>
        </p:nvSpPr>
        <p:spPr>
          <a:xfrm>
            <a:off x="166983" y="3050628"/>
            <a:ext cx="245201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Matt </a:t>
            </a:r>
            <a:r>
              <a:rPr lang="en-US" sz="2000" b="1" dirty="0" err="1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Fronzak</a:t>
            </a:r>
            <a:endParaRPr lang="en-US" sz="2000" dirty="0">
              <a:solidFill>
                <a:srgbClr val="103B54"/>
              </a:solidFill>
              <a:latin typeface="Aptos" panose="020B0004020202020204" pitchFamily="34" charset="0"/>
              <a:cs typeface="Calibri"/>
            </a:endParaRPr>
          </a:p>
          <a:p>
            <a:r>
              <a:rPr lang="en-US" dirty="0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The MITRE Corporation</a:t>
            </a:r>
          </a:p>
          <a:p>
            <a:r>
              <a:rPr lang="en-US" dirty="0" err="1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mfronzak@mitre.org</a:t>
            </a:r>
            <a:endParaRPr lang="en-US" dirty="0">
              <a:solidFill>
                <a:srgbClr val="103B54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8C9468-0E2C-337A-C0D3-55CF4427D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938" y="4222915"/>
            <a:ext cx="1097280" cy="10972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C0818F-539C-379E-5A63-5413A88403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94" t="11356" r="17652" b="24790"/>
          <a:stretch/>
        </p:blipFill>
        <p:spPr>
          <a:xfrm>
            <a:off x="1892737" y="2349665"/>
            <a:ext cx="1097280" cy="10972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84B32-AF3B-F023-0E8C-06E3049664B5}"/>
              </a:ext>
            </a:extLst>
          </p:cNvPr>
          <p:cNvSpPr txBox="1"/>
          <p:nvPr/>
        </p:nvSpPr>
        <p:spPr>
          <a:xfrm>
            <a:off x="1770881" y="6059064"/>
            <a:ext cx="560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Submit a topic: </a:t>
            </a:r>
            <a:r>
              <a:rPr lang="en-US" dirty="0">
                <a:latin typeface="Aptos" panose="020B0004020202020204" pitchFamily="34" charset="0"/>
                <a:hlinkClick r:id="rId7"/>
              </a:rPr>
              <a:t>https://fpaw.aero/form/submit-a-topic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61388-9FCF-3AB5-ED3C-83290BB9689A}"/>
              </a:ext>
            </a:extLst>
          </p:cNvPr>
          <p:cNvSpPr txBox="1"/>
          <p:nvPr/>
        </p:nvSpPr>
        <p:spPr>
          <a:xfrm>
            <a:off x="5452792" y="3991463"/>
            <a:ext cx="345286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Nathan </a:t>
            </a:r>
            <a:r>
              <a:rPr lang="en-US" sz="2000" b="1" dirty="0" err="1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Polderman</a:t>
            </a:r>
            <a:endParaRPr lang="en-US" sz="2000" dirty="0">
              <a:solidFill>
                <a:srgbClr val="103B54"/>
              </a:solidFill>
              <a:latin typeface="Aptos" panose="020B0004020202020204" pitchFamily="34" charset="0"/>
              <a:cs typeface="Calibri"/>
            </a:endParaRPr>
          </a:p>
          <a:p>
            <a:pPr algn="r"/>
            <a:r>
              <a:rPr lang="en-US" dirty="0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United Airlines, Inc.</a:t>
            </a:r>
          </a:p>
          <a:p>
            <a:pPr algn="r"/>
            <a:r>
              <a:rPr lang="en-US" dirty="0" err="1">
                <a:solidFill>
                  <a:srgbClr val="103B54"/>
                </a:solidFill>
                <a:latin typeface="Aptos" panose="020B0004020202020204" pitchFamily="34" charset="0"/>
                <a:cs typeface="Calibri"/>
              </a:rPr>
              <a:t>Nathan.Polderman@united.com</a:t>
            </a:r>
            <a:endParaRPr lang="en-US" dirty="0">
              <a:solidFill>
                <a:srgbClr val="103B54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4B6295-4C02-4DB4-04D5-D23FA62A43A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780" r="22672" b="30008"/>
          <a:stretch>
            <a:fillRect/>
          </a:stretch>
        </p:blipFill>
        <p:spPr>
          <a:xfrm>
            <a:off x="5389605" y="3534323"/>
            <a:ext cx="1097280" cy="109997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61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FE474-DA41-854F-8A07-AA306F5F03C7}"/>
              </a:ext>
            </a:extLst>
          </p:cNvPr>
          <p:cNvSpPr txBox="1"/>
          <p:nvPr/>
        </p:nvSpPr>
        <p:spPr>
          <a:xfrm>
            <a:off x="2665663" y="254003"/>
            <a:ext cx="3812774" cy="553998"/>
          </a:xfrm>
          <a:prstGeom prst="rect">
            <a:avLst/>
          </a:prstGeom>
          <a:solidFill>
            <a:srgbClr val="CEE6ED"/>
          </a:solidFill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EA1"/>
                </a:solidFill>
              </a:rPr>
              <a:t>Spring 2026 FPAW Meeting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3BA162E-AA6D-FF46-921C-2D66D5A2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951" y="6531449"/>
            <a:ext cx="2133600" cy="365125"/>
          </a:xfrm>
        </p:spPr>
        <p:txBody>
          <a:bodyPr anchor="ctr"/>
          <a:lstStyle/>
          <a:p>
            <a:pPr algn="r"/>
            <a:fld id="{1C0D4AE2-0337-2B49-8ECE-423894F0A2C9}" type="slidenum">
              <a:rPr lang="en-US" sz="1000" smtClean="0">
                <a:solidFill>
                  <a:schemeClr val="bg1"/>
                </a:solidFill>
              </a:rPr>
              <a:pPr algn="r"/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5DE2E-AABE-3045-B486-1A39D7B9E3AD}"/>
              </a:ext>
            </a:extLst>
          </p:cNvPr>
          <p:cNvSpPr txBox="1"/>
          <p:nvPr/>
        </p:nvSpPr>
        <p:spPr>
          <a:xfrm>
            <a:off x="624406" y="1064979"/>
            <a:ext cx="7895187" cy="51398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5FF"/>
                </a:solidFill>
              </a:rPr>
              <a:t>Meeting Location and Date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Oklahoma State University (Gus de Azevedo) – OKC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April 21-23 (tentative schedule)</a:t>
            </a:r>
          </a:p>
          <a:p>
            <a:endParaRPr lang="en-US" sz="800" dirty="0"/>
          </a:p>
          <a:p>
            <a:r>
              <a:rPr lang="en-US" sz="2000" b="1" dirty="0">
                <a:solidFill>
                  <a:srgbClr val="0005FF"/>
                </a:solidFill>
              </a:rPr>
              <a:t>Potential Conflicts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College Spring Break – </a:t>
            </a:r>
            <a:r>
              <a:rPr lang="en-US" sz="2000" dirty="0">
                <a:latin typeface="Aptos" panose="020B0004020202020204" pitchFamily="34" charset="0"/>
              </a:rPr>
              <a:t>February 21 to April 18 (95% from February 28</a:t>
            </a:r>
            <a:r>
              <a:rPr lang="en-US" sz="2000" baseline="30000" dirty="0">
                <a:latin typeface="Aptos" panose="020B0004020202020204" pitchFamily="34" charset="0"/>
              </a:rPr>
              <a:t>th</a:t>
            </a:r>
            <a:r>
              <a:rPr lang="en-US" sz="2000" dirty="0">
                <a:latin typeface="Aptos" panose="020B0004020202020204" pitchFamily="34" charset="0"/>
              </a:rPr>
              <a:t> through March 28</a:t>
            </a:r>
            <a:r>
              <a:rPr lang="en-US" sz="2000" baseline="30000" dirty="0">
                <a:latin typeface="Aptos" panose="020B0004020202020204" pitchFamily="34" charset="0"/>
              </a:rPr>
              <a:t>th</a:t>
            </a:r>
            <a:r>
              <a:rPr lang="en-US" sz="2000" dirty="0">
                <a:latin typeface="Aptos" panose="020B0004020202020204" pitchFamily="34" charset="0"/>
              </a:rPr>
              <a:t> 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Oklahoma State and University of Oklahoma both March 14-21</a:t>
            </a:r>
            <a:endParaRPr lang="en-US" sz="2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Cherry Blossom Festival in DC area – March 20 to April 12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Easter – April 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Tax Day – April 15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Sun n’ Fun Aerospace Expo in Lakeland, FL – April 14-19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ATCA Tech Symposium in Atlantic City, NJ – ??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Mother’s Day – May 10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AUVSI XPONENTIAL in Detroit, MI – May 11-14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Memorial Day – May 25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EBACE in Geneva – May 27-29</a:t>
            </a:r>
          </a:p>
        </p:txBody>
      </p:sp>
    </p:spTree>
    <p:extLst>
      <p:ext uri="{BB962C8B-B14F-4D97-AF65-F5344CB8AC3E}">
        <p14:creationId xmlns:p14="http://schemas.microsoft.com/office/powerpoint/2010/main" val="112808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8342" y="274638"/>
            <a:ext cx="4727384" cy="553998"/>
          </a:xfrm>
          <a:prstGeom prst="rect">
            <a:avLst/>
          </a:prstGeom>
          <a:solidFill>
            <a:srgbClr val="CEE6ED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7EA1"/>
                </a:solidFill>
                <a:latin typeface="Calibri"/>
                <a:ea typeface="Arial" charset="0"/>
                <a:cs typeface="Calibri"/>
              </a:rPr>
              <a:t>Sketch for Spring Meeting Themes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5B66A7B-9BD4-9F46-B833-BA6D5583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951" y="6531449"/>
            <a:ext cx="2133600" cy="365125"/>
          </a:xfrm>
        </p:spPr>
        <p:txBody>
          <a:bodyPr anchor="ctr"/>
          <a:lstStyle/>
          <a:p>
            <a:pPr algn="r"/>
            <a:fld id="{1C0D4AE2-0337-2B49-8ECE-423894F0A2C9}" type="slidenum">
              <a:rPr lang="en-US" sz="1000" smtClean="0">
                <a:solidFill>
                  <a:schemeClr val="bg1"/>
                </a:solidFill>
              </a:rPr>
              <a:pPr algn="r"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D2185-EE70-0ADF-C776-47DD494C7138}"/>
              </a:ext>
            </a:extLst>
          </p:cNvPr>
          <p:cNvSpPr txBox="1"/>
          <p:nvPr/>
        </p:nvSpPr>
        <p:spPr>
          <a:xfrm>
            <a:off x="636563" y="1041228"/>
            <a:ext cx="5539915" cy="34778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03B54"/>
                </a:solidFill>
              </a:rPr>
              <a:t>Day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Topic #1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FAA Wx COI Update</a:t>
            </a:r>
          </a:p>
          <a:p>
            <a:endParaRPr lang="en-US" sz="800" dirty="0"/>
          </a:p>
          <a:p>
            <a:r>
              <a:rPr lang="en-US" sz="2000" b="1" dirty="0">
                <a:solidFill>
                  <a:srgbClr val="103B54"/>
                </a:solidFill>
              </a:rPr>
              <a:t>Day 2</a:t>
            </a:r>
            <a:endParaRPr lang="en-US" sz="2000" dirty="0">
              <a:solidFill>
                <a:srgbClr val="103B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Topic #2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Minor Topic</a:t>
            </a:r>
          </a:p>
          <a:p>
            <a:r>
              <a:rPr lang="en-US" sz="1800" b="1" dirty="0">
                <a:solidFill>
                  <a:srgbClr val="103B54"/>
                </a:solidFill>
              </a:rPr>
              <a:t>Day 3</a:t>
            </a:r>
            <a:endParaRPr lang="en-US" sz="1800" dirty="0">
              <a:solidFill>
                <a:srgbClr val="103B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Topic #3.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Minor Topic</a:t>
            </a:r>
          </a:p>
          <a:p>
            <a:r>
              <a:rPr lang="en-US" sz="1800" b="1" dirty="0">
                <a:solidFill>
                  <a:srgbClr val="103B54"/>
                </a:solidFill>
              </a:rPr>
              <a:t>Sundry</a:t>
            </a:r>
            <a:endParaRPr lang="en-US" sz="1800" dirty="0">
              <a:solidFill>
                <a:srgbClr val="103B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FPAW Organizational Updates/Mini-Planning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8A1BB-7708-D4C2-3B3A-9555E0327F34}"/>
              </a:ext>
            </a:extLst>
          </p:cNvPr>
          <p:cNvSpPr txBox="1"/>
          <p:nvPr/>
        </p:nvSpPr>
        <p:spPr>
          <a:xfrm>
            <a:off x="4489687" y="1246690"/>
            <a:ext cx="3966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Convective storm related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5FF"/>
                </a:solidFill>
              </a:rPr>
              <a:t>TCF applicability, NE-US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5FF"/>
                </a:solidFill>
              </a:rPr>
              <a:t>Ramp lightning – science,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5FF"/>
                </a:solidFill>
              </a:rPr>
              <a:t>Microburst, wind shear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5FF"/>
                </a:solidFill>
              </a:rPr>
              <a:t>Hail inspection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9D5C2-FEE9-577F-997A-374A84F4E922}"/>
              </a:ext>
            </a:extLst>
          </p:cNvPr>
          <p:cNvSpPr txBox="1"/>
          <p:nvPr/>
        </p:nvSpPr>
        <p:spPr>
          <a:xfrm>
            <a:off x="4489686" y="2854823"/>
            <a:ext cx="1623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Other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5FF"/>
                </a:solidFill>
              </a:rPr>
              <a:t>Volcanic ash</a:t>
            </a:r>
          </a:p>
        </p:txBody>
      </p:sp>
    </p:spTree>
    <p:extLst>
      <p:ext uri="{BB962C8B-B14F-4D97-AF65-F5344CB8AC3E}">
        <p14:creationId xmlns:p14="http://schemas.microsoft.com/office/powerpoint/2010/main" val="265030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FE474-DA41-854F-8A07-AA306F5F03C7}"/>
              </a:ext>
            </a:extLst>
          </p:cNvPr>
          <p:cNvSpPr txBox="1"/>
          <p:nvPr/>
        </p:nvSpPr>
        <p:spPr>
          <a:xfrm>
            <a:off x="2741518" y="254003"/>
            <a:ext cx="3661067" cy="553998"/>
          </a:xfrm>
          <a:prstGeom prst="rect">
            <a:avLst/>
          </a:prstGeom>
          <a:solidFill>
            <a:srgbClr val="CEE6ED"/>
          </a:solidFill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EA1"/>
                </a:solidFill>
                <a:latin typeface="Aptos" panose="020B0004020202020204" pitchFamily="34" charset="0"/>
              </a:rPr>
              <a:t>Fall 2026 FPAW Meeting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3BA162E-AA6D-FF46-921C-2D66D5A2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951" y="6531449"/>
            <a:ext cx="2133600" cy="365125"/>
          </a:xfrm>
        </p:spPr>
        <p:txBody>
          <a:bodyPr anchor="ctr"/>
          <a:lstStyle/>
          <a:p>
            <a:pPr algn="r"/>
            <a:fld id="{1C0D4AE2-0337-2B49-8ECE-423894F0A2C9}" type="slidenum">
              <a:rPr lang="en-US" sz="1000" smtClean="0">
                <a:solidFill>
                  <a:schemeClr val="bg1"/>
                </a:solidFill>
              </a:rPr>
              <a:pPr algn="r"/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5DE2E-AABE-3045-B486-1A39D7B9E3AD}"/>
              </a:ext>
            </a:extLst>
          </p:cNvPr>
          <p:cNvSpPr txBox="1"/>
          <p:nvPr/>
        </p:nvSpPr>
        <p:spPr>
          <a:xfrm>
            <a:off x="636563" y="1041228"/>
            <a:ext cx="7895187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5FF"/>
                </a:solidFill>
                <a:latin typeface="Aptos" panose="020B0004020202020204" pitchFamily="34" charset="0"/>
              </a:rPr>
              <a:t>Possible Meeting Locations</a:t>
            </a:r>
          </a:p>
          <a:p>
            <a:r>
              <a:rPr lang="en-US" sz="2000" dirty="0">
                <a:latin typeface="Aptos" panose="020B0004020202020204" pitchFamily="34" charset="0"/>
              </a:rPr>
              <a:t>TBD</a:t>
            </a:r>
          </a:p>
          <a:p>
            <a:endParaRPr lang="en-US" sz="2000" b="1" dirty="0">
              <a:solidFill>
                <a:srgbClr val="0005FF"/>
              </a:solidFill>
              <a:latin typeface="Aptos" panose="020B0004020202020204" pitchFamily="34" charset="0"/>
            </a:endParaRPr>
          </a:p>
          <a:p>
            <a:r>
              <a:rPr lang="en-US" sz="2000" b="1" dirty="0">
                <a:solidFill>
                  <a:srgbClr val="0005FF"/>
                </a:solidFill>
                <a:latin typeface="Aptos" panose="020B0004020202020204" pitchFamily="34" charset="0"/>
              </a:rPr>
              <a:t>Possible Meeting Dates – October/November 2026</a:t>
            </a:r>
          </a:p>
          <a:p>
            <a:r>
              <a:rPr lang="en-US" sz="2000" dirty="0">
                <a:latin typeface="Aptos" panose="020B0004020202020204" pitchFamily="34" charset="0"/>
              </a:rPr>
              <a:t>TBD</a:t>
            </a:r>
          </a:p>
          <a:p>
            <a:endParaRPr lang="en-US" sz="2000" b="1" dirty="0">
              <a:solidFill>
                <a:srgbClr val="0005FF"/>
              </a:solidFill>
              <a:latin typeface="Aptos" panose="020B0004020202020204" pitchFamily="34" charset="0"/>
            </a:endParaRPr>
          </a:p>
          <a:p>
            <a:r>
              <a:rPr lang="en-US" sz="2000" b="1" dirty="0">
                <a:solidFill>
                  <a:srgbClr val="0005FF"/>
                </a:solidFill>
                <a:latin typeface="Aptos" panose="020B0004020202020204" pitchFamily="34" charset="0"/>
              </a:rPr>
              <a:t>Potential Conflicts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Weather Company Aviation User Conference – October ??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Columbus/Indigenous Peoples’ Day – October 12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NBAA-BACE in Las Vegas – October 20-22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WMO Aeronautical Meteorology Scientific Conference – ??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Halloween – October 31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Election Day – November 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ATCA – November ??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Veterans Day – November 11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Thanksgiving – November 26</a:t>
            </a:r>
          </a:p>
        </p:txBody>
      </p:sp>
    </p:spTree>
    <p:extLst>
      <p:ext uri="{BB962C8B-B14F-4D97-AF65-F5344CB8AC3E}">
        <p14:creationId xmlns:p14="http://schemas.microsoft.com/office/powerpoint/2010/main" val="159306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03D2-7079-2D28-67B7-4B576E35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FBC08-D7A3-0DF9-2767-4FA712B8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679" y="274638"/>
            <a:ext cx="4356706" cy="553998"/>
          </a:xfrm>
          <a:prstGeom prst="rect">
            <a:avLst/>
          </a:prstGeom>
          <a:solidFill>
            <a:srgbClr val="CEE6ED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7EA1"/>
                </a:solidFill>
                <a:latin typeface="Calibri"/>
                <a:ea typeface="Arial" charset="0"/>
                <a:cs typeface="Calibri"/>
              </a:rPr>
              <a:t>Sketch for Fall Meeting Themes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4BB9113-CB1B-19B7-C6D4-1338F770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951" y="6531449"/>
            <a:ext cx="2133600" cy="365125"/>
          </a:xfrm>
        </p:spPr>
        <p:txBody>
          <a:bodyPr anchor="ctr"/>
          <a:lstStyle/>
          <a:p>
            <a:pPr algn="r"/>
            <a:fld id="{1C0D4AE2-0337-2B49-8ECE-423894F0A2C9}" type="slidenum">
              <a:rPr lang="en-US" sz="1000" smtClean="0">
                <a:solidFill>
                  <a:schemeClr val="bg1"/>
                </a:solidFill>
              </a:rPr>
              <a:pPr algn="r"/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7E9F39-69FD-146F-C0FB-3B01BC9AA469}"/>
              </a:ext>
            </a:extLst>
          </p:cNvPr>
          <p:cNvSpPr txBox="1"/>
          <p:nvPr/>
        </p:nvSpPr>
        <p:spPr>
          <a:xfrm>
            <a:off x="636563" y="1041228"/>
            <a:ext cx="5539915" cy="34778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03B54"/>
                </a:solidFill>
              </a:rPr>
              <a:t>Day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Topic #1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FAA Wx COI Update</a:t>
            </a:r>
          </a:p>
          <a:p>
            <a:endParaRPr lang="en-US" sz="800" dirty="0"/>
          </a:p>
          <a:p>
            <a:r>
              <a:rPr lang="en-US" sz="2000" b="1" dirty="0">
                <a:solidFill>
                  <a:srgbClr val="103B54"/>
                </a:solidFill>
              </a:rPr>
              <a:t>Day 2</a:t>
            </a:r>
            <a:endParaRPr lang="en-US" sz="2000" dirty="0">
              <a:solidFill>
                <a:srgbClr val="103B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Topic #2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Minor Topic</a:t>
            </a:r>
          </a:p>
          <a:p>
            <a:r>
              <a:rPr lang="en-US" sz="1800" b="1" dirty="0">
                <a:solidFill>
                  <a:srgbClr val="103B54"/>
                </a:solidFill>
              </a:rPr>
              <a:t>Day 3</a:t>
            </a:r>
            <a:endParaRPr lang="en-US" sz="1800" dirty="0">
              <a:solidFill>
                <a:srgbClr val="103B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Topic #3.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Minor Topic</a:t>
            </a:r>
          </a:p>
          <a:p>
            <a:r>
              <a:rPr lang="en-US" sz="1800" b="1" dirty="0">
                <a:solidFill>
                  <a:srgbClr val="103B54"/>
                </a:solidFill>
              </a:rPr>
              <a:t>Sundry</a:t>
            </a:r>
            <a:endParaRPr lang="en-US" sz="1800" dirty="0">
              <a:solidFill>
                <a:srgbClr val="103B5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FPAW Organizational Updates/Mini-Planning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5AF0E-4035-B80A-D8DA-A4FAA9E854AF}"/>
              </a:ext>
            </a:extLst>
          </p:cNvPr>
          <p:cNvSpPr txBox="1"/>
          <p:nvPr/>
        </p:nvSpPr>
        <p:spPr>
          <a:xfrm>
            <a:off x="5552233" y="1453977"/>
            <a:ext cx="176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AAM &amp; Weather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6D595-597D-2E66-E3A7-4D8EB305C79C}"/>
              </a:ext>
            </a:extLst>
          </p:cNvPr>
          <p:cNvSpPr txBox="1"/>
          <p:nvPr/>
        </p:nvSpPr>
        <p:spPr>
          <a:xfrm>
            <a:off x="5038730" y="2079318"/>
            <a:ext cx="342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5FF"/>
                </a:solidFill>
              </a:rPr>
              <a:t>Joby, Google, NASA Ames hosting?</a:t>
            </a:r>
          </a:p>
        </p:txBody>
      </p:sp>
    </p:spTree>
    <p:extLst>
      <p:ext uri="{BB962C8B-B14F-4D97-AF65-F5344CB8AC3E}">
        <p14:creationId xmlns:p14="http://schemas.microsoft.com/office/powerpoint/2010/main" val="158937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5B66A7B-9BD4-9F46-B833-BA6D5583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951" y="6531449"/>
            <a:ext cx="2133600" cy="365125"/>
          </a:xfrm>
        </p:spPr>
        <p:txBody>
          <a:bodyPr anchor="ctr"/>
          <a:lstStyle/>
          <a:p>
            <a:pPr algn="r"/>
            <a:fld id="{1C0D4AE2-0337-2B49-8ECE-423894F0A2C9}" type="slidenum">
              <a:rPr lang="en-US" sz="1000" smtClean="0">
                <a:solidFill>
                  <a:schemeClr val="bg1"/>
                </a:solidFill>
              </a:rPr>
              <a:pPr algn="r"/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001D1C-3165-9145-8A80-5774EF449272}"/>
              </a:ext>
            </a:extLst>
          </p:cNvPr>
          <p:cNvSpPr txBox="1"/>
          <p:nvPr/>
        </p:nvSpPr>
        <p:spPr>
          <a:xfrm>
            <a:off x="532414" y="935662"/>
            <a:ext cx="8079172" cy="510909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03B54"/>
                </a:solidFill>
              </a:rPr>
              <a:t>Potential Shorter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Quantitative volcanic ash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weather, space launch weather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 needs for stratospheric operations (supersonic, balloons, UAS,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Alaska PIREP Smart Solicitation project</a:t>
            </a:r>
          </a:p>
          <a:p>
            <a:endParaRPr lang="en-US" sz="800" dirty="0"/>
          </a:p>
          <a:p>
            <a:r>
              <a:rPr lang="en-US" sz="2000" b="1" dirty="0">
                <a:solidFill>
                  <a:srgbClr val="103B54"/>
                </a:solidFill>
              </a:rPr>
              <a:t>Potential Longer Topics</a:t>
            </a:r>
            <a:endParaRPr lang="en-US" sz="2000" dirty="0">
              <a:solidFill>
                <a:srgbClr val="103B5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TCF meeting operational CW impact management needs of ATM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Wx</a:t>
            </a:r>
            <a:r>
              <a:rPr lang="en-US" dirty="0"/>
              <a:t> for low altitude &amp; off-airport flight operations (medical, oil platforms,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Observing infrastructure (gaps, refresh, </a:t>
            </a:r>
            <a:r>
              <a:rPr lang="en-US" dirty="0" err="1"/>
              <a:t>mesonets</a:t>
            </a:r>
            <a:r>
              <a:rPr lang="en-US" dirty="0"/>
              <a:t>, siting standards, urban, ABO,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Weather, climate &amp; politics (roles/responsibilities, public/private partnership, workforce development)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 &amp; automation/autonomy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10 weather concerns from professional organizations (AOPA, A4A, NATCA, etc.)</a:t>
            </a:r>
          </a:p>
          <a:p>
            <a:endParaRPr lang="en-US" sz="800" dirty="0"/>
          </a:p>
          <a:p>
            <a:r>
              <a:rPr lang="en-US" sz="1800" b="1" dirty="0">
                <a:solidFill>
                  <a:srgbClr val="103B54"/>
                </a:solidFill>
              </a:rPr>
              <a:t>Parking Lot for Future Consideration</a:t>
            </a:r>
            <a:endParaRPr lang="en-US" sz="1800" dirty="0">
              <a:solidFill>
                <a:srgbClr val="103B5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9E1C5-F848-76B9-B25A-DECF31E8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131" y="274638"/>
            <a:ext cx="2995820" cy="553998"/>
          </a:xfrm>
          <a:prstGeom prst="rect">
            <a:avLst/>
          </a:prstGeom>
          <a:solidFill>
            <a:srgbClr val="CEE6ED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7EA1"/>
                </a:solidFill>
                <a:latin typeface="Calibri"/>
                <a:ea typeface="Arial" charset="0"/>
                <a:cs typeface="Calibri"/>
              </a:rPr>
              <a:t>Topics for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39A57-DF80-18E6-82DE-1FD69F5D8674}"/>
              </a:ext>
            </a:extLst>
          </p:cNvPr>
          <p:cNvSpPr txBox="1"/>
          <p:nvPr/>
        </p:nvSpPr>
        <p:spPr>
          <a:xfrm>
            <a:off x="6400800" y="413137"/>
            <a:ext cx="1946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Match to meeting location?</a:t>
            </a:r>
          </a:p>
        </p:txBody>
      </p:sp>
    </p:spTree>
    <p:extLst>
      <p:ext uri="{BB962C8B-B14F-4D97-AF65-F5344CB8AC3E}">
        <p14:creationId xmlns:p14="http://schemas.microsoft.com/office/powerpoint/2010/main" val="118129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7EA1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38771</TotalTime>
  <Words>585</Words>
  <Application>Microsoft Macintosh PowerPoint</Application>
  <PresentationFormat>On-screen Show (4:3)</PresentationFormat>
  <Paragraphs>116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UCAR/NCAR/RAL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 Steiner</dc:creator>
  <cp:lastModifiedBy>Matthias Steiner</cp:lastModifiedBy>
  <cp:revision>5681</cp:revision>
  <cp:lastPrinted>2014-02-14T16:33:06Z</cp:lastPrinted>
  <dcterms:created xsi:type="dcterms:W3CDTF">2014-02-03T17:43:45Z</dcterms:created>
  <dcterms:modified xsi:type="dcterms:W3CDTF">2025-10-09T18:07:49Z</dcterms:modified>
</cp:coreProperties>
</file>