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2" r:id="rId5"/>
    <p:sldId id="259" r:id="rId6"/>
    <p:sldId id="257" r:id="rId7"/>
    <p:sldId id="277" r:id="rId8"/>
    <p:sldId id="269" r:id="rId9"/>
    <p:sldId id="270" r:id="rId10"/>
    <p:sldId id="273" r:id="rId11"/>
    <p:sldId id="274" r:id="rId12"/>
    <p:sldId id="26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69D43-A039-4FCB-887E-8850D772B683}" v="684" dt="2025-09-17T11:43:34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5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en Qualley" userId="26460bfeda5fad6b" providerId="LiveId" clId="{C5B29EB3-883E-406D-BBB7-EC9F4AC0F312}"/>
    <pc:docChg chg="undo redo custSel addSld delSld modSld sldOrd">
      <pc:chgData name="Warren Qualley" userId="26460bfeda5fad6b" providerId="LiveId" clId="{C5B29EB3-883E-406D-BBB7-EC9F4AC0F312}" dt="2025-09-17T11:43:34.827" v="2309"/>
      <pc:docMkLst>
        <pc:docMk/>
      </pc:docMkLst>
      <pc:sldChg chg="delSp modSp mod">
        <pc:chgData name="Warren Qualley" userId="26460bfeda5fad6b" providerId="LiveId" clId="{C5B29EB3-883E-406D-BBB7-EC9F4AC0F312}" dt="2025-09-16T14:05:13.108" v="1940"/>
        <pc:sldMkLst>
          <pc:docMk/>
          <pc:sldMk cId="0" sldId="256"/>
        </pc:sldMkLst>
        <pc:spChg chg="mod">
          <ac:chgData name="Warren Qualley" userId="26460bfeda5fad6b" providerId="LiveId" clId="{C5B29EB3-883E-406D-BBB7-EC9F4AC0F312}" dt="2025-09-16T14:05:13.108" v="1940"/>
          <ac:spMkLst>
            <pc:docMk/>
            <pc:sldMk cId="0" sldId="256"/>
            <ac:spMk id="2" creationId="{00000000-0000-0000-0000-000000000000}"/>
          </ac:spMkLst>
        </pc:spChg>
        <pc:spChg chg="mod">
          <ac:chgData name="Warren Qualley" userId="26460bfeda5fad6b" providerId="LiveId" clId="{C5B29EB3-883E-406D-BBB7-EC9F4AC0F312}" dt="2025-08-31T22:48:36.871" v="135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mod ord delAnim modAnim">
        <pc:chgData name="Warren Qualley" userId="26460bfeda5fad6b" providerId="LiveId" clId="{C5B29EB3-883E-406D-BBB7-EC9F4AC0F312}" dt="2025-09-16T14:41:03.041" v="2075" actId="20577"/>
        <pc:sldMkLst>
          <pc:docMk/>
          <pc:sldMk cId="0" sldId="257"/>
        </pc:sldMkLst>
        <pc:spChg chg="mod">
          <ac:chgData name="Warren Qualley" userId="26460bfeda5fad6b" providerId="LiveId" clId="{C5B29EB3-883E-406D-BBB7-EC9F4AC0F312}" dt="2025-09-16T14:30:58.035" v="2054" actId="207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Warren Qualley" userId="26460bfeda5fad6b" providerId="LiveId" clId="{C5B29EB3-883E-406D-BBB7-EC9F4AC0F312}" dt="2025-09-16T14:41:03.041" v="2075" actId="20577"/>
          <ac:spMkLst>
            <pc:docMk/>
            <pc:sldMk cId="0" sldId="257"/>
            <ac:spMk id="5" creationId="{3931617F-F2C8-2DAA-29B8-6F837380E0D6}"/>
          </ac:spMkLst>
        </pc:spChg>
      </pc:sldChg>
      <pc:sldChg chg="modSp mod ord modAnim">
        <pc:chgData name="Warren Qualley" userId="26460bfeda5fad6b" providerId="LiveId" clId="{C5B29EB3-883E-406D-BBB7-EC9F4AC0F312}" dt="2025-09-16T14:30:51.966" v="2053" actId="207"/>
        <pc:sldMkLst>
          <pc:docMk/>
          <pc:sldMk cId="0" sldId="259"/>
        </pc:sldMkLst>
        <pc:spChg chg="mod">
          <ac:chgData name="Warren Qualley" userId="26460bfeda5fad6b" providerId="LiveId" clId="{C5B29EB3-883E-406D-BBB7-EC9F4AC0F312}" dt="2025-09-16T14:30:51.966" v="2053" actId="207"/>
          <ac:spMkLst>
            <pc:docMk/>
            <pc:sldMk cId="0" sldId="259"/>
            <ac:spMk id="2" creationId="{00000000-0000-0000-0000-000000000000}"/>
          </ac:spMkLst>
        </pc:spChg>
        <pc:spChg chg="mod">
          <ac:chgData name="Warren Qualley" userId="26460bfeda5fad6b" providerId="LiveId" clId="{C5B29EB3-883E-406D-BBB7-EC9F4AC0F312}" dt="2025-09-16T14:00:54.284" v="1869" actId="14100"/>
          <ac:spMkLst>
            <pc:docMk/>
            <pc:sldMk cId="0" sldId="259"/>
            <ac:spMk id="3" creationId="{00000000-0000-0000-0000-000000000000}"/>
          </ac:spMkLst>
        </pc:spChg>
      </pc:sldChg>
      <pc:sldChg chg="delSp del mod">
        <pc:chgData name="Warren Qualley" userId="26460bfeda5fad6b" providerId="LiveId" clId="{C5B29EB3-883E-406D-BBB7-EC9F4AC0F312}" dt="2025-09-16T14:04:08.822" v="1930" actId="2696"/>
        <pc:sldMkLst>
          <pc:docMk/>
          <pc:sldMk cId="0" sldId="261"/>
        </pc:sldMkLst>
      </pc:sldChg>
      <pc:sldChg chg="addSp delSp modSp mod ord modAnim">
        <pc:chgData name="Warren Qualley" userId="26460bfeda5fad6b" providerId="LiveId" clId="{C5B29EB3-883E-406D-BBB7-EC9F4AC0F312}" dt="2025-09-16T14:18:52.708" v="2001"/>
        <pc:sldMkLst>
          <pc:docMk/>
          <pc:sldMk cId="0" sldId="262"/>
        </pc:sldMkLst>
        <pc:spChg chg="add mod">
          <ac:chgData name="Warren Qualley" userId="26460bfeda5fad6b" providerId="LiveId" clId="{C5B29EB3-883E-406D-BBB7-EC9F4AC0F312}" dt="2025-09-16T14:03:34.026" v="1929" actId="5793"/>
          <ac:spMkLst>
            <pc:docMk/>
            <pc:sldMk cId="0" sldId="262"/>
            <ac:spMk id="2" creationId="{94180702-0F50-BD3D-FCFD-33768996A3E4}"/>
          </ac:spMkLst>
        </pc:spChg>
      </pc:sldChg>
      <pc:sldChg chg="modSp del mod modAnim">
        <pc:chgData name="Warren Qualley" userId="26460bfeda5fad6b" providerId="LiveId" clId="{C5B29EB3-883E-406D-BBB7-EC9F4AC0F312}" dt="2025-09-16T14:36:35.130" v="2061" actId="2696"/>
        <pc:sldMkLst>
          <pc:docMk/>
          <pc:sldMk cId="0" sldId="267"/>
        </pc:sldMkLst>
      </pc:sldChg>
      <pc:sldChg chg="addSp delSp modSp mod ord modAnim">
        <pc:chgData name="Warren Qualley" userId="26460bfeda5fad6b" providerId="LiveId" clId="{C5B29EB3-883E-406D-BBB7-EC9F4AC0F312}" dt="2025-09-17T11:42:04.571" v="2308" actId="20577"/>
        <pc:sldMkLst>
          <pc:docMk/>
          <pc:sldMk cId="0" sldId="269"/>
        </pc:sldMkLst>
        <pc:spChg chg="add mod">
          <ac:chgData name="Warren Qualley" userId="26460bfeda5fad6b" providerId="LiveId" clId="{C5B29EB3-883E-406D-BBB7-EC9F4AC0F312}" dt="2025-09-16T14:25:01.508" v="2035" actId="313"/>
          <ac:spMkLst>
            <pc:docMk/>
            <pc:sldMk cId="0" sldId="269"/>
            <ac:spMk id="2" creationId="{2EFFB99A-4C28-EDE5-106F-BECA17AFF28D}"/>
          </ac:spMkLst>
        </pc:spChg>
        <pc:spChg chg="add mod">
          <ac:chgData name="Warren Qualley" userId="26460bfeda5fad6b" providerId="LiveId" clId="{C5B29EB3-883E-406D-BBB7-EC9F4AC0F312}" dt="2025-09-17T11:42:04.571" v="2308" actId="20577"/>
          <ac:spMkLst>
            <pc:docMk/>
            <pc:sldMk cId="0" sldId="269"/>
            <ac:spMk id="3" creationId="{44EB71A4-CFF1-47F3-BA18-D12C6B0B7C2D}"/>
          </ac:spMkLst>
        </pc:spChg>
      </pc:sldChg>
      <pc:sldChg chg="addSp delSp modSp mod ord">
        <pc:chgData name="Warren Qualley" userId="26460bfeda5fad6b" providerId="LiveId" clId="{C5B29EB3-883E-406D-BBB7-EC9F4AC0F312}" dt="2025-09-04T22:16:40.230" v="1297"/>
        <pc:sldMkLst>
          <pc:docMk/>
          <pc:sldMk cId="0" sldId="270"/>
        </pc:sldMkLst>
        <pc:picChg chg="add mod">
          <ac:chgData name="Warren Qualley" userId="26460bfeda5fad6b" providerId="LiveId" clId="{C5B29EB3-883E-406D-BBB7-EC9F4AC0F312}" dt="2025-09-04T21:56:10.025" v="496" actId="1076"/>
          <ac:picMkLst>
            <pc:docMk/>
            <pc:sldMk cId="0" sldId="270"/>
            <ac:picMk id="2" creationId="{E8F11210-C9DA-775C-6C2D-20BDAF36C1F8}"/>
          </ac:picMkLst>
        </pc:picChg>
      </pc:sldChg>
      <pc:sldChg chg="delSp del mod">
        <pc:chgData name="Warren Qualley" userId="26460bfeda5fad6b" providerId="LiveId" clId="{C5B29EB3-883E-406D-BBB7-EC9F4AC0F312}" dt="2025-09-16T14:36:45.970" v="2062" actId="2696"/>
        <pc:sldMkLst>
          <pc:docMk/>
          <pc:sldMk cId="0" sldId="271"/>
        </pc:sldMkLst>
      </pc:sldChg>
      <pc:sldChg chg="modSp mod ord modAnim">
        <pc:chgData name="Warren Qualley" userId="26460bfeda5fad6b" providerId="LiveId" clId="{C5B29EB3-883E-406D-BBB7-EC9F4AC0F312}" dt="2025-09-17T11:43:34.827" v="2309"/>
        <pc:sldMkLst>
          <pc:docMk/>
          <pc:sldMk cId="0" sldId="272"/>
        </pc:sldMkLst>
        <pc:spChg chg="mod">
          <ac:chgData name="Warren Qualley" userId="26460bfeda5fad6b" providerId="LiveId" clId="{C5B29EB3-883E-406D-BBB7-EC9F4AC0F312}" dt="2025-09-16T14:30:43.603" v="2052" actId="207"/>
          <ac:spMkLst>
            <pc:docMk/>
            <pc:sldMk cId="0" sldId="272"/>
            <ac:spMk id="2" creationId="{00000000-0000-0000-0000-000000000000}"/>
          </ac:spMkLst>
        </pc:spChg>
        <pc:spChg chg="mod">
          <ac:chgData name="Warren Qualley" userId="26460bfeda5fad6b" providerId="LiveId" clId="{C5B29EB3-883E-406D-BBB7-EC9F4AC0F312}" dt="2025-09-16T14:14:10.240" v="1986" actId="1076"/>
          <ac:spMkLst>
            <pc:docMk/>
            <pc:sldMk cId="0" sldId="272"/>
            <ac:spMk id="3" creationId="{00000000-0000-0000-0000-000000000000}"/>
          </ac:spMkLst>
        </pc:spChg>
      </pc:sldChg>
      <pc:sldChg chg="addSp new ord">
        <pc:chgData name="Warren Qualley" userId="26460bfeda5fad6b" providerId="LiveId" clId="{C5B29EB3-883E-406D-BBB7-EC9F4AC0F312}" dt="2025-09-04T22:16:43.115" v="1299"/>
        <pc:sldMkLst>
          <pc:docMk/>
          <pc:sldMk cId="3205938389" sldId="273"/>
        </pc:sldMkLst>
        <pc:picChg chg="add">
          <ac:chgData name="Warren Qualley" userId="26460bfeda5fad6b" providerId="LiveId" clId="{C5B29EB3-883E-406D-BBB7-EC9F4AC0F312}" dt="2025-08-31T23:11:07.703" v="212"/>
          <ac:picMkLst>
            <pc:docMk/>
            <pc:sldMk cId="3205938389" sldId="273"/>
            <ac:picMk id="2" creationId="{301BBE8D-20BE-1CFF-6B06-90247CBBB839}"/>
          </ac:picMkLst>
        </pc:picChg>
      </pc:sldChg>
      <pc:sldChg chg="addSp new ord">
        <pc:chgData name="Warren Qualley" userId="26460bfeda5fad6b" providerId="LiveId" clId="{C5B29EB3-883E-406D-BBB7-EC9F4AC0F312}" dt="2025-09-04T21:56:49.323" v="504"/>
        <pc:sldMkLst>
          <pc:docMk/>
          <pc:sldMk cId="1182597808" sldId="274"/>
        </pc:sldMkLst>
        <pc:picChg chg="add">
          <ac:chgData name="Warren Qualley" userId="26460bfeda5fad6b" providerId="LiveId" clId="{C5B29EB3-883E-406D-BBB7-EC9F4AC0F312}" dt="2025-08-31T23:11:47.018" v="214"/>
          <ac:picMkLst>
            <pc:docMk/>
            <pc:sldMk cId="1182597808" sldId="274"/>
            <ac:picMk id="2" creationId="{7E6F01C5-5737-9ECF-9031-A3C1CC2F22A2}"/>
          </ac:picMkLst>
        </pc:picChg>
      </pc:sldChg>
      <pc:sldChg chg="addSp modSp new mod ord modAnim">
        <pc:chgData name="Warren Qualley" userId="26460bfeda5fad6b" providerId="LiveId" clId="{C5B29EB3-883E-406D-BBB7-EC9F4AC0F312}" dt="2025-09-16T14:30:22.526" v="2051" actId="207"/>
        <pc:sldMkLst>
          <pc:docMk/>
          <pc:sldMk cId="2242007786" sldId="275"/>
        </pc:sldMkLst>
        <pc:spChg chg="add mod">
          <ac:chgData name="Warren Qualley" userId="26460bfeda5fad6b" providerId="LiveId" clId="{C5B29EB3-883E-406D-BBB7-EC9F4AC0F312}" dt="2025-09-16T14:30:22.526" v="2051" actId="207"/>
          <ac:spMkLst>
            <pc:docMk/>
            <pc:sldMk cId="2242007786" sldId="275"/>
            <ac:spMk id="3" creationId="{FFF422A4-9B47-E68E-F54B-FD49D6108882}"/>
          </ac:spMkLst>
        </pc:spChg>
      </pc:sldChg>
      <pc:sldChg chg="addSp modSp new mod ord modAnim">
        <pc:chgData name="Warren Qualley" userId="26460bfeda5fad6b" providerId="LiveId" clId="{C5B29EB3-883E-406D-BBB7-EC9F4AC0F312}" dt="2025-09-16T14:13:54.351" v="1984"/>
        <pc:sldMkLst>
          <pc:docMk/>
          <pc:sldMk cId="2937283513" sldId="276"/>
        </pc:sldMkLst>
        <pc:spChg chg="add mod">
          <ac:chgData name="Warren Qualley" userId="26460bfeda5fad6b" providerId="LiveId" clId="{C5B29EB3-883E-406D-BBB7-EC9F4AC0F312}" dt="2025-09-16T13:59:28.559" v="1854" actId="20577"/>
          <ac:spMkLst>
            <pc:docMk/>
            <pc:sldMk cId="2937283513" sldId="276"/>
            <ac:spMk id="3" creationId="{F0CA43ED-E473-298C-CE5C-809EDD9F27DD}"/>
          </ac:spMkLst>
        </pc:spChg>
      </pc:sldChg>
      <pc:sldChg chg="addSp modSp new mod ord modAnim">
        <pc:chgData name="Warren Qualley" userId="26460bfeda5fad6b" providerId="LiveId" clId="{C5B29EB3-883E-406D-BBB7-EC9F4AC0F312}" dt="2025-09-16T14:32:28.592" v="2057"/>
        <pc:sldMkLst>
          <pc:docMk/>
          <pc:sldMk cId="3386468847" sldId="277"/>
        </pc:sldMkLst>
        <pc:spChg chg="add mod">
          <ac:chgData name="Warren Qualley" userId="26460bfeda5fad6b" providerId="LiveId" clId="{C5B29EB3-883E-406D-BBB7-EC9F4AC0F312}" dt="2025-09-16T14:29:36.617" v="2050"/>
          <ac:spMkLst>
            <pc:docMk/>
            <pc:sldMk cId="3386468847" sldId="277"/>
            <ac:spMk id="2" creationId="{ED7F694D-9D21-9D66-E876-A05DEDC7E26A}"/>
          </ac:spMkLst>
        </pc:spChg>
        <pc:spChg chg="add mod">
          <ac:chgData name="Warren Qualley" userId="26460bfeda5fad6b" providerId="LiveId" clId="{C5B29EB3-883E-406D-BBB7-EC9F4AC0F312}" dt="2025-09-04T22:37:48.155" v="1560" actId="20577"/>
          <ac:spMkLst>
            <pc:docMk/>
            <pc:sldMk cId="3386468847" sldId="277"/>
            <ac:spMk id="3" creationId="{D616ADC2-FAE6-9814-A973-38089FB544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02CF8-43CF-4132-A5C3-FBB3EAD58A9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1E047C-352D-465F-9A1F-E97E5D8726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“A Brief History of…(FPAW)…Time”</a:t>
            </a:r>
            <a:br>
              <a:rPr lang="en-US" sz="3600" dirty="0"/>
            </a:br>
            <a:r>
              <a:rPr lang="en-US" sz="4000" u="sng" dirty="0"/>
              <a:t>Friends and Partners in Aviation Weather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8610600" cy="1219200"/>
          </a:xfrm>
        </p:spPr>
        <p:txBody>
          <a:bodyPr/>
          <a:lstStyle/>
          <a:p>
            <a:r>
              <a:rPr lang="en-US" dirty="0"/>
              <a:t>Warren Qualley</a:t>
            </a:r>
          </a:p>
          <a:p>
            <a:r>
              <a:rPr lang="en-US" sz="1800" dirty="0"/>
              <a:t>Retired (sort of)</a:t>
            </a:r>
          </a:p>
          <a:p>
            <a:r>
              <a:rPr lang="en-US" sz="1600" dirty="0"/>
              <a:t>October 8,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BBE8D-20BE-1CFF-6B06-90247CB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59" y="898940"/>
            <a:ext cx="7584081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F01C5-5737-9ECF-9031-A3C1CC2F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1" y="901989"/>
            <a:ext cx="7590178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80702-0F50-BD3D-FCFD-33768996A3E4}"/>
              </a:ext>
            </a:extLst>
          </p:cNvPr>
          <p:cNvSpPr txBox="1"/>
          <p:nvPr/>
        </p:nvSpPr>
        <p:spPr>
          <a:xfrm>
            <a:off x="609600" y="2286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common thread, instigator,  throughout the years from pre-1997 through 2022 has been one person: </a:t>
            </a:r>
            <a:r>
              <a:rPr lang="en-US" b="1" dirty="0">
                <a:solidFill>
                  <a:srgbClr val="FF0000"/>
                </a:solidFill>
              </a:rPr>
              <a:t>BRUCE CARMICHAEL</a:t>
            </a:r>
          </a:p>
          <a:p>
            <a:endParaRPr lang="en-US" dirty="0"/>
          </a:p>
          <a:p>
            <a:r>
              <a:rPr lang="en-US" dirty="0"/>
              <a:t>and therefore…</a:t>
            </a:r>
          </a:p>
          <a:p>
            <a:endParaRPr lang="en-US" dirty="0"/>
          </a:p>
          <a:p>
            <a:r>
              <a:rPr lang="en-US" dirty="0"/>
              <a:t>Matt, if you would please…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422A4-9B47-E68E-F54B-FD49D6108882}"/>
              </a:ext>
            </a:extLst>
          </p:cNvPr>
          <p:cNvSpPr txBox="1"/>
          <p:nvPr/>
        </p:nvSpPr>
        <p:spPr>
          <a:xfrm>
            <a:off x="76200" y="1066800"/>
            <a:ext cx="88392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ctr"/>
            <a:r>
              <a:rPr lang="en-US" sz="4500" b="0" i="0" u="none" strike="noStrike" baseline="0" dirty="0">
                <a:latin typeface="Calibri" panose="020F0502020204030204" pitchFamily="34" charset="0"/>
              </a:rPr>
              <a:t>Why Did FAW Get Started?</a:t>
            </a:r>
          </a:p>
          <a:p>
            <a:pPr marR="0" algn="ctr"/>
            <a:r>
              <a:rPr lang="en-US" sz="3200" dirty="0">
                <a:latin typeface="Calibri" panose="020F0502020204030204" pitchFamily="34" charset="0"/>
              </a:rPr>
              <a:t>(Friends of Aviation Weather)</a:t>
            </a:r>
            <a:endParaRPr lang="en-US" sz="3200" b="0" i="0" u="none" strike="noStrike" baseline="0" dirty="0">
              <a:latin typeface="Calibri" panose="020F0502020204030204" pitchFamily="34" charset="0"/>
            </a:endParaRPr>
          </a:p>
          <a:p>
            <a:pPr marR="96460" algn="l"/>
            <a:endParaRPr lang="en-US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96460" algn="l"/>
            <a:r>
              <a:rPr lang="en-US" sz="24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Four main events… </a:t>
            </a:r>
          </a:p>
          <a:p>
            <a:pPr marL="285750" marR="9646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In 1993, the FAA convened the Aviation Weather User’s Forum.</a:t>
            </a:r>
          </a:p>
          <a:p>
            <a:pPr marL="742950" marR="9646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The output of that meeting was a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long list of requirements for the FAA</a:t>
            </a:r>
          </a:p>
          <a:p>
            <a:pPr marL="285750" marR="96460" indent="-285750" algn="l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285750" marR="9646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Budget cuts in the mid-1990s led to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demise of the NWS Aviation Weather Branch.</a:t>
            </a:r>
          </a:p>
          <a:p>
            <a:pPr marL="285750" marR="9646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285750" marR="9646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1995 release of FAA-funded National Research Council study: “Aviation Weather – A Call for Federal Leadership”</a:t>
            </a:r>
          </a:p>
          <a:p>
            <a:pPr marL="742950" marR="9646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Recommended that the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FAA, 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not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 the NWS, take federal leadership role for aviation weather. </a:t>
            </a:r>
          </a:p>
          <a:p>
            <a:pPr marL="742950" marR="9646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Ron McPherson, then Director of NCEP, had a vision that resulted in the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creation of the Aviation Weather Center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. </a:t>
            </a:r>
          </a:p>
          <a:p>
            <a:endParaRPr lang="en-US" sz="17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120310" algn="l"/>
            <a:r>
              <a:rPr lang="en-US" sz="24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led to…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A43ED-E473-298C-CE5C-809EDD9F27DD}"/>
              </a:ext>
            </a:extLst>
          </p:cNvPr>
          <p:cNvSpPr txBox="1"/>
          <p:nvPr/>
        </p:nvSpPr>
        <p:spPr>
          <a:xfrm>
            <a:off x="228600" y="914400"/>
            <a:ext cx="86868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21210" algn="l"/>
            <a:r>
              <a:rPr lang="en-US" sz="1600" b="0" i="0" u="none" strike="noStrike" baseline="0" dirty="0">
                <a:latin typeface="Constantia" panose="02030602050306030303" pitchFamily="18" charset="0"/>
              </a:rPr>
              <a:t>…the first Friends of Aviation Weather meeting, held in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September </a:t>
            </a:r>
          </a:p>
          <a:p>
            <a:pPr marR="56760" algn="l"/>
            <a:r>
              <a:rPr lang="en-US" sz="1600" b="0" i="0" u="none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1997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at the NBAA annual convention in Dallas </a:t>
            </a:r>
          </a:p>
          <a:p>
            <a:pPr marR="58990" algn="l"/>
            <a:r>
              <a:rPr lang="en-US" sz="1600" u="sng" dirty="0">
                <a:solidFill>
                  <a:srgbClr val="000000"/>
                </a:solidFill>
                <a:latin typeface="Constantia" panose="02030602050306030303" pitchFamily="18" charset="0"/>
              </a:rPr>
              <a:t>Principal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parties: </a:t>
            </a:r>
          </a:p>
          <a:p>
            <a:pPr marR="0" algn="l"/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0" algn="l"/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David Rodenhuis (then-director of the Aviation Weather Center) </a:t>
            </a:r>
          </a:p>
          <a:p>
            <a:pPr marR="47910" algn="l"/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47910" algn="l"/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Paul Smith (National Business Aviation A</a:t>
            </a:r>
            <a:r>
              <a:rPr lang="en-US" sz="1600" u="sng" dirty="0">
                <a:solidFill>
                  <a:srgbClr val="000000"/>
                </a:solidFill>
                <a:latin typeface="Constantia" panose="02030602050306030303" pitchFamily="18" charset="0"/>
              </a:rPr>
              <a:t>ssociation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) </a:t>
            </a:r>
          </a:p>
          <a:p>
            <a:pPr marR="0" algn="l"/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0" algn="l"/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Carl Knable (retired United </a:t>
            </a:r>
            <a:r>
              <a:rPr lang="en-US" sz="1600" u="sng" dirty="0">
                <a:solidFill>
                  <a:srgbClr val="000000"/>
                </a:solidFill>
                <a:latin typeface="Constantia" panose="02030602050306030303" pitchFamily="18" charset="0"/>
              </a:rPr>
              <a:t>Airlines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Manager of Meteorology) </a:t>
            </a:r>
          </a:p>
          <a:p>
            <a:pPr marR="14070" algn="l"/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14070" algn="l"/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Bruce Carmichael (National Center for Atmospheric Research) </a:t>
            </a:r>
          </a:p>
          <a:p>
            <a:pPr marR="0" algn="l"/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R="0" algn="l"/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The </a:t>
            </a:r>
            <a:r>
              <a:rPr lang="en-US" sz="1600" b="0" i="0" u="sng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purpose 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was to bring together government, academia and industry </a:t>
            </a:r>
            <a:r>
              <a:rPr lang="en-US" sz="1600" b="0" i="0" u="sng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to build a strategy for aviation weather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. The meeting lasted 3 days, and </a:t>
            </a:r>
            <a:r>
              <a:rPr lang="en-US" sz="1600" u="sng" dirty="0">
                <a:solidFill>
                  <a:srgbClr val="000000"/>
                </a:solidFill>
                <a:latin typeface="Constantia" panose="02030602050306030303" pitchFamily="18" charset="0"/>
              </a:rPr>
              <a:t>it was…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 interesting… but there were </a:t>
            </a:r>
            <a:r>
              <a:rPr lang="en-US" sz="1600" b="0" i="0" u="sng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no casualties</a:t>
            </a:r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! </a:t>
            </a:r>
          </a:p>
          <a:p>
            <a:endParaRPr lang="en-US" sz="1600" b="0" i="0" u="sng" strike="noStrike" baseline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r>
              <a:rPr lang="en-US" sz="1600" b="0" i="0" u="sng" strike="noStrike" baseline="0" dirty="0">
                <a:solidFill>
                  <a:srgbClr val="000000"/>
                </a:solidFill>
                <a:latin typeface="Constantia" panose="02030602050306030303" pitchFamily="18" charset="0"/>
              </a:rPr>
              <a:t>Bottom line: </a:t>
            </a:r>
            <a:r>
              <a:rPr lang="en-US" sz="1600" b="1" i="0" u="sng" strike="noStrike" baseline="0" dirty="0">
                <a:solidFill>
                  <a:srgbClr val="FF0000"/>
                </a:solidFill>
                <a:latin typeface="Constantia" panose="02030602050306030303" pitchFamily="18" charset="0"/>
              </a:rPr>
              <a:t>FAW-&gt;FPAW formed due to User perception that neither NWS nor FAA took ownership of aviation weather.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2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Attendee list from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1997 Friends of Aviation Weather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" y="2209800"/>
            <a:ext cx="8229600" cy="43891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</a:rPr>
              <a:t>Bruce Carmichael – NCAR</a:t>
            </a:r>
          </a:p>
          <a:p>
            <a:pPr>
              <a:buNone/>
            </a:pPr>
            <a:r>
              <a:rPr lang="en-US" sz="1600" dirty="0"/>
              <a:t>Tom Carney – Purdue</a:t>
            </a:r>
          </a:p>
          <a:p>
            <a:pPr>
              <a:buNone/>
            </a:pPr>
            <a:r>
              <a:rPr lang="en-US" sz="1600" dirty="0"/>
              <a:t>Mike Edwards – ARINC</a:t>
            </a:r>
          </a:p>
          <a:p>
            <a:pPr>
              <a:buNone/>
            </a:pPr>
            <a:r>
              <a:rPr lang="en-US" sz="1600" dirty="0"/>
              <a:t>Dale Foster – Southwest Airlines</a:t>
            </a:r>
          </a:p>
          <a:p>
            <a:pPr>
              <a:buNone/>
            </a:pPr>
            <a:r>
              <a:rPr lang="en-US" sz="1600" dirty="0"/>
              <a:t>Rick Heuwinkel – FAA</a:t>
            </a:r>
          </a:p>
          <a:p>
            <a:pPr>
              <a:buNone/>
            </a:pPr>
            <a:r>
              <a:rPr lang="en-US" sz="1600" dirty="0"/>
              <a:t>Carl Knable – United Airlines</a:t>
            </a:r>
          </a:p>
          <a:p>
            <a:pPr>
              <a:buNone/>
            </a:pPr>
            <a:r>
              <a:rPr lang="en-US" sz="1600" dirty="0"/>
              <a:t>Dave Ladwig – USAF</a:t>
            </a:r>
          </a:p>
          <a:p>
            <a:pPr>
              <a:buNone/>
            </a:pPr>
            <a:r>
              <a:rPr lang="en-US" sz="1600" dirty="0"/>
              <a:t>Ken Leonard – FAA</a:t>
            </a:r>
          </a:p>
          <a:p>
            <a:pPr>
              <a:buNone/>
            </a:pPr>
            <a:r>
              <a:rPr lang="en-US" sz="1600" dirty="0"/>
              <a:t>Bob Massey – ALPA</a:t>
            </a:r>
          </a:p>
          <a:p>
            <a:pPr>
              <a:buNone/>
            </a:pPr>
            <a:r>
              <a:rPr lang="en-US" sz="1600" dirty="0"/>
              <a:t>John McCarthy – NCAR</a:t>
            </a:r>
          </a:p>
          <a:p>
            <a:pPr>
              <a:buNone/>
            </a:pPr>
            <a:r>
              <a:rPr lang="en-US" sz="1600" dirty="0"/>
              <a:t>Bill Phaneuf – ALPA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Rich Pryzwarty - NWS</a:t>
            </a:r>
          </a:p>
          <a:p>
            <a:pPr>
              <a:buNone/>
            </a:pPr>
            <a:r>
              <a:rPr lang="en-US" sz="1600" dirty="0"/>
              <a:t>Warren Qualley – American Airlines</a:t>
            </a:r>
          </a:p>
          <a:p>
            <a:pPr>
              <a:buNone/>
            </a:pPr>
            <a:r>
              <a:rPr lang="en-US" sz="1600" dirty="0"/>
              <a:t>Dave Rodenhuis – AWC</a:t>
            </a:r>
          </a:p>
          <a:p>
            <a:pPr>
              <a:buNone/>
            </a:pPr>
            <a:r>
              <a:rPr lang="en-US" sz="1600" dirty="0"/>
              <a:t>Wayne Sand – Aviation Weather</a:t>
            </a:r>
          </a:p>
          <a:p>
            <a:pPr>
              <a:buNone/>
            </a:pPr>
            <a:r>
              <a:rPr lang="en-US" sz="1600" dirty="0"/>
              <a:t>                         Consultant</a:t>
            </a:r>
          </a:p>
          <a:p>
            <a:pPr>
              <a:buNone/>
            </a:pPr>
            <a:r>
              <a:rPr lang="en-US" sz="1600" dirty="0"/>
              <a:t>Bill Sears – ATA</a:t>
            </a:r>
          </a:p>
          <a:p>
            <a:pPr>
              <a:buNone/>
            </a:pPr>
            <a:r>
              <a:rPr lang="en-US" sz="1600" dirty="0"/>
              <a:t>Lynn Sherretz – ESRL</a:t>
            </a:r>
          </a:p>
          <a:p>
            <a:pPr>
              <a:buNone/>
            </a:pPr>
            <a:r>
              <a:rPr lang="en-US" sz="1600" dirty="0"/>
              <a:t>Jaiwon Shin – NASA</a:t>
            </a:r>
          </a:p>
          <a:p>
            <a:pPr>
              <a:buNone/>
            </a:pPr>
            <a:r>
              <a:rPr lang="en-US" sz="1600" dirty="0"/>
              <a:t>Rich Wagoner – NCAR</a:t>
            </a:r>
          </a:p>
          <a:p>
            <a:pPr>
              <a:buNone/>
            </a:pPr>
            <a:r>
              <a:rPr lang="en-US" sz="1600" dirty="0"/>
              <a:t>Dave Whately – FAA</a:t>
            </a:r>
          </a:p>
          <a:p>
            <a:pPr>
              <a:buNone/>
            </a:pPr>
            <a:r>
              <a:rPr lang="en-US" sz="1600" dirty="0"/>
              <a:t>Skip Wright - OFCM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33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FRIENDS OF AVIATION WEATHER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BECAME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FRIENDS AND PARTNERS IN AVIATION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382000" cy="2438400"/>
          </a:xfrm>
        </p:spPr>
        <p:txBody>
          <a:bodyPr>
            <a:normAutofit/>
          </a:bodyPr>
          <a:lstStyle/>
          <a:p>
            <a:r>
              <a:rPr lang="en-US" sz="1600" dirty="0"/>
              <a:t>Summer FPAW Vision meetings were added in 2005</a:t>
            </a:r>
          </a:p>
          <a:p>
            <a:r>
              <a:rPr lang="en-US" sz="1600" dirty="0"/>
              <a:t>Held in Washington, DC</a:t>
            </a:r>
          </a:p>
          <a:p>
            <a:r>
              <a:rPr lang="en-US" sz="1600" dirty="0"/>
              <a:t>Focus was on the meteorology part of the newly-established Joint Planning and Development Office (JPDO) of the Next Generation Air Transportation System (NextGen)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HOW MANY FAW/FPAW AND VISION/SUMMER MEETINGS HAVE BEEN HELD, BEGINNING IN 1997?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1617F-F2C8-2DAA-29B8-6F837380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pPr marL="393192" lvl="1" indent="0">
              <a:buNone/>
            </a:pPr>
            <a:r>
              <a:rPr lang="en-US" dirty="0"/>
              <a:t>8 from 1997 through 2004</a:t>
            </a:r>
          </a:p>
          <a:p>
            <a:pPr marL="393192" lvl="1" indent="0">
              <a:buNone/>
            </a:pPr>
            <a:r>
              <a:rPr lang="en-US" dirty="0"/>
              <a:t>43 from 2005 through October 2025</a:t>
            </a:r>
          </a:p>
          <a:p>
            <a:pPr marL="393192" lvl="1" indent="0">
              <a:buNone/>
            </a:pPr>
            <a:r>
              <a:rPr lang="en-US" dirty="0"/>
              <a:t>= 51, including this one!!!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6ADC2-FAE6-9814-A973-38089FB54497}"/>
              </a:ext>
            </a:extLst>
          </p:cNvPr>
          <p:cNvSpPr txBox="1"/>
          <p:nvPr/>
        </p:nvSpPr>
        <p:spPr>
          <a:xfrm>
            <a:off x="228600" y="2133600"/>
            <a:ext cx="86868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1997-2002: </a:t>
            </a:r>
            <a:r>
              <a:rPr lang="en-US" sz="2400" u="sng" dirty="0"/>
              <a:t>The Age of the Barbarians</a:t>
            </a:r>
          </a:p>
          <a:p>
            <a:r>
              <a:rPr lang="en-US" sz="2400" dirty="0"/>
              <a:t>	“Progress Reports” followed by </a:t>
            </a:r>
            <a:r>
              <a:rPr lang="en-US" sz="2400" dirty="0">
                <a:solidFill>
                  <a:srgbClr val="FF0000"/>
                </a:solidFill>
              </a:rPr>
              <a:t>Provider and User Panels</a:t>
            </a:r>
          </a:p>
          <a:p>
            <a:r>
              <a:rPr lang="en-US" sz="2400" dirty="0"/>
              <a:t>	Issues Identified by Users and </a:t>
            </a:r>
            <a:r>
              <a:rPr lang="en-US" sz="2400" dirty="0">
                <a:solidFill>
                  <a:srgbClr val="FF0000"/>
                </a:solidFill>
              </a:rPr>
              <a:t>Action Items assigned to 			FAA and NWS</a:t>
            </a:r>
          </a:p>
          <a:p>
            <a:r>
              <a:rPr lang="en-US" sz="2400" dirty="0"/>
              <a:t>	Resulted in airline reps hammering government reps</a:t>
            </a:r>
          </a:p>
          <a:p>
            <a:endParaRPr lang="en-US" sz="2400" dirty="0"/>
          </a:p>
          <a:p>
            <a:r>
              <a:rPr lang="en-US" sz="2400" dirty="0"/>
              <a:t>2003-2007: </a:t>
            </a:r>
            <a:r>
              <a:rPr lang="en-US" sz="2400" u="sng" dirty="0"/>
              <a:t>The Age of Reconciliation</a:t>
            </a:r>
          </a:p>
          <a:p>
            <a:r>
              <a:rPr lang="en-US" sz="2400" dirty="0"/>
              <a:t>	User Needs followed by Provider Progress</a:t>
            </a:r>
          </a:p>
          <a:p>
            <a:r>
              <a:rPr lang="en-US" sz="2400" dirty="0"/>
              <a:t>	Operators/Industry realized that they </a:t>
            </a:r>
            <a:r>
              <a:rPr lang="en-US" sz="2400" dirty="0">
                <a:solidFill>
                  <a:srgbClr val="FF0000"/>
                </a:solidFill>
              </a:rPr>
              <a:t>needed</a:t>
            </a:r>
            <a:r>
              <a:rPr lang="en-US" sz="2400" dirty="0"/>
              <a:t> the Gov’t</a:t>
            </a:r>
          </a:p>
          <a:p>
            <a:r>
              <a:rPr lang="en-US" sz="2400" dirty="0"/>
              <a:t>	Less confrontational, but </a:t>
            </a:r>
            <a:r>
              <a:rPr lang="en-US" sz="2400" dirty="0">
                <a:solidFill>
                  <a:srgbClr val="FF0000"/>
                </a:solidFill>
              </a:rPr>
              <a:t>Gov’t still on the hook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Vision </a:t>
            </a:r>
            <a:r>
              <a:rPr lang="en-US" sz="2400" dirty="0"/>
              <a:t>meetings began in 2005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F694D-9D21-9D66-E876-A05DEDC7E26A}"/>
              </a:ext>
            </a:extLst>
          </p:cNvPr>
          <p:cNvSpPr txBox="1"/>
          <p:nvPr/>
        </p:nvSpPr>
        <p:spPr>
          <a:xfrm>
            <a:off x="228600" y="1066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Evolution of FPAW: 1997 to 2007</a:t>
            </a:r>
          </a:p>
        </p:txBody>
      </p:sp>
    </p:spTree>
    <p:extLst>
      <p:ext uri="{BB962C8B-B14F-4D97-AF65-F5344CB8AC3E}">
        <p14:creationId xmlns:p14="http://schemas.microsoft.com/office/powerpoint/2010/main" val="33864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FB99A-4C28-EDE5-106F-BECA17AFF28D}"/>
              </a:ext>
            </a:extLst>
          </p:cNvPr>
          <p:cNvSpPr txBox="1"/>
          <p:nvPr/>
        </p:nvSpPr>
        <p:spPr>
          <a:xfrm>
            <a:off x="193589" y="1066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Evolution of FPAW:</a:t>
            </a:r>
            <a:r>
              <a:rPr lang="en-US" sz="2800" b="1" dirty="0"/>
              <a:t> </a:t>
            </a:r>
            <a:r>
              <a:rPr lang="en-US" sz="2800" dirty="0"/>
              <a:t>2008 to “Infinity and Beyond”!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B71A4-CFF1-47F3-BA18-D12C6B0B7C2D}"/>
              </a:ext>
            </a:extLst>
          </p:cNvPr>
          <p:cNvSpPr txBox="1"/>
          <p:nvPr/>
        </p:nvSpPr>
        <p:spPr>
          <a:xfrm>
            <a:off x="228600" y="2133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2008-2010: The Age of Champions</a:t>
            </a:r>
          </a:p>
          <a:p>
            <a:r>
              <a:rPr lang="en-US" sz="2400" dirty="0"/>
              <a:t>	Identification of </a:t>
            </a:r>
            <a:r>
              <a:rPr lang="en-US" sz="2400" dirty="0">
                <a:solidFill>
                  <a:srgbClr val="FF0000"/>
                </a:solidFill>
              </a:rPr>
              <a:t>Issues and Champions</a:t>
            </a:r>
          </a:p>
          <a:p>
            <a:r>
              <a:rPr lang="en-US" sz="2400" dirty="0"/>
              <a:t>	Gov’t and Industry </a:t>
            </a:r>
            <a:r>
              <a:rPr lang="en-US" sz="2400" dirty="0">
                <a:solidFill>
                  <a:srgbClr val="FF0000"/>
                </a:solidFill>
              </a:rPr>
              <a:t>share responsibility to resolve issues</a:t>
            </a:r>
          </a:p>
          <a:p>
            <a:endParaRPr lang="en-US" sz="2400" dirty="0"/>
          </a:p>
          <a:p>
            <a:r>
              <a:rPr lang="en-US" sz="2400" dirty="0"/>
              <a:t>2011-?: The Age of Peaceful Coexistence and Mutual Survival</a:t>
            </a:r>
          </a:p>
          <a:p>
            <a:r>
              <a:rPr lang="en-US" sz="2400" dirty="0"/>
              <a:t>	Involvement of </a:t>
            </a:r>
            <a:r>
              <a:rPr lang="en-US" sz="2400" dirty="0">
                <a:solidFill>
                  <a:srgbClr val="FF0000"/>
                </a:solidFill>
              </a:rPr>
              <a:t>CDM</a:t>
            </a:r>
            <a:r>
              <a:rPr lang="en-US" sz="2400" dirty="0"/>
              <a:t> and topics related to moving from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NowGen</a:t>
            </a:r>
            <a:r>
              <a:rPr lang="en-US" sz="2400" dirty="0">
                <a:solidFill>
                  <a:srgbClr val="FF0000"/>
                </a:solidFill>
              </a:rPr>
              <a:t> to NextGen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Valuing the impacts </a:t>
            </a:r>
            <a:r>
              <a:rPr lang="en-US" sz="2400" dirty="0"/>
              <a:t>of weather forecasts</a:t>
            </a:r>
          </a:p>
          <a:p>
            <a:r>
              <a:rPr lang="en-US" sz="2400" dirty="0"/>
              <a:t>	Gov’t and Operators/Industry sitting on the </a:t>
            </a:r>
            <a:r>
              <a:rPr lang="en-US" sz="2400" i="1" dirty="0">
                <a:solidFill>
                  <a:srgbClr val="FF0000"/>
                </a:solidFill>
              </a:rPr>
              <a:t>same</a:t>
            </a:r>
            <a:r>
              <a:rPr lang="en-US" sz="2400" i="1" dirty="0"/>
              <a:t> </a:t>
            </a:r>
            <a:r>
              <a:rPr lang="en-US" sz="2400" dirty="0"/>
              <a:t>panels!!</a:t>
            </a:r>
          </a:p>
          <a:p>
            <a:r>
              <a:rPr lang="en-US" sz="2400" dirty="0"/>
              <a:t>	Deeper dive into fewer topics at each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11210-C9DA-775C-6C2D-20BDAF36C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7" y="310625"/>
            <a:ext cx="5608806" cy="62367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657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Flow</vt:lpstr>
      <vt:lpstr>“A Brief History of…(FPAW)…Time” Friends and Partners in Aviation Weather  </vt:lpstr>
      <vt:lpstr>PowerPoint Presentation</vt:lpstr>
      <vt:lpstr>PowerPoint Presentation</vt:lpstr>
      <vt:lpstr>Attendee list from 1997 Friends of Aviation Weather meeting</vt:lpstr>
      <vt:lpstr>FRIENDS OF AVIATION WEATHER BECAME FRIENDS AND PARTNERS IN AVIATION WEATHER</vt:lpstr>
      <vt:lpstr>HOW MANY FAW/FPAW AND VISION/SUMMER MEETINGS HAVE BEEN HELD, BEGINNING IN 1997?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FPAW</dc:title>
  <dc:creator>wqualley</dc:creator>
  <cp:lastModifiedBy>Warren Qualley</cp:lastModifiedBy>
  <cp:revision>70</cp:revision>
  <dcterms:created xsi:type="dcterms:W3CDTF">2011-07-12T12:29:43Z</dcterms:created>
  <dcterms:modified xsi:type="dcterms:W3CDTF">2025-09-17T11:43:43Z</dcterms:modified>
</cp:coreProperties>
</file>