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 id="214748365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6858000" cx="9144000"/>
  <p:notesSz cx="6858000" cy="9144000"/>
  <p:embeddedFontLst>
    <p:embeddedFont>
      <p:font typeface="Roboto"/>
      <p:regular r:id="rId41"/>
      <p:bold r:id="rId42"/>
      <p:italic r:id="rId43"/>
      <p:boldItalic r:id="rId44"/>
    </p:embeddedFont>
    <p:embeddedFont>
      <p:font typeface="Poppi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gGtAA6S/nMeHYCIg0qU1gC6nJC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53B951-641B-4C0B-9DCE-942763D3AB76}">
  <a:tblStyle styleId="{9653B951-641B-4C0B-9DCE-942763D3AB76}" styleName="Table_0">
    <a:wholeTbl>
      <a:tcTxStyle b="off" i="off">
        <a:font>
          <a:latin typeface="Arial"/>
          <a:ea typeface="Arial"/>
          <a:cs typeface="Arial"/>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lastCol>
    <a:firstCol>
      <a:tcTxStyle b="on" i="off"/>
    </a:firstCol>
    <a:lastRow>
      <a:tcTxStyle b="on" i="off"/>
      <a:tcStyle>
        <a:tcBdr>
          <a:top>
            <a:ln cap="flat" cmpd="sng" w="25400">
              <a:solidFill>
                <a:schemeClr val="accent4"/>
              </a:solidFill>
              <a:prstDash val="solid"/>
              <a:round/>
              <a:headEnd len="sm" w="sm" type="none"/>
              <a:tailEnd len="sm" w="sm" type="none"/>
            </a:ln>
          </a:top>
        </a:tcBdr>
        <a:fill>
          <a:solidFill>
            <a:srgbClr val="E6E6E6"/>
          </a:solidFill>
        </a:fill>
      </a:tcStyle>
    </a:lastRow>
    <a:seCell>
      <a:tcTxStyle b="off" i="off"/>
    </a:seCell>
    <a:swCell>
      <a:tcTxStyle b="off" i="off"/>
    </a:swCell>
    <a:firstRow>
      <a:tcTxStyle b="on" i="off"/>
      <a:tcStyle>
        <a:fill>
          <a:solidFill>
            <a:srgbClr val="E6E6E6"/>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Poppins-boldItalic.fntdata"/><Relationship Id="rId47" Type="http://schemas.openxmlformats.org/officeDocument/2006/relationships/font" Target="fonts/Poppins-italic.fntdata"/><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39810426540351"/>
          <c:y val="6.2162162162162166E-2"/>
          <c:w val="0.80094786729858247"/>
          <c:h val="0.81891891891891888"/>
        </c:manualLayout>
      </c:layout>
      <c:barChart>
        <c:barDir val="col"/>
        <c:grouping val="clustered"/>
        <c:varyColors val="0"/>
        <c:ser>
          <c:idx val="0"/>
          <c:order val="0"/>
          <c:tx>
            <c:strRef>
              <c:f>Sheet1!$A$2</c:f>
              <c:strCache>
                <c:ptCount val="1"/>
                <c:pt idx="0">
                  <c:v>East</c:v>
                </c:pt>
              </c:strCache>
            </c:strRef>
          </c:tx>
          <c:spPr>
            <a:solidFill>
              <a:schemeClr val="accent1"/>
            </a:solidFill>
            <a:ln w="25399">
              <a:noFill/>
            </a:ln>
          </c:spPr>
          <c:invertIfNegative val="0"/>
          <c:dPt>
            <c:idx val="0"/>
            <c:invertIfNegative val="0"/>
            <c:bubble3D val="0"/>
            <c:spPr>
              <a:solidFill>
                <a:schemeClr val="tx2"/>
              </a:solidFill>
              <a:ln w="25399">
                <a:noFill/>
              </a:ln>
            </c:spPr>
            <c:extLst>
              <c:ext xmlns:c16="http://schemas.microsoft.com/office/drawing/2014/chart" uri="{C3380CC4-5D6E-409C-BE32-E72D297353CC}">
                <c16:uniqueId val="{00000001-6E21-4ADB-8034-E27319B13C5A}"/>
              </c:ext>
            </c:extLst>
          </c:dPt>
          <c:dPt>
            <c:idx val="1"/>
            <c:invertIfNegative val="0"/>
            <c:bubble3D val="0"/>
            <c:spPr>
              <a:solidFill>
                <a:schemeClr val="accent3"/>
              </a:solidFill>
              <a:ln w="25399">
                <a:noFill/>
              </a:ln>
            </c:spPr>
            <c:extLst>
              <c:ext xmlns:c16="http://schemas.microsoft.com/office/drawing/2014/chart" uri="{C3380CC4-5D6E-409C-BE32-E72D297353CC}">
                <c16:uniqueId val="{00000003-6E21-4ADB-8034-E27319B13C5A}"/>
              </c:ext>
            </c:extLst>
          </c:dPt>
          <c:cat>
            <c:strRef>
              <c:f>Sheet1!$B$1:$C$1</c:f>
              <c:strCache>
                <c:ptCount val="2"/>
                <c:pt idx="0">
                  <c:v>Male</c:v>
                </c:pt>
                <c:pt idx="1">
                  <c:v>Female</c:v>
                </c:pt>
              </c:strCache>
            </c:strRef>
          </c:cat>
          <c:val>
            <c:numRef>
              <c:f>Sheet1!$B$2:$C$2</c:f>
              <c:numCache>
                <c:formatCode>General</c:formatCode>
                <c:ptCount val="2"/>
                <c:pt idx="0">
                  <c:v>5.8</c:v>
                </c:pt>
                <c:pt idx="1">
                  <c:v>7</c:v>
                </c:pt>
              </c:numCache>
            </c:numRef>
          </c:val>
          <c:extLst>
            <c:ext xmlns:c16="http://schemas.microsoft.com/office/drawing/2014/chart" uri="{C3380CC4-5D6E-409C-BE32-E72D297353CC}">
              <c16:uniqueId val="{00000004-6E21-4ADB-8034-E27319B13C5A}"/>
            </c:ext>
          </c:extLst>
        </c:ser>
        <c:dLbls>
          <c:showLegendKey val="0"/>
          <c:showVal val="0"/>
          <c:showCatName val="0"/>
          <c:showSerName val="0"/>
          <c:showPercent val="0"/>
          <c:showBubbleSize val="0"/>
        </c:dLbls>
        <c:gapWidth val="150"/>
        <c:axId val="126647296"/>
        <c:axId val="126647856"/>
      </c:barChart>
      <c:catAx>
        <c:axId val="126647296"/>
        <c:scaling>
          <c:orientation val="minMax"/>
        </c:scaling>
        <c:delete val="0"/>
        <c:axPos val="b"/>
        <c:numFmt formatCode="General" sourceLinked="1"/>
        <c:majorTickMark val="none"/>
        <c:minorTickMark val="none"/>
        <c:tickLblPos val="nextTo"/>
        <c:spPr>
          <a:ln w="12699">
            <a:solidFill>
              <a:srgbClr val="4D4F53"/>
            </a:solidFill>
            <a:prstDash val="solid"/>
          </a:ln>
        </c:spPr>
        <c:txPr>
          <a:bodyPr rot="0" vert="horz"/>
          <a:lstStyle/>
          <a:p>
            <a:pPr>
              <a:defRPr sz="1200" b="0" i="0" u="none" strike="noStrike" baseline="0">
                <a:solidFill>
                  <a:srgbClr val="4D4F53"/>
                </a:solidFill>
                <a:latin typeface="Arial"/>
                <a:ea typeface="Arial"/>
                <a:cs typeface="Arial"/>
              </a:defRPr>
            </a:pPr>
            <a:endParaRPr lang="en-US"/>
          </a:p>
        </c:txPr>
        <c:crossAx val="126647856"/>
        <c:crosses val="autoZero"/>
        <c:auto val="1"/>
        <c:lblAlgn val="ctr"/>
        <c:lblOffset val="100"/>
        <c:tickLblSkip val="1"/>
        <c:tickMarkSkip val="1"/>
        <c:noMultiLvlLbl val="0"/>
      </c:catAx>
      <c:valAx>
        <c:axId val="126647856"/>
        <c:scaling>
          <c:orientation val="minMax"/>
          <c:max val="7"/>
        </c:scaling>
        <c:delete val="0"/>
        <c:axPos val="l"/>
        <c:numFmt formatCode="General" sourceLinked="1"/>
        <c:majorTickMark val="none"/>
        <c:minorTickMark val="none"/>
        <c:tickLblPos val="nextTo"/>
        <c:spPr>
          <a:ln w="12699">
            <a:solidFill>
              <a:srgbClr val="4D4F53"/>
            </a:solidFill>
            <a:prstDash val="solid"/>
          </a:ln>
        </c:spPr>
        <c:txPr>
          <a:bodyPr rot="0" vert="horz"/>
          <a:lstStyle/>
          <a:p>
            <a:pPr>
              <a:defRPr sz="1200" b="0" i="0" u="none" strike="noStrike" baseline="0">
                <a:solidFill>
                  <a:srgbClr val="4D4F53"/>
                </a:solidFill>
                <a:latin typeface="Arial"/>
                <a:ea typeface="Arial"/>
                <a:cs typeface="Arial"/>
              </a:defRPr>
            </a:pPr>
            <a:endParaRPr lang="en-US"/>
          </a:p>
        </c:txPr>
        <c:crossAx val="126647296"/>
        <c:crosses val="autoZero"/>
        <c:crossBetween val="between"/>
        <c:majorUnit val="1"/>
        <c:minorUnit val="1"/>
      </c:valAx>
      <c:spPr>
        <a:noFill/>
        <a:ln w="25399">
          <a:noFill/>
        </a:ln>
      </c:spPr>
    </c:plotArea>
    <c:plotVisOnly val="1"/>
    <c:dispBlanksAs val="gap"/>
    <c:showDLblsOverMax val="0"/>
  </c:chart>
  <c:spPr>
    <a:noFill/>
    <a:ln>
      <a:noFill/>
    </a:ln>
  </c:spPr>
  <c:txPr>
    <a:bodyPr/>
    <a:lstStyle/>
    <a:p>
      <a:pPr>
        <a:defRPr sz="5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0250783699083E-2"/>
          <c:y val="6.2841530054644823E-2"/>
          <c:w val="0.90909090909090906"/>
          <c:h val="0.81693989071038264"/>
        </c:manualLayout>
      </c:layout>
      <c:barChart>
        <c:barDir val="col"/>
        <c:grouping val="clustered"/>
        <c:varyColors val="0"/>
        <c:ser>
          <c:idx val="0"/>
          <c:order val="0"/>
          <c:tx>
            <c:strRef>
              <c:f>Sheet1!$A$2</c:f>
              <c:strCache>
                <c:ptCount val="1"/>
                <c:pt idx="0">
                  <c:v>East</c:v>
                </c:pt>
              </c:strCache>
            </c:strRef>
          </c:tx>
          <c:spPr>
            <a:solidFill>
              <a:schemeClr val="accent1"/>
            </a:solidFill>
            <a:ln w="25376">
              <a:noFill/>
            </a:ln>
          </c:spPr>
          <c:invertIfNegative val="0"/>
          <c:dPt>
            <c:idx val="0"/>
            <c:invertIfNegative val="0"/>
            <c:bubble3D val="0"/>
            <c:spPr>
              <a:solidFill>
                <a:srgbClr val="F1C960"/>
              </a:solidFill>
              <a:ln w="25376">
                <a:noFill/>
              </a:ln>
            </c:spPr>
            <c:extLst>
              <c:ext xmlns:c16="http://schemas.microsoft.com/office/drawing/2014/chart" uri="{C3380CC4-5D6E-409C-BE32-E72D297353CC}">
                <c16:uniqueId val="{00000001-90EF-4C35-8DC9-BA426A3D88A6}"/>
              </c:ext>
            </c:extLst>
          </c:dPt>
          <c:dPt>
            <c:idx val="1"/>
            <c:invertIfNegative val="0"/>
            <c:bubble3D val="0"/>
            <c:spPr>
              <a:solidFill>
                <a:srgbClr val="D3C0A3"/>
              </a:solidFill>
              <a:ln w="25376">
                <a:noFill/>
              </a:ln>
            </c:spPr>
            <c:extLst>
              <c:ext xmlns:c16="http://schemas.microsoft.com/office/drawing/2014/chart" uri="{C3380CC4-5D6E-409C-BE32-E72D297353CC}">
                <c16:uniqueId val="{00000003-90EF-4C35-8DC9-BA426A3D88A6}"/>
              </c:ext>
            </c:extLst>
          </c:dPt>
          <c:dPt>
            <c:idx val="2"/>
            <c:invertIfNegative val="0"/>
            <c:bubble3D val="0"/>
            <c:spPr>
              <a:solidFill>
                <a:srgbClr val="B0B5B9"/>
              </a:solidFill>
              <a:ln w="25376">
                <a:noFill/>
              </a:ln>
            </c:spPr>
            <c:extLst>
              <c:ext xmlns:c16="http://schemas.microsoft.com/office/drawing/2014/chart" uri="{C3380CC4-5D6E-409C-BE32-E72D297353CC}">
                <c16:uniqueId val="{00000005-90EF-4C35-8DC9-BA426A3D88A6}"/>
              </c:ext>
            </c:extLst>
          </c:dPt>
          <c:dPt>
            <c:idx val="3"/>
            <c:invertIfNegative val="0"/>
            <c:bubble3D val="0"/>
            <c:spPr>
              <a:solidFill>
                <a:srgbClr val="92A4B1"/>
              </a:solidFill>
              <a:ln w="25376">
                <a:noFill/>
              </a:ln>
            </c:spPr>
            <c:extLst>
              <c:ext xmlns:c16="http://schemas.microsoft.com/office/drawing/2014/chart" uri="{C3380CC4-5D6E-409C-BE32-E72D297353CC}">
                <c16:uniqueId val="{00000007-90EF-4C35-8DC9-BA426A3D88A6}"/>
              </c:ext>
            </c:extLst>
          </c:dPt>
          <c:dPt>
            <c:idx val="4"/>
            <c:invertIfNegative val="0"/>
            <c:bubble3D val="0"/>
            <c:spPr>
              <a:solidFill>
                <a:srgbClr val="91C3EB"/>
              </a:solidFill>
              <a:ln w="25376">
                <a:noFill/>
              </a:ln>
            </c:spPr>
            <c:extLst>
              <c:ext xmlns:c16="http://schemas.microsoft.com/office/drawing/2014/chart" uri="{C3380CC4-5D6E-409C-BE32-E72D297353CC}">
                <c16:uniqueId val="{00000009-90EF-4C35-8DC9-BA426A3D88A6}"/>
              </c:ext>
            </c:extLst>
          </c:dPt>
          <c:dPt>
            <c:idx val="5"/>
            <c:invertIfNegative val="0"/>
            <c:bubble3D val="0"/>
            <c:spPr>
              <a:solidFill>
                <a:srgbClr val="335CAD"/>
              </a:solidFill>
              <a:ln w="25376">
                <a:noFill/>
              </a:ln>
            </c:spPr>
            <c:extLst>
              <c:ext xmlns:c16="http://schemas.microsoft.com/office/drawing/2014/chart" uri="{C3380CC4-5D6E-409C-BE32-E72D297353CC}">
                <c16:uniqueId val="{0000000B-90EF-4C35-8DC9-BA426A3D88A6}"/>
              </c:ext>
            </c:extLst>
          </c:dPt>
          <c:cat>
            <c:numRef>
              <c:f>Sheet1!$B$1:$G$1</c:f>
              <c:numCache>
                <c:formatCode>General</c:formatCode>
                <c:ptCount val="6"/>
                <c:pt idx="0">
                  <c:v>2006</c:v>
                </c:pt>
                <c:pt idx="1">
                  <c:v>2007</c:v>
                </c:pt>
                <c:pt idx="2">
                  <c:v>2008</c:v>
                </c:pt>
                <c:pt idx="3">
                  <c:v>2009</c:v>
                </c:pt>
                <c:pt idx="4">
                  <c:v>2010</c:v>
                </c:pt>
                <c:pt idx="5">
                  <c:v>2011</c:v>
                </c:pt>
              </c:numCache>
            </c:numRef>
          </c:cat>
          <c:val>
            <c:numRef>
              <c:f>Sheet1!$B$2:$G$2</c:f>
              <c:numCache>
                <c:formatCode>General</c:formatCode>
                <c:ptCount val="6"/>
                <c:pt idx="0">
                  <c:v>73</c:v>
                </c:pt>
                <c:pt idx="1">
                  <c:v>55</c:v>
                </c:pt>
                <c:pt idx="2">
                  <c:v>80</c:v>
                </c:pt>
                <c:pt idx="3">
                  <c:v>60</c:v>
                </c:pt>
                <c:pt idx="4">
                  <c:v>85</c:v>
                </c:pt>
                <c:pt idx="5">
                  <c:v>60</c:v>
                </c:pt>
              </c:numCache>
            </c:numRef>
          </c:val>
          <c:extLst>
            <c:ext xmlns:c16="http://schemas.microsoft.com/office/drawing/2014/chart" uri="{C3380CC4-5D6E-409C-BE32-E72D297353CC}">
              <c16:uniqueId val="{0000000C-90EF-4C35-8DC9-BA426A3D88A6}"/>
            </c:ext>
          </c:extLst>
        </c:ser>
        <c:ser>
          <c:idx val="1"/>
          <c:order val="1"/>
          <c:tx>
            <c:strRef>
              <c:f>Sheet1!$A$3</c:f>
              <c:strCache>
                <c:ptCount val="1"/>
                <c:pt idx="0">
                  <c:v>West</c:v>
                </c:pt>
              </c:strCache>
            </c:strRef>
          </c:tx>
          <c:spPr>
            <a:solidFill>
              <a:schemeClr val="accent2"/>
            </a:solidFill>
            <a:ln w="25376">
              <a:noFill/>
            </a:ln>
          </c:spPr>
          <c:invertIfNegative val="0"/>
          <c:dPt>
            <c:idx val="0"/>
            <c:invertIfNegative val="0"/>
            <c:bubble3D val="0"/>
            <c:spPr>
              <a:solidFill>
                <a:srgbClr val="EDB72B"/>
              </a:solidFill>
              <a:ln w="25376">
                <a:noFill/>
              </a:ln>
            </c:spPr>
            <c:extLst>
              <c:ext xmlns:c16="http://schemas.microsoft.com/office/drawing/2014/chart" uri="{C3380CC4-5D6E-409C-BE32-E72D297353CC}">
                <c16:uniqueId val="{0000000E-90EF-4C35-8DC9-BA426A3D88A6}"/>
              </c:ext>
            </c:extLst>
          </c:dPt>
          <c:dPt>
            <c:idx val="1"/>
            <c:invertIfNegative val="0"/>
            <c:bubble3D val="0"/>
            <c:spPr>
              <a:solidFill>
                <a:srgbClr val="C5AB85"/>
              </a:solidFill>
              <a:ln w="25376">
                <a:noFill/>
              </a:ln>
            </c:spPr>
            <c:extLst>
              <c:ext xmlns:c16="http://schemas.microsoft.com/office/drawing/2014/chart" uri="{C3380CC4-5D6E-409C-BE32-E72D297353CC}">
                <c16:uniqueId val="{00000010-90EF-4C35-8DC9-BA426A3D88A6}"/>
              </c:ext>
            </c:extLst>
          </c:dPt>
          <c:dPt>
            <c:idx val="2"/>
            <c:invertIfNegative val="0"/>
            <c:bubble3D val="0"/>
            <c:spPr>
              <a:solidFill>
                <a:schemeClr val="bg2"/>
              </a:solidFill>
              <a:ln w="25376">
                <a:noFill/>
              </a:ln>
            </c:spPr>
            <c:extLst>
              <c:ext xmlns:c16="http://schemas.microsoft.com/office/drawing/2014/chart" uri="{C3380CC4-5D6E-409C-BE32-E72D297353CC}">
                <c16:uniqueId val="{00000012-90EF-4C35-8DC9-BA426A3D88A6}"/>
              </c:ext>
            </c:extLst>
          </c:dPt>
          <c:dPt>
            <c:idx val="3"/>
            <c:invertIfNegative val="0"/>
            <c:bubble3D val="0"/>
            <c:spPr>
              <a:solidFill>
                <a:schemeClr val="accent6"/>
              </a:solidFill>
              <a:ln w="25376">
                <a:noFill/>
              </a:ln>
            </c:spPr>
            <c:extLst>
              <c:ext xmlns:c16="http://schemas.microsoft.com/office/drawing/2014/chart" uri="{C3380CC4-5D6E-409C-BE32-E72D297353CC}">
                <c16:uniqueId val="{00000014-90EF-4C35-8DC9-BA426A3D88A6}"/>
              </c:ext>
            </c:extLst>
          </c:dPt>
          <c:dPt>
            <c:idx val="4"/>
            <c:invertIfNegative val="0"/>
            <c:bubble3D val="0"/>
            <c:spPr>
              <a:solidFill>
                <a:srgbClr val="62A9E3"/>
              </a:solidFill>
              <a:ln w="25376">
                <a:noFill/>
              </a:ln>
            </c:spPr>
            <c:extLst>
              <c:ext xmlns:c16="http://schemas.microsoft.com/office/drawing/2014/chart" uri="{C3380CC4-5D6E-409C-BE32-E72D297353CC}">
                <c16:uniqueId val="{00000016-90EF-4C35-8DC9-BA426A3D88A6}"/>
              </c:ext>
            </c:extLst>
          </c:dPt>
          <c:dPt>
            <c:idx val="5"/>
            <c:invertIfNegative val="0"/>
            <c:bubble3D val="0"/>
            <c:spPr>
              <a:solidFill>
                <a:schemeClr val="tx2"/>
              </a:solidFill>
              <a:ln w="25376">
                <a:noFill/>
              </a:ln>
            </c:spPr>
            <c:extLst>
              <c:ext xmlns:c16="http://schemas.microsoft.com/office/drawing/2014/chart" uri="{C3380CC4-5D6E-409C-BE32-E72D297353CC}">
                <c16:uniqueId val="{00000018-90EF-4C35-8DC9-BA426A3D88A6}"/>
              </c:ext>
            </c:extLst>
          </c:dPt>
          <c:cat>
            <c:numRef>
              <c:f>Sheet1!$B$1:$G$1</c:f>
              <c:numCache>
                <c:formatCode>General</c:formatCode>
                <c:ptCount val="6"/>
                <c:pt idx="0">
                  <c:v>2006</c:v>
                </c:pt>
                <c:pt idx="1">
                  <c:v>2007</c:v>
                </c:pt>
                <c:pt idx="2">
                  <c:v>2008</c:v>
                </c:pt>
                <c:pt idx="3">
                  <c:v>2009</c:v>
                </c:pt>
                <c:pt idx="4">
                  <c:v>2010</c:v>
                </c:pt>
                <c:pt idx="5">
                  <c:v>2011</c:v>
                </c:pt>
              </c:numCache>
            </c:numRef>
          </c:cat>
          <c:val>
            <c:numRef>
              <c:f>Sheet1!$B$3:$G$3</c:f>
              <c:numCache>
                <c:formatCode>General</c:formatCode>
                <c:ptCount val="6"/>
                <c:pt idx="0">
                  <c:v>65</c:v>
                </c:pt>
                <c:pt idx="1">
                  <c:v>75</c:v>
                </c:pt>
                <c:pt idx="2">
                  <c:v>75</c:v>
                </c:pt>
                <c:pt idx="3">
                  <c:v>80</c:v>
                </c:pt>
                <c:pt idx="4">
                  <c:v>105</c:v>
                </c:pt>
                <c:pt idx="5">
                  <c:v>80</c:v>
                </c:pt>
              </c:numCache>
            </c:numRef>
          </c:val>
          <c:extLst>
            <c:ext xmlns:c16="http://schemas.microsoft.com/office/drawing/2014/chart" uri="{C3380CC4-5D6E-409C-BE32-E72D297353CC}">
              <c16:uniqueId val="{00000019-90EF-4C35-8DC9-BA426A3D88A6}"/>
            </c:ext>
          </c:extLst>
        </c:ser>
        <c:dLbls>
          <c:showLegendKey val="0"/>
          <c:showVal val="0"/>
          <c:showCatName val="0"/>
          <c:showSerName val="0"/>
          <c:showPercent val="0"/>
          <c:showBubbleSize val="0"/>
        </c:dLbls>
        <c:gapWidth val="150"/>
        <c:axId val="126650656"/>
        <c:axId val="126651216"/>
      </c:barChart>
      <c:catAx>
        <c:axId val="126650656"/>
        <c:scaling>
          <c:orientation val="minMax"/>
        </c:scaling>
        <c:delete val="0"/>
        <c:axPos val="b"/>
        <c:numFmt formatCode="General" sourceLinked="1"/>
        <c:majorTickMark val="none"/>
        <c:minorTickMark val="none"/>
        <c:tickLblPos val="nextTo"/>
        <c:spPr>
          <a:ln w="12688">
            <a:solidFill>
              <a:srgbClr val="4D4F53"/>
            </a:solidFill>
            <a:prstDash val="solid"/>
          </a:ln>
        </c:spPr>
        <c:txPr>
          <a:bodyPr rot="0" vert="horz"/>
          <a:lstStyle/>
          <a:p>
            <a:pPr>
              <a:defRPr sz="1200" b="0" i="0" u="none" strike="noStrike" baseline="0">
                <a:solidFill>
                  <a:srgbClr val="4D4F53"/>
                </a:solidFill>
                <a:latin typeface="Arial"/>
                <a:ea typeface="Arial"/>
                <a:cs typeface="Arial"/>
              </a:defRPr>
            </a:pPr>
            <a:endParaRPr lang="en-US"/>
          </a:p>
        </c:txPr>
        <c:crossAx val="126651216"/>
        <c:crosses val="autoZero"/>
        <c:auto val="1"/>
        <c:lblAlgn val="ctr"/>
        <c:lblOffset val="100"/>
        <c:tickLblSkip val="1"/>
        <c:tickMarkSkip val="1"/>
        <c:noMultiLvlLbl val="0"/>
      </c:catAx>
      <c:valAx>
        <c:axId val="126651216"/>
        <c:scaling>
          <c:orientation val="minMax"/>
          <c:max val="105"/>
        </c:scaling>
        <c:delete val="0"/>
        <c:axPos val="l"/>
        <c:numFmt formatCode="General" sourceLinked="1"/>
        <c:majorTickMark val="none"/>
        <c:minorTickMark val="none"/>
        <c:tickLblPos val="nextTo"/>
        <c:spPr>
          <a:ln w="12688">
            <a:solidFill>
              <a:srgbClr val="4D4F53"/>
            </a:solidFill>
            <a:prstDash val="solid"/>
          </a:ln>
        </c:spPr>
        <c:txPr>
          <a:bodyPr rot="0" vert="horz"/>
          <a:lstStyle/>
          <a:p>
            <a:pPr>
              <a:defRPr sz="1200" b="0" i="0" u="none" strike="noStrike" baseline="0">
                <a:solidFill>
                  <a:srgbClr val="4D4F53"/>
                </a:solidFill>
                <a:latin typeface="Arial"/>
                <a:ea typeface="Arial"/>
                <a:cs typeface="Arial"/>
              </a:defRPr>
            </a:pPr>
            <a:endParaRPr lang="en-US"/>
          </a:p>
        </c:txPr>
        <c:crossAx val="126650656"/>
        <c:crosses val="autoZero"/>
        <c:crossBetween val="between"/>
        <c:majorUnit val="15"/>
        <c:minorUnit val="4"/>
      </c:valAx>
      <c:spPr>
        <a:noFill/>
        <a:ln w="25376">
          <a:noFill/>
        </a:ln>
      </c:spPr>
    </c:plotArea>
    <c:plotVisOnly val="1"/>
    <c:dispBlanksAs val="gap"/>
    <c:showDLblsOverMax val="0"/>
  </c:chart>
  <c:spPr>
    <a:noFill/>
    <a:ln>
      <a:noFill/>
    </a:ln>
  </c:spPr>
  <c:txPr>
    <a:bodyPr/>
    <a:lstStyle/>
    <a:p>
      <a:pPr>
        <a:defRPr sz="1499"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eee25243d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deee25243d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d74113611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3d741136114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e01d690671_5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e01d690671_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e01d690671_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e01d690671_5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e01d690671_5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e01d690671_5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deee25243d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3deee25243d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Any tool that can help make the “correct” decision is going to be useful.</a:t>
            </a:r>
            <a:endParaRPr/>
          </a:p>
        </p:txBody>
      </p:sp>
      <p:sp>
        <p:nvSpPr>
          <p:cNvPr id="373" name="Google Shape;37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900"/>
              </a:spcBef>
              <a:spcAft>
                <a:spcPts val="0"/>
              </a:spcAft>
              <a:buClr>
                <a:srgbClr val="0A0A0A"/>
              </a:buClr>
              <a:buSzPts val="1200"/>
              <a:buFont typeface="Roboto"/>
              <a:buChar char="●"/>
            </a:pPr>
            <a:r>
              <a:rPr lang="en-US">
                <a:solidFill>
                  <a:srgbClr val="0A0A0A"/>
                </a:solidFill>
                <a:highlight>
                  <a:srgbClr val="FFFFFF"/>
                </a:highlight>
                <a:latin typeface="Roboto"/>
                <a:ea typeface="Roboto"/>
                <a:cs typeface="Roboto"/>
                <a:sym typeface="Roboto"/>
              </a:rPr>
              <a:t>What aspects of the forecast are useful? What more would you like to know?</a:t>
            </a:r>
            <a:endParaRPr>
              <a:solidFill>
                <a:srgbClr val="0A0A0A"/>
              </a:solidFill>
              <a:highlight>
                <a:srgbClr val="FFFFFF"/>
              </a:highlight>
              <a:latin typeface="Roboto"/>
              <a:ea typeface="Roboto"/>
              <a:cs typeface="Roboto"/>
              <a:sym typeface="Roboto"/>
            </a:endParaRPr>
          </a:p>
          <a:p>
            <a:pPr indent="-304800" lvl="0" marL="457200" rtl="0" algn="l">
              <a:lnSpc>
                <a:spcPct val="150000"/>
              </a:lnSpc>
              <a:spcBef>
                <a:spcPts val="0"/>
              </a:spcBef>
              <a:spcAft>
                <a:spcPts val="0"/>
              </a:spcAft>
              <a:buClr>
                <a:srgbClr val="0A0A0A"/>
              </a:buClr>
              <a:buSzPts val="1200"/>
              <a:buFont typeface="Roboto"/>
              <a:buChar char="●"/>
            </a:pPr>
            <a:r>
              <a:rPr lang="en-US">
                <a:solidFill>
                  <a:srgbClr val="0A0A0A"/>
                </a:solidFill>
                <a:highlight>
                  <a:srgbClr val="FFFFFF"/>
                </a:highlight>
                <a:latin typeface="Roboto"/>
                <a:ea typeface="Roboto"/>
                <a:cs typeface="Roboto"/>
                <a:sym typeface="Roboto"/>
              </a:rPr>
              <a:t>August 13, 2025: Mid-Atlantic/Northeast storms led to FAA ground stops at JFK, LGA, EWR, BWI, DCA, and IAD.</a:t>
            </a:r>
            <a:endParaRPr>
              <a:solidFill>
                <a:srgbClr val="0A0A0A"/>
              </a:solidFill>
              <a:highlight>
                <a:srgbClr val="FFFFFF"/>
              </a:highlight>
              <a:latin typeface="Roboto"/>
              <a:ea typeface="Roboto"/>
              <a:cs typeface="Roboto"/>
              <a:sym typeface="Roboto"/>
            </a:endParaRPr>
          </a:p>
          <a:p>
            <a:pPr indent="0" lvl="0" marL="0" rtl="0" algn="l">
              <a:lnSpc>
                <a:spcPct val="100000"/>
              </a:lnSpc>
              <a:spcBef>
                <a:spcPts val="1200"/>
              </a:spcBef>
              <a:spcAft>
                <a:spcPts val="0"/>
              </a:spcAft>
              <a:buSzPts val="1400"/>
              <a:buNone/>
            </a:pPr>
            <a:r>
              <a:t/>
            </a:r>
            <a:endParaRPr/>
          </a:p>
        </p:txBody>
      </p:sp>
      <p:sp>
        <p:nvSpPr>
          <p:cNvPr id="164" name="Google Shape;16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74113611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d741136114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chart" Target="../charts/chart1.xml"/><Relationship Id="rId3" Type="http://schemas.openxmlformats.org/officeDocument/2006/relationships/chart" Target="../charts/chart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3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3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C5D8F1"/>
            </a:gs>
            <a:gs pos="12000">
              <a:srgbClr val="C5D8F1"/>
            </a:gs>
            <a:gs pos="20000">
              <a:srgbClr val="8CB3E3"/>
            </a:gs>
            <a:gs pos="100000">
              <a:schemeClr val="dk2"/>
            </a:gs>
          </a:gsLst>
          <a:path path="circle">
            <a:fillToRect b="50%" l="50%" r="50%" t="50%"/>
          </a:path>
          <a:tileRect/>
        </a:gradFill>
      </p:bgPr>
    </p:bg>
    <p:spTree>
      <p:nvGrpSpPr>
        <p:cNvPr id="17" name="Shape 17"/>
        <p:cNvGrpSpPr/>
        <p:nvPr/>
      </p:nvGrpSpPr>
      <p:grpSpPr>
        <a:xfrm>
          <a:off x="0" y="0"/>
          <a:ext cx="0" cy="0"/>
          <a:chOff x="0" y="0"/>
          <a:chExt cx="0" cy="0"/>
        </a:xfrm>
      </p:grpSpPr>
      <p:sp>
        <p:nvSpPr>
          <p:cNvPr id="18" name="Google Shape;18;g3deee25243d_0_55"/>
          <p:cNvSpPr/>
          <p:nvPr/>
        </p:nvSpPr>
        <p:spPr>
          <a:xfrm>
            <a:off x="0" y="1"/>
            <a:ext cx="9144000" cy="2602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9" name="Google Shape;19;g3deee25243d_0_55"/>
          <p:cNvSpPr/>
          <p:nvPr/>
        </p:nvSpPr>
        <p:spPr>
          <a:xfrm>
            <a:off x="0" y="2602520"/>
            <a:ext cx="9144000" cy="4560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20" name="Google Shape;20;g3deee25243d_0_55"/>
          <p:cNvSpPr txBox="1"/>
          <p:nvPr>
            <p:ph type="title"/>
          </p:nvPr>
        </p:nvSpPr>
        <p:spPr>
          <a:xfrm>
            <a:off x="730156" y="118872"/>
            <a:ext cx="8033100" cy="1636800"/>
          </a:xfrm>
          <a:prstGeom prst="rect">
            <a:avLst/>
          </a:prstGeom>
          <a:noFill/>
          <a:ln>
            <a:noFill/>
          </a:ln>
        </p:spPr>
        <p:txBody>
          <a:bodyPr anchorCtr="0" anchor="b" bIns="0" lIns="91425" spcFirstLastPara="1" rIns="91425" wrap="square" tIns="0">
            <a:normAutofit/>
          </a:bodyPr>
          <a:lstStyle>
            <a:lvl1pPr lvl="0" algn="l">
              <a:lnSpc>
                <a:spcPct val="100000"/>
              </a:lnSpc>
              <a:spcBef>
                <a:spcPts val="0"/>
              </a:spcBef>
              <a:spcAft>
                <a:spcPts val="0"/>
              </a:spcAft>
              <a:buClr>
                <a:srgbClr val="337ED8"/>
              </a:buClr>
              <a:buSzPts val="6267"/>
              <a:buFont typeface="Calibri"/>
              <a:buNone/>
              <a:defRPr b="1" sz="6267"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g3deee25243d_0_55"/>
          <p:cNvSpPr txBox="1"/>
          <p:nvPr>
            <p:ph idx="1" type="body"/>
          </p:nvPr>
        </p:nvSpPr>
        <p:spPr>
          <a:xfrm>
            <a:off x="740664" y="1828800"/>
            <a:ext cx="8022300" cy="685800"/>
          </a:xfrm>
          <a:prstGeom prst="rect">
            <a:avLst/>
          </a:prstGeom>
          <a:noFill/>
          <a:ln>
            <a:noFill/>
          </a:ln>
        </p:spPr>
        <p:txBody>
          <a:bodyPr anchorCtr="0" anchor="t" bIns="0" lIns="146300" spcFirstLastPara="1" rIns="45700" wrap="square" tIns="0">
            <a:normAutofit/>
          </a:bodyPr>
          <a:lstStyle>
            <a:lvl1pPr indent="-228600" lvl="0" marL="457200" algn="l">
              <a:lnSpc>
                <a:spcPct val="100000"/>
              </a:lnSpc>
              <a:spcBef>
                <a:spcPts val="800"/>
              </a:spcBef>
              <a:spcAft>
                <a:spcPts val="0"/>
              </a:spcAft>
              <a:buSzPts val="2134"/>
              <a:buNone/>
              <a:defRPr sz="2667">
                <a:solidFill>
                  <a:srgbClr val="FFFFFF"/>
                </a:solidFill>
              </a:defRPr>
            </a:lvl1pPr>
            <a:lvl2pPr indent="-228600" lvl="1" marL="914400" algn="l">
              <a:lnSpc>
                <a:spcPct val="100000"/>
              </a:lnSpc>
              <a:spcBef>
                <a:spcPts val="533"/>
              </a:spcBef>
              <a:spcAft>
                <a:spcPts val="0"/>
              </a:spcAft>
              <a:buSzPts val="2160"/>
              <a:buNone/>
              <a:defRPr sz="2400">
                <a:solidFill>
                  <a:schemeClr val="lt1"/>
                </a:solidFill>
              </a:defRPr>
            </a:lvl2pPr>
            <a:lvl3pPr indent="-228600" lvl="2" marL="1371600" algn="l">
              <a:lnSpc>
                <a:spcPct val="100000"/>
              </a:lnSpc>
              <a:spcBef>
                <a:spcPts val="400"/>
              </a:spcBef>
              <a:spcAft>
                <a:spcPts val="0"/>
              </a:spcAft>
              <a:buSzPts val="2133"/>
              <a:buNone/>
              <a:defRPr sz="2133">
                <a:solidFill>
                  <a:schemeClr val="lt1"/>
                </a:solidFill>
              </a:defRPr>
            </a:lvl3pPr>
            <a:lvl4pPr indent="-228600" lvl="3" marL="1828800" algn="l">
              <a:lnSpc>
                <a:spcPct val="100000"/>
              </a:lnSpc>
              <a:spcBef>
                <a:spcPts val="400"/>
              </a:spcBef>
              <a:spcAft>
                <a:spcPts val="0"/>
              </a:spcAft>
              <a:buSzPts val="1867"/>
              <a:buNone/>
              <a:defRPr sz="1867">
                <a:solidFill>
                  <a:schemeClr val="lt1"/>
                </a:solidFill>
              </a:defRPr>
            </a:lvl4pPr>
            <a:lvl5pPr indent="-228600" lvl="4" marL="2286000" algn="l">
              <a:lnSpc>
                <a:spcPct val="100000"/>
              </a:lnSpc>
              <a:spcBef>
                <a:spcPts val="400"/>
              </a:spcBef>
              <a:spcAft>
                <a:spcPts val="0"/>
              </a:spcAft>
              <a:buSzPts val="1867"/>
              <a:buNone/>
              <a:defRPr sz="1867">
                <a:solidFill>
                  <a:schemeClr val="lt1"/>
                </a:solidFill>
              </a:defRPr>
            </a:lvl5pPr>
            <a:lvl6pPr indent="-228600" lvl="5" marL="2743200" algn="l">
              <a:lnSpc>
                <a:spcPct val="100000"/>
              </a:lnSpc>
              <a:spcBef>
                <a:spcPts val="373"/>
              </a:spcBef>
              <a:spcAft>
                <a:spcPts val="0"/>
              </a:spcAft>
              <a:buSzPts val="1867"/>
              <a:buNone/>
              <a:defRPr sz="1867">
                <a:solidFill>
                  <a:schemeClr val="lt1"/>
                </a:solidFill>
              </a:defRPr>
            </a:lvl6pPr>
            <a:lvl7pPr indent="-228600" lvl="6" marL="3200400" algn="l">
              <a:lnSpc>
                <a:spcPct val="100000"/>
              </a:lnSpc>
              <a:spcBef>
                <a:spcPts val="373"/>
              </a:spcBef>
              <a:spcAft>
                <a:spcPts val="0"/>
              </a:spcAft>
              <a:buSzPts val="1867"/>
              <a:buNone/>
              <a:defRPr sz="1867">
                <a:solidFill>
                  <a:schemeClr val="lt1"/>
                </a:solidFill>
              </a:defRPr>
            </a:lvl7pPr>
            <a:lvl8pPr indent="-228600" lvl="7" marL="3657600" algn="l">
              <a:lnSpc>
                <a:spcPct val="100000"/>
              </a:lnSpc>
              <a:spcBef>
                <a:spcPts val="373"/>
              </a:spcBef>
              <a:spcAft>
                <a:spcPts val="0"/>
              </a:spcAft>
              <a:buSzPts val="1867"/>
              <a:buNone/>
              <a:defRPr sz="1867">
                <a:solidFill>
                  <a:schemeClr val="lt1"/>
                </a:solidFill>
              </a:defRPr>
            </a:lvl8pPr>
            <a:lvl9pPr indent="-228600" lvl="8" marL="4114800" algn="l">
              <a:lnSpc>
                <a:spcPct val="100000"/>
              </a:lnSpc>
              <a:spcBef>
                <a:spcPts val="373"/>
              </a:spcBef>
              <a:spcAft>
                <a:spcPts val="0"/>
              </a:spcAft>
              <a:buSzPts val="1867"/>
              <a:buNone/>
              <a:defRPr sz="1867">
                <a:solidFill>
                  <a:schemeClr val="lt1"/>
                </a:solidFill>
              </a:defRPr>
            </a:lvl9pPr>
          </a:lstStyle>
          <a:p/>
        </p:txBody>
      </p:sp>
      <p:sp>
        <p:nvSpPr>
          <p:cNvPr id="22" name="Google Shape;22;g3deee25243d_0_55"/>
          <p:cNvSpPr txBox="1"/>
          <p:nvPr>
            <p:ph idx="10" type="dt"/>
          </p:nvPr>
        </p:nvSpPr>
        <p:spPr>
          <a:xfrm>
            <a:off x="258802" y="6476998"/>
            <a:ext cx="906000" cy="27450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3deee25243d_0_55"/>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3deee25243d_0_55"/>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88" name="Shape 88"/>
        <p:cNvGrpSpPr/>
        <p:nvPr/>
      </p:nvGrpSpPr>
      <p:grpSpPr>
        <a:xfrm>
          <a:off x="0" y="0"/>
          <a:ext cx="0" cy="0"/>
          <a:chOff x="0" y="0"/>
          <a:chExt cx="0" cy="0"/>
        </a:xfrm>
      </p:grpSpPr>
      <p:sp>
        <p:nvSpPr>
          <p:cNvPr id="89" name="Google Shape;89;p45"/>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5"/>
          <p:cNvSpPr txBox="1"/>
          <p:nvPr>
            <p:ph idx="1" type="body"/>
          </p:nvPr>
        </p:nvSpPr>
        <p:spPr>
          <a:xfrm>
            <a:off x="433915" y="1552573"/>
            <a:ext cx="3831772" cy="4206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55"/>
              </a:spcBef>
              <a:spcAft>
                <a:spcPts val="0"/>
              </a:spcAft>
              <a:buSzPts val="1275"/>
              <a:buFont typeface="Arial"/>
              <a:buNone/>
              <a:defRPr sz="1275">
                <a:solidFill>
                  <a:schemeClr val="dk1"/>
                </a:solidFill>
              </a:defRPr>
            </a:lvl1pPr>
            <a:lvl2pPr indent="-228600" lvl="1" marL="914400" algn="l">
              <a:lnSpc>
                <a:spcPct val="100000"/>
              </a:lnSpc>
              <a:spcBef>
                <a:spcPts val="255"/>
              </a:spcBef>
              <a:spcAft>
                <a:spcPts val="0"/>
              </a:spcAft>
              <a:buSzPts val="1275"/>
              <a:buFont typeface="Arial"/>
              <a:buNone/>
              <a:defRPr b="0" sz="1275">
                <a:solidFill>
                  <a:schemeClr val="dk1"/>
                </a:solidFill>
              </a:defRPr>
            </a:lvl2pPr>
            <a:lvl3pPr indent="-228600" lvl="2" marL="1371600" algn="l">
              <a:lnSpc>
                <a:spcPct val="100000"/>
              </a:lnSpc>
              <a:spcBef>
                <a:spcPts val="255"/>
              </a:spcBef>
              <a:spcAft>
                <a:spcPts val="0"/>
              </a:spcAft>
              <a:buSzPts val="1275"/>
              <a:buFont typeface="Arial"/>
              <a:buNone/>
              <a:defRPr b="1" sz="1275">
                <a:solidFill>
                  <a:schemeClr val="dk1"/>
                </a:solidFill>
              </a:defRPr>
            </a:lvl3pPr>
            <a:lvl4pPr indent="-228600" lvl="3" marL="1828800" algn="l">
              <a:lnSpc>
                <a:spcPct val="100000"/>
              </a:lnSpc>
              <a:spcBef>
                <a:spcPts val="255"/>
              </a:spcBef>
              <a:spcAft>
                <a:spcPts val="0"/>
              </a:spcAft>
              <a:buSzPts val="1275"/>
              <a:buFont typeface="Arial"/>
              <a:buNone/>
              <a:defRPr sz="1275">
                <a:solidFill>
                  <a:schemeClr val="dk1"/>
                </a:solidFill>
              </a:defRPr>
            </a:lvl4pPr>
            <a:lvl5pPr indent="-228600" lvl="4" marL="2286000" algn="l">
              <a:lnSpc>
                <a:spcPct val="100000"/>
              </a:lnSpc>
              <a:spcBef>
                <a:spcPts val="255"/>
              </a:spcBef>
              <a:spcAft>
                <a:spcPts val="0"/>
              </a:spcAft>
              <a:buSzPts val="1275"/>
              <a:buFont typeface="Arial"/>
              <a:buNone/>
              <a:defRPr sz="1275">
                <a:solidFill>
                  <a:schemeClr val="dk1"/>
                </a:solidFill>
              </a:defRPr>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91" name="Google Shape;91;p45"/>
          <p:cNvSpPr txBox="1"/>
          <p:nvPr>
            <p:ph idx="11" type="ftr"/>
          </p:nvPr>
        </p:nvSpPr>
        <p:spPr>
          <a:xfrm>
            <a:off x="1165680" y="6397627"/>
            <a:ext cx="3460750" cy="3079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5"/>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irplane" id="93" name="Google Shape;93;p45"/>
          <p:cNvPicPr preferRelativeResize="0"/>
          <p:nvPr/>
        </p:nvPicPr>
        <p:blipFill rotWithShape="1">
          <a:blip r:embed="rId2">
            <a:alphaModFix/>
          </a:blip>
          <a:srcRect b="0" l="0" r="0" t="0"/>
          <a:stretch/>
        </p:blipFill>
        <p:spPr>
          <a:xfrm>
            <a:off x="4354286" y="1552577"/>
            <a:ext cx="4284738" cy="4206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showMasterSp="0">
  <p:cSld name="Charts">
    <p:spTree>
      <p:nvGrpSpPr>
        <p:cNvPr id="94" name="Shape 94"/>
        <p:cNvGrpSpPr/>
        <p:nvPr/>
      </p:nvGrpSpPr>
      <p:grpSpPr>
        <a:xfrm>
          <a:off x="0" y="0"/>
          <a:ext cx="0" cy="0"/>
          <a:chOff x="0" y="0"/>
          <a:chExt cx="0" cy="0"/>
        </a:xfrm>
      </p:grpSpPr>
      <p:sp>
        <p:nvSpPr>
          <p:cNvPr id="95" name="Google Shape;95;p46"/>
          <p:cNvSpPr txBox="1"/>
          <p:nvPr>
            <p:ph type="title"/>
          </p:nvPr>
        </p:nvSpPr>
        <p:spPr>
          <a:xfrm>
            <a:off x="435429" y="457200"/>
            <a:ext cx="8230810" cy="990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6"/>
          <p:cNvSpPr txBox="1"/>
          <p:nvPr>
            <p:ph idx="1" type="body"/>
          </p:nvPr>
        </p:nvSpPr>
        <p:spPr>
          <a:xfrm>
            <a:off x="435430" y="1554480"/>
            <a:ext cx="8200571" cy="10363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SzPts val="1800"/>
              <a:buFont typeface="Arial"/>
              <a:buNone/>
              <a:defRPr sz="1800"/>
            </a:lvl1pPr>
            <a:lvl2pPr indent="-228600" lvl="1" marL="914400" algn="l">
              <a:lnSpc>
                <a:spcPct val="100000"/>
              </a:lnSpc>
              <a:spcBef>
                <a:spcPts val="360"/>
              </a:spcBef>
              <a:spcAft>
                <a:spcPts val="0"/>
              </a:spcAft>
              <a:buSzPts val="1800"/>
              <a:buFont typeface="Arial"/>
              <a:buNone/>
              <a:defRPr sz="1800"/>
            </a:lvl2pPr>
            <a:lvl3pPr indent="-228600" lvl="2" marL="1371600" algn="l">
              <a:lnSpc>
                <a:spcPct val="100000"/>
              </a:lnSpc>
              <a:spcBef>
                <a:spcPts val="360"/>
              </a:spcBef>
              <a:spcAft>
                <a:spcPts val="0"/>
              </a:spcAft>
              <a:buSzPts val="1800"/>
              <a:buFont typeface="Arial"/>
              <a:buNone/>
              <a:defRPr sz="1800"/>
            </a:lvl3pPr>
            <a:lvl4pPr indent="-228600" lvl="3" marL="1828800" algn="l">
              <a:lnSpc>
                <a:spcPct val="100000"/>
              </a:lnSpc>
              <a:spcBef>
                <a:spcPts val="360"/>
              </a:spcBef>
              <a:spcAft>
                <a:spcPts val="0"/>
              </a:spcAft>
              <a:buSzPts val="1800"/>
              <a:buFont typeface="Arial"/>
              <a:buNone/>
              <a:defRPr sz="1800"/>
            </a:lvl4pPr>
            <a:lvl5pPr indent="-228600" lvl="4" marL="2286000" algn="l">
              <a:lnSpc>
                <a:spcPct val="100000"/>
              </a:lnSpc>
              <a:spcBef>
                <a:spcPts val="360"/>
              </a:spcBef>
              <a:spcAft>
                <a:spcPts val="0"/>
              </a:spcAft>
              <a:buSzPts val="1800"/>
              <a:buFont typeface="Arial"/>
              <a:buNone/>
              <a:defRPr sz="1800"/>
            </a:lvl5pPr>
            <a:lvl6pPr indent="-304800" lvl="5" marL="2743200" algn="l">
              <a:lnSpc>
                <a:spcPct val="100000"/>
              </a:lnSpc>
              <a:spcBef>
                <a:spcPts val="240"/>
              </a:spcBef>
              <a:spcAft>
                <a:spcPts val="0"/>
              </a:spcAft>
              <a:buClr>
                <a:schemeClr val="dk1"/>
              </a:buClr>
              <a:buSzPts val="1200"/>
              <a:buChar char="▪"/>
              <a:defRPr sz="1200"/>
            </a:lvl6pPr>
            <a:lvl7pPr indent="-304800" lvl="6" marL="3200400" algn="l">
              <a:lnSpc>
                <a:spcPct val="100000"/>
              </a:lnSpc>
              <a:spcBef>
                <a:spcPts val="240"/>
              </a:spcBef>
              <a:spcAft>
                <a:spcPts val="0"/>
              </a:spcAft>
              <a:buClr>
                <a:schemeClr val="dk1"/>
              </a:buClr>
              <a:buSzPts val="1200"/>
              <a:buChar char="▪"/>
              <a:defRPr sz="1200"/>
            </a:lvl7pPr>
            <a:lvl8pPr indent="-304800" lvl="7" marL="3657600" algn="l">
              <a:lnSpc>
                <a:spcPct val="100000"/>
              </a:lnSpc>
              <a:spcBef>
                <a:spcPts val="240"/>
              </a:spcBef>
              <a:spcAft>
                <a:spcPts val="0"/>
              </a:spcAft>
              <a:buClr>
                <a:schemeClr val="dk1"/>
              </a:buClr>
              <a:buSzPts val="1200"/>
              <a:buChar char="▪"/>
              <a:defRPr sz="1200"/>
            </a:lvl8pPr>
            <a:lvl9pPr indent="-304800" lvl="8" marL="4114800" algn="l">
              <a:lnSpc>
                <a:spcPct val="100000"/>
              </a:lnSpc>
              <a:spcBef>
                <a:spcPts val="240"/>
              </a:spcBef>
              <a:spcAft>
                <a:spcPts val="0"/>
              </a:spcAft>
              <a:buClr>
                <a:schemeClr val="dk1"/>
              </a:buClr>
              <a:buSzPts val="1200"/>
              <a:buChar char="▪"/>
              <a:defRPr sz="1200"/>
            </a:lvl9pPr>
          </a:lstStyle>
          <a:p/>
        </p:txBody>
      </p:sp>
      <p:sp>
        <p:nvSpPr>
          <p:cNvPr id="97" name="Google Shape;97;p46"/>
          <p:cNvSpPr txBox="1"/>
          <p:nvPr>
            <p:ph idx="11" type="ftr"/>
          </p:nvPr>
        </p:nvSpPr>
        <p:spPr>
          <a:xfrm>
            <a:off x="1165680" y="6397627"/>
            <a:ext cx="3460750" cy="3079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6"/>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graphicFrame>
        <p:nvGraphicFramePr>
          <p:cNvPr id="99" name="Google Shape;99;p46"/>
          <p:cNvGraphicFramePr/>
          <p:nvPr/>
        </p:nvGraphicFramePr>
        <p:xfrm>
          <a:off x="6724953" y="2552700"/>
          <a:ext cx="1911047" cy="3517900"/>
        </p:xfrm>
        <a:graphic>
          <a:graphicData uri="http://schemas.openxmlformats.org/drawingml/2006/chart">
            <c:chart r:id="rId2"/>
          </a:graphicData>
        </a:graphic>
      </p:graphicFrame>
      <p:graphicFrame>
        <p:nvGraphicFramePr>
          <p:cNvPr id="100" name="Google Shape;100;p46"/>
          <p:cNvGraphicFramePr/>
          <p:nvPr/>
        </p:nvGraphicFramePr>
        <p:xfrm>
          <a:off x="334132" y="2573340"/>
          <a:ext cx="5786059" cy="3476625"/>
        </p:xfrm>
        <a:graphic>
          <a:graphicData uri="http://schemas.openxmlformats.org/drawingml/2006/chart">
            <c:chart r:id="rId3"/>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01" name="Shape 101"/>
        <p:cNvGrpSpPr/>
        <p:nvPr/>
      </p:nvGrpSpPr>
      <p:grpSpPr>
        <a:xfrm>
          <a:off x="0" y="0"/>
          <a:ext cx="0" cy="0"/>
          <a:chOff x="0" y="0"/>
          <a:chExt cx="0" cy="0"/>
        </a:xfrm>
      </p:grpSpPr>
      <p:sp>
        <p:nvSpPr>
          <p:cNvPr id="102" name="Google Shape;102;p47"/>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7"/>
          <p:cNvSpPr txBox="1"/>
          <p:nvPr>
            <p:ph idx="11" type="ftr"/>
          </p:nvPr>
        </p:nvSpPr>
        <p:spPr>
          <a:xfrm>
            <a:off x="1165680" y="6397627"/>
            <a:ext cx="3460750" cy="3079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7"/>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5" name="Shape 105"/>
        <p:cNvGrpSpPr/>
        <p:nvPr/>
      </p:nvGrpSpPr>
      <p:grpSpPr>
        <a:xfrm>
          <a:off x="0" y="0"/>
          <a:ext cx="0" cy="0"/>
          <a:chOff x="0" y="0"/>
          <a:chExt cx="0" cy="0"/>
        </a:xfrm>
      </p:grpSpPr>
      <p:sp>
        <p:nvSpPr>
          <p:cNvPr id="106" name="Google Shape;106;p48"/>
          <p:cNvSpPr txBox="1"/>
          <p:nvPr>
            <p:ph idx="11" type="ftr"/>
          </p:nvPr>
        </p:nvSpPr>
        <p:spPr>
          <a:xfrm>
            <a:off x="1165680" y="6397627"/>
            <a:ext cx="3460750" cy="3079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8"/>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type="tx">
  <p:cSld name="TITLE_AND_BODY">
    <p:spTree>
      <p:nvGrpSpPr>
        <p:cNvPr id="108" name="Shape 108"/>
        <p:cNvGrpSpPr/>
        <p:nvPr/>
      </p:nvGrpSpPr>
      <p:grpSpPr>
        <a:xfrm>
          <a:off x="0" y="0"/>
          <a:ext cx="0" cy="0"/>
          <a:chOff x="0" y="0"/>
          <a:chExt cx="0" cy="0"/>
        </a:xfrm>
      </p:grpSpPr>
      <p:sp>
        <p:nvSpPr>
          <p:cNvPr id="109" name="Google Shape;109;p49"/>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9"/>
          <p:cNvSpPr txBox="1"/>
          <p:nvPr>
            <p:ph idx="1" type="body"/>
          </p:nvPr>
        </p:nvSpPr>
        <p:spPr>
          <a:xfrm>
            <a:off x="433918" y="1552575"/>
            <a:ext cx="8002511" cy="41148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1" name="Google Shape;111;p49"/>
          <p:cNvSpPr txBox="1"/>
          <p:nvPr>
            <p:ph idx="11" type="ftr"/>
          </p:nvPr>
        </p:nvSpPr>
        <p:spPr>
          <a:xfrm>
            <a:off x="1165680" y="6397627"/>
            <a:ext cx="3460750" cy="3079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9"/>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type="twoObj">
  <p:cSld name="TWO_OBJECTS">
    <p:spTree>
      <p:nvGrpSpPr>
        <p:cNvPr id="113" name="Shape 113"/>
        <p:cNvGrpSpPr/>
        <p:nvPr/>
      </p:nvGrpSpPr>
      <p:grpSpPr>
        <a:xfrm>
          <a:off x="0" y="0"/>
          <a:ext cx="0" cy="0"/>
          <a:chOff x="0" y="0"/>
          <a:chExt cx="0" cy="0"/>
        </a:xfrm>
      </p:grpSpPr>
      <p:sp>
        <p:nvSpPr>
          <p:cNvPr id="114" name="Google Shape;114;p50"/>
          <p:cNvSpPr txBox="1"/>
          <p:nvPr>
            <p:ph type="title"/>
          </p:nvPr>
        </p:nvSpPr>
        <p:spPr>
          <a:xfrm>
            <a:off x="573945" y="654755"/>
            <a:ext cx="7998555" cy="51706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0"/>
          <p:cNvSpPr txBox="1"/>
          <p:nvPr>
            <p:ph idx="1" type="body"/>
          </p:nvPr>
        </p:nvSpPr>
        <p:spPr>
          <a:xfrm>
            <a:off x="573944" y="1874886"/>
            <a:ext cx="3886200" cy="435133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6" name="Google Shape;116;p50"/>
          <p:cNvSpPr txBox="1"/>
          <p:nvPr>
            <p:ph idx="2" type="body"/>
          </p:nvPr>
        </p:nvSpPr>
        <p:spPr>
          <a:xfrm>
            <a:off x="4686299" y="1874886"/>
            <a:ext cx="3886200" cy="435133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 Divider" showMasterSp="0">
  <p:cSld name="Internal Divider">
    <p:spTree>
      <p:nvGrpSpPr>
        <p:cNvPr id="117" name="Shape 117"/>
        <p:cNvGrpSpPr/>
        <p:nvPr/>
      </p:nvGrpSpPr>
      <p:grpSpPr>
        <a:xfrm>
          <a:off x="0" y="0"/>
          <a:ext cx="0" cy="0"/>
          <a:chOff x="0" y="0"/>
          <a:chExt cx="0" cy="0"/>
        </a:xfrm>
      </p:grpSpPr>
      <p:pic>
        <p:nvPicPr>
          <p:cNvPr id="118" name="Google Shape;118;p51"/>
          <p:cNvPicPr preferRelativeResize="0"/>
          <p:nvPr/>
        </p:nvPicPr>
        <p:blipFill rotWithShape="1">
          <a:blip r:embed="rId2">
            <a:alphaModFix/>
          </a:blip>
          <a:srcRect b="0" l="75059" r="0" t="0"/>
          <a:stretch/>
        </p:blipFill>
        <p:spPr>
          <a:xfrm>
            <a:off x="6863443" y="0"/>
            <a:ext cx="2280557" cy="6858000"/>
          </a:xfrm>
          <a:prstGeom prst="rect">
            <a:avLst/>
          </a:prstGeom>
          <a:noFill/>
          <a:ln>
            <a:noFill/>
          </a:ln>
        </p:spPr>
      </p:pic>
      <p:sp>
        <p:nvSpPr>
          <p:cNvPr id="119" name="Google Shape;119;p51"/>
          <p:cNvSpPr txBox="1"/>
          <p:nvPr>
            <p:ph type="title"/>
          </p:nvPr>
        </p:nvSpPr>
        <p:spPr>
          <a:xfrm>
            <a:off x="571500" y="1311163"/>
            <a:ext cx="5086351" cy="285273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20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0" name="Google Shape;120;p51"/>
          <p:cNvGrpSpPr/>
          <p:nvPr/>
        </p:nvGrpSpPr>
        <p:grpSpPr>
          <a:xfrm>
            <a:off x="7273291" y="6289676"/>
            <a:ext cx="1507913" cy="568327"/>
            <a:chOff x="7273290" y="4717255"/>
            <a:chExt cx="1507913" cy="426245"/>
          </a:xfrm>
        </p:grpSpPr>
        <p:sp>
          <p:nvSpPr>
            <p:cNvPr id="121" name="Google Shape;121;p51"/>
            <p:cNvSpPr/>
            <p:nvPr/>
          </p:nvSpPr>
          <p:spPr>
            <a:xfrm>
              <a:off x="7273290" y="4717255"/>
              <a:ext cx="1507913" cy="426245"/>
            </a:xfrm>
            <a:prstGeom prst="rect">
              <a:avLst/>
            </a:prstGeom>
            <a:solidFill>
              <a:srgbClr val="0032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45"/>
                <a:buFont typeface="Arial"/>
                <a:buNone/>
              </a:pPr>
              <a:r>
                <a:t/>
              </a:r>
              <a:endParaRPr b="0" i="0" sz="945" u="none" cap="none" strike="noStrike">
                <a:solidFill>
                  <a:schemeClr val="lt1"/>
                </a:solidFill>
                <a:latin typeface="Arial"/>
                <a:ea typeface="Arial"/>
                <a:cs typeface="Arial"/>
                <a:sym typeface="Arial"/>
              </a:endParaRPr>
            </a:p>
          </p:txBody>
        </p:sp>
        <p:pic>
          <p:nvPicPr>
            <p:cNvPr id="122" name="Google Shape;122;p51"/>
            <p:cNvPicPr preferRelativeResize="0"/>
            <p:nvPr/>
          </p:nvPicPr>
          <p:blipFill rotWithShape="1">
            <a:blip r:embed="rId3">
              <a:alphaModFix/>
            </a:blip>
            <a:srcRect b="0" l="0" r="0" t="0"/>
            <a:stretch/>
          </p:blipFill>
          <p:spPr>
            <a:xfrm>
              <a:off x="7550956" y="4847445"/>
              <a:ext cx="941534" cy="170712"/>
            </a:xfrm>
            <a:prstGeom prst="rect">
              <a:avLst/>
            </a:prstGeom>
            <a:solidFill>
              <a:srgbClr val="00329F"/>
            </a:solid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dd Picture">
  <p:cSld name="Text and Image Add Picture">
    <p:spTree>
      <p:nvGrpSpPr>
        <p:cNvPr id="123" name="Shape 123"/>
        <p:cNvGrpSpPr/>
        <p:nvPr/>
      </p:nvGrpSpPr>
      <p:grpSpPr>
        <a:xfrm>
          <a:off x="0" y="0"/>
          <a:ext cx="0" cy="0"/>
          <a:chOff x="0" y="0"/>
          <a:chExt cx="0" cy="0"/>
        </a:xfrm>
      </p:grpSpPr>
      <p:sp>
        <p:nvSpPr>
          <p:cNvPr id="124" name="Google Shape;124;p52"/>
          <p:cNvSpPr txBox="1"/>
          <p:nvPr>
            <p:ph type="title"/>
          </p:nvPr>
        </p:nvSpPr>
        <p:spPr>
          <a:xfrm>
            <a:off x="573945" y="654755"/>
            <a:ext cx="7998555" cy="51706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2"/>
          <p:cNvSpPr txBox="1"/>
          <p:nvPr>
            <p:ph idx="1" type="body"/>
          </p:nvPr>
        </p:nvSpPr>
        <p:spPr>
          <a:xfrm>
            <a:off x="573944" y="1872070"/>
            <a:ext cx="3886200" cy="435133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6" name="Google Shape;126;p52"/>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7" name="Google Shape;127;p52"/>
          <p:cNvSpPr/>
          <p:nvPr>
            <p:ph idx="2" type="pic"/>
          </p:nvPr>
        </p:nvSpPr>
        <p:spPr>
          <a:xfrm>
            <a:off x="4714686" y="1901201"/>
            <a:ext cx="3855373" cy="3785879"/>
          </a:xfrm>
          <a:prstGeom prst="rect">
            <a:avLst/>
          </a:prstGeom>
          <a:solidFill>
            <a:srgbClr val="E5E5E5"/>
          </a:solidFill>
          <a:ln>
            <a:noFill/>
          </a:ln>
        </p:spPr>
      </p:sp>
      <p:sp>
        <p:nvSpPr>
          <p:cNvPr id="128" name="Google Shape;128;p52"/>
          <p:cNvSpPr txBox="1"/>
          <p:nvPr>
            <p:ph idx="11" type="ftr"/>
          </p:nvPr>
        </p:nvSpPr>
        <p:spPr>
          <a:xfrm>
            <a:off x="864108" y="6489643"/>
            <a:ext cx="3086100" cy="164148"/>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63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35"/>
          <p:cNvSpPr txBox="1"/>
          <p:nvPr>
            <p:ph type="title"/>
          </p:nvPr>
        </p:nvSpPr>
        <p:spPr>
          <a:xfrm>
            <a:off x="200025" y="-146773"/>
            <a:ext cx="83153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body"/>
          </p:nvPr>
        </p:nvSpPr>
        <p:spPr>
          <a:xfrm>
            <a:off x="200025" y="1325563"/>
            <a:ext cx="8696250" cy="4884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atin typeface="Arial"/>
                <a:ea typeface="Arial"/>
                <a:cs typeface="Arial"/>
                <a:sym typeface="Arial"/>
              </a:defRPr>
            </a:lvl2pPr>
            <a:lvl3pPr indent="-342900" lvl="2" marL="1371600" algn="l">
              <a:lnSpc>
                <a:spcPct val="90000"/>
              </a:lnSpc>
              <a:spcBef>
                <a:spcPts val="375"/>
              </a:spcBef>
              <a:spcAft>
                <a:spcPts val="0"/>
              </a:spcAft>
              <a:buClr>
                <a:schemeClr val="dk1"/>
              </a:buClr>
              <a:buSzPts val="1800"/>
              <a:buChar char="•"/>
              <a:defRPr>
                <a:latin typeface="Arial"/>
                <a:ea typeface="Arial"/>
                <a:cs typeface="Arial"/>
                <a:sym typeface="Arial"/>
              </a:defRPr>
            </a:lvl3pPr>
            <a:lvl4pPr indent="-342900" lvl="3" marL="1828800" algn="l">
              <a:lnSpc>
                <a:spcPct val="90000"/>
              </a:lnSpc>
              <a:spcBef>
                <a:spcPts val="375"/>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375"/>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atin typeface="Arial"/>
                <a:ea typeface="Arial"/>
                <a:cs typeface="Arial"/>
                <a:sym typeface="Arial"/>
              </a:defRPr>
            </a:lvl6pPr>
            <a:lvl7pPr indent="-342900" lvl="6" marL="3200400" algn="l">
              <a:lnSpc>
                <a:spcPct val="90000"/>
              </a:lnSpc>
              <a:spcBef>
                <a:spcPts val="375"/>
              </a:spcBef>
              <a:spcAft>
                <a:spcPts val="0"/>
              </a:spcAft>
              <a:buClr>
                <a:schemeClr val="dk1"/>
              </a:buClr>
              <a:buSzPts val="1800"/>
              <a:buChar char="•"/>
              <a:defRPr>
                <a:latin typeface="Arial"/>
                <a:ea typeface="Arial"/>
                <a:cs typeface="Arial"/>
                <a:sym typeface="Arial"/>
              </a:defRPr>
            </a:lvl7pPr>
            <a:lvl8pPr indent="-342900" lvl="7" marL="3657600" algn="l">
              <a:lnSpc>
                <a:spcPct val="90000"/>
              </a:lnSpc>
              <a:spcBef>
                <a:spcPts val="375"/>
              </a:spcBef>
              <a:spcAft>
                <a:spcPts val="0"/>
              </a:spcAft>
              <a:buClr>
                <a:schemeClr val="dk1"/>
              </a:buClr>
              <a:buSzPts val="1800"/>
              <a:buChar char="•"/>
              <a:defRPr>
                <a:latin typeface="Arial"/>
                <a:ea typeface="Arial"/>
                <a:cs typeface="Arial"/>
                <a:sym typeface="Arial"/>
              </a:defRPr>
            </a:lvl8pPr>
            <a:lvl9pPr indent="-342900" lvl="8" marL="4114800" algn="l">
              <a:lnSpc>
                <a:spcPct val="90000"/>
              </a:lnSpc>
              <a:spcBef>
                <a:spcPts val="375"/>
              </a:spcBef>
              <a:spcAft>
                <a:spcPts val="0"/>
              </a:spcAft>
              <a:buClr>
                <a:schemeClr val="dk1"/>
              </a:buClr>
              <a:buSzPts val="1800"/>
              <a:buChar char="•"/>
              <a:defRPr>
                <a:latin typeface="Arial"/>
                <a:ea typeface="Arial"/>
                <a:cs typeface="Arial"/>
                <a:sym typeface="Arial"/>
              </a:defRPr>
            </a:lvl9pPr>
          </a:lstStyle>
          <a:p/>
        </p:txBody>
      </p:sp>
      <p:sp>
        <p:nvSpPr>
          <p:cNvPr id="34" name="Google Shape;34;p35"/>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35"/>
          <p:cNvSpPr txBox="1"/>
          <p:nvPr/>
        </p:nvSpPr>
        <p:spPr>
          <a:xfrm>
            <a:off x="3105150" y="6489898"/>
            <a:ext cx="41846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FPAW Spring Meeting 2026 Stillwater, OK</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40"/>
          <p:cNvSpPr txBox="1"/>
          <p:nvPr>
            <p:ph type="title"/>
          </p:nvPr>
        </p:nvSpPr>
        <p:spPr>
          <a:xfrm>
            <a:off x="200025" y="-146773"/>
            <a:ext cx="83153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4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40"/>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1"/>
          <p:cNvSpPr txBox="1"/>
          <p:nvPr>
            <p:ph type="title"/>
          </p:nvPr>
        </p:nvSpPr>
        <p:spPr>
          <a:xfrm>
            <a:off x="200025" y="-146773"/>
            <a:ext cx="83153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1"/>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7" name="Shape 47"/>
        <p:cNvGrpSpPr/>
        <p:nvPr/>
      </p:nvGrpSpPr>
      <p:grpSpPr>
        <a:xfrm>
          <a:off x="0" y="0"/>
          <a:ext cx="0" cy="0"/>
          <a:chOff x="0" y="0"/>
          <a:chExt cx="0" cy="0"/>
        </a:xfrm>
      </p:grpSpPr>
      <p:sp>
        <p:nvSpPr>
          <p:cNvPr id="48" name="Google Shape;48;p37"/>
          <p:cNvSpPr txBox="1"/>
          <p:nvPr>
            <p:ph type="ctrTitle"/>
          </p:nvPr>
        </p:nvSpPr>
        <p:spPr>
          <a:xfrm>
            <a:off x="161365" y="136526"/>
            <a:ext cx="6804212" cy="6702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1742"/>
              </a:buClr>
              <a:buSzPts val="4400"/>
              <a:buFont typeface="Calibri"/>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 type="subTitle"/>
          </p:nvPr>
        </p:nvSpPr>
        <p:spPr>
          <a:xfrm>
            <a:off x="189097" y="4429739"/>
            <a:ext cx="2746560" cy="184185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400"/>
              <a:buFont typeface="Arial"/>
              <a:buNone/>
              <a:defRPr b="0" i="0" sz="1050" u="none" cap="none" strike="noStrike">
                <a:solidFill>
                  <a:schemeClr val="dk1"/>
                </a:solidFill>
                <a:latin typeface="Arial"/>
                <a:ea typeface="Arial"/>
                <a:cs typeface="Arial"/>
                <a:sym typeface="Arial"/>
              </a:defRPr>
            </a:lvl1pPr>
            <a:lvl2pPr lvl="1"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2pPr>
            <a:lvl3pPr lvl="2" marR="0" rtl="0" algn="ctr">
              <a:lnSpc>
                <a:spcPct val="90000"/>
              </a:lnSpc>
              <a:spcBef>
                <a:spcPts val="375"/>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3pPr>
            <a:lvl4pPr lvl="3"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Arial"/>
                <a:ea typeface="Arial"/>
                <a:cs typeface="Arial"/>
                <a:sym typeface="Arial"/>
              </a:defRPr>
            </a:lvl4pPr>
            <a:lvl5pPr lvl="4"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Arial"/>
                <a:ea typeface="Arial"/>
                <a:cs typeface="Arial"/>
                <a:sym typeface="Arial"/>
              </a:defRPr>
            </a:lvl5pPr>
            <a:lvl6pPr lvl="5"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Arial"/>
                <a:ea typeface="Arial"/>
                <a:cs typeface="Arial"/>
                <a:sym typeface="Arial"/>
              </a:defRPr>
            </a:lvl9pPr>
          </a:lstStyle>
          <a:p/>
        </p:txBody>
      </p:sp>
      <p:sp>
        <p:nvSpPr>
          <p:cNvPr id="50" name="Google Shape;50;p37"/>
          <p:cNvSpPr/>
          <p:nvPr>
            <p:ph idx="2" type="pic"/>
          </p:nvPr>
        </p:nvSpPr>
        <p:spPr>
          <a:xfrm>
            <a:off x="187626" y="1089120"/>
            <a:ext cx="2749502" cy="2751137"/>
          </a:xfrm>
          <a:prstGeom prst="rect">
            <a:avLst/>
          </a:prstGeom>
          <a:noFill/>
          <a:ln>
            <a:noFill/>
          </a:ln>
        </p:spPr>
      </p:sp>
      <p:sp>
        <p:nvSpPr>
          <p:cNvPr id="51" name="Google Shape;51;p37"/>
          <p:cNvSpPr txBox="1"/>
          <p:nvPr>
            <p:ph idx="3" type="body"/>
          </p:nvPr>
        </p:nvSpPr>
        <p:spPr>
          <a:xfrm>
            <a:off x="187626" y="3953528"/>
            <a:ext cx="2749500" cy="365100"/>
          </a:xfrm>
          <a:prstGeom prst="rect">
            <a:avLst/>
          </a:prstGeom>
          <a:solidFill>
            <a:srgbClr val="001742"/>
          </a:solid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1"/>
              </a:buClr>
              <a:buSzPts val="1800"/>
              <a:buFont typeface="Arial"/>
              <a:buNone/>
              <a:defRPr b="0" i="0" sz="1350" u="none" cap="none" strike="noStrike">
                <a:solidFill>
                  <a:schemeClr val="lt1"/>
                </a:solidFill>
                <a:latin typeface="Arial"/>
                <a:ea typeface="Arial"/>
                <a:cs typeface="Arial"/>
                <a:sym typeface="Arial"/>
              </a:defRPr>
            </a:lvl1pPr>
            <a:lvl2pPr indent="-381000" lvl="1" marL="9144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2pPr>
            <a:lvl3pPr indent="-355600" lvl="2" marL="1371600"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3pPr>
            <a:lvl4pPr indent="-342900" lvl="3" marL="1828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9pPr>
          </a:lstStyle>
          <a:p/>
        </p:txBody>
      </p:sp>
      <p:sp>
        <p:nvSpPr>
          <p:cNvPr id="52" name="Google Shape;52;p37"/>
          <p:cNvSpPr/>
          <p:nvPr>
            <p:ph idx="4" type="pic"/>
          </p:nvPr>
        </p:nvSpPr>
        <p:spPr>
          <a:xfrm>
            <a:off x="3137632" y="1089120"/>
            <a:ext cx="2749502" cy="2751137"/>
          </a:xfrm>
          <a:prstGeom prst="rect">
            <a:avLst/>
          </a:prstGeom>
          <a:noFill/>
          <a:ln>
            <a:noFill/>
          </a:ln>
        </p:spPr>
      </p:sp>
      <p:sp>
        <p:nvSpPr>
          <p:cNvPr id="53" name="Google Shape;53;p37"/>
          <p:cNvSpPr txBox="1"/>
          <p:nvPr>
            <p:ph idx="5" type="body"/>
          </p:nvPr>
        </p:nvSpPr>
        <p:spPr>
          <a:xfrm>
            <a:off x="3137631" y="3953528"/>
            <a:ext cx="2749500" cy="365100"/>
          </a:xfrm>
          <a:prstGeom prst="rect">
            <a:avLst/>
          </a:prstGeom>
          <a:solidFill>
            <a:srgbClr val="001742"/>
          </a:solidFill>
          <a:ln>
            <a:noFill/>
          </a:ln>
        </p:spPr>
        <p:txBody>
          <a:bodyPr anchorCtr="0" anchor="ctr" bIns="45700" lIns="91425" spcFirstLastPara="1" rIns="91425" wrap="square" tIns="45700">
            <a:noAutofit/>
          </a:bodyPr>
          <a:lstStyle>
            <a:lvl1pPr indent="-342900" lvl="0" marL="457200" marR="0" rtl="0" algn="l">
              <a:lnSpc>
                <a:spcPct val="90000"/>
              </a:lnSpc>
              <a:spcBef>
                <a:spcPts val="750"/>
              </a:spcBef>
              <a:spcAft>
                <a:spcPts val="0"/>
              </a:spcAft>
              <a:buClr>
                <a:schemeClr val="lt1"/>
              </a:buClr>
              <a:buSzPts val="1800"/>
              <a:buFont typeface="Arial"/>
              <a:buChar char="•"/>
              <a:defRPr b="0" i="0" sz="1350" u="none" cap="none" strike="noStrike">
                <a:solidFill>
                  <a:schemeClr val="lt1"/>
                </a:solidFill>
                <a:latin typeface="Arial"/>
                <a:ea typeface="Arial"/>
                <a:cs typeface="Arial"/>
                <a:sym typeface="Arial"/>
              </a:defRPr>
            </a:lvl1pPr>
            <a:lvl2pPr indent="-381000" lvl="1" marL="9144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2pPr>
            <a:lvl3pPr indent="-355600" lvl="2" marL="1371600"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3pPr>
            <a:lvl4pPr indent="-342900" lvl="3" marL="1828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9pPr>
          </a:lstStyle>
          <a:p/>
        </p:txBody>
      </p:sp>
      <p:sp>
        <p:nvSpPr>
          <p:cNvPr id="54" name="Google Shape;54;p37"/>
          <p:cNvSpPr/>
          <p:nvPr>
            <p:ph idx="6" type="pic"/>
          </p:nvPr>
        </p:nvSpPr>
        <p:spPr>
          <a:xfrm>
            <a:off x="6086647" y="1089120"/>
            <a:ext cx="2749502" cy="2751137"/>
          </a:xfrm>
          <a:prstGeom prst="rect">
            <a:avLst/>
          </a:prstGeom>
          <a:noFill/>
          <a:ln>
            <a:noFill/>
          </a:ln>
        </p:spPr>
      </p:sp>
      <p:sp>
        <p:nvSpPr>
          <p:cNvPr id="55" name="Google Shape;55;p37"/>
          <p:cNvSpPr txBox="1"/>
          <p:nvPr>
            <p:ph idx="7" type="body"/>
          </p:nvPr>
        </p:nvSpPr>
        <p:spPr>
          <a:xfrm>
            <a:off x="6086646" y="3953529"/>
            <a:ext cx="2749502" cy="365125"/>
          </a:xfrm>
          <a:prstGeom prst="rect">
            <a:avLst/>
          </a:prstGeom>
          <a:solidFill>
            <a:srgbClr val="001742"/>
          </a:solidFill>
          <a:ln>
            <a:noFill/>
          </a:ln>
        </p:spPr>
        <p:txBody>
          <a:bodyPr anchorCtr="0" anchor="ctr" bIns="45700" lIns="91425" spcFirstLastPara="1" rIns="91425" wrap="square" tIns="45700">
            <a:noAutofit/>
          </a:bodyPr>
          <a:lstStyle>
            <a:lvl1pPr indent="-342900" lvl="0" marL="457200" marR="0" rtl="0" algn="l">
              <a:lnSpc>
                <a:spcPct val="90000"/>
              </a:lnSpc>
              <a:spcBef>
                <a:spcPts val="750"/>
              </a:spcBef>
              <a:spcAft>
                <a:spcPts val="0"/>
              </a:spcAft>
              <a:buClr>
                <a:schemeClr val="lt1"/>
              </a:buClr>
              <a:buSzPts val="1800"/>
              <a:buFont typeface="Arial"/>
              <a:buChar char="•"/>
              <a:defRPr b="0" i="0" sz="1350" u="none" cap="none" strike="noStrike">
                <a:solidFill>
                  <a:schemeClr val="lt1"/>
                </a:solidFill>
                <a:latin typeface="Arial"/>
                <a:ea typeface="Arial"/>
                <a:cs typeface="Arial"/>
                <a:sym typeface="Arial"/>
              </a:defRPr>
            </a:lvl1pPr>
            <a:lvl2pPr indent="-381000" lvl="1" marL="9144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2pPr>
            <a:lvl3pPr indent="-355600" lvl="2" marL="1371600"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3pPr>
            <a:lvl4pPr indent="-342900" lvl="3" marL="1828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9pPr>
          </a:lstStyle>
          <a:p/>
        </p:txBody>
      </p:sp>
      <p:sp>
        <p:nvSpPr>
          <p:cNvPr id="56" name="Google Shape;56;p37"/>
          <p:cNvSpPr/>
          <p:nvPr/>
        </p:nvSpPr>
        <p:spPr>
          <a:xfrm rot="5400000">
            <a:off x="7197700" y="2995618"/>
            <a:ext cx="3733013" cy="158891"/>
          </a:xfrm>
          <a:prstGeom prst="rect">
            <a:avLst/>
          </a:prstGeom>
          <a:solidFill>
            <a:srgbClr val="0085CA"/>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rgbClr val="FFFFFF"/>
              </a:solidFill>
              <a:latin typeface="Arial"/>
              <a:ea typeface="Arial"/>
              <a:cs typeface="Arial"/>
              <a:sym typeface="Arial"/>
            </a:endParaRPr>
          </a:p>
        </p:txBody>
      </p:sp>
      <p:sp>
        <p:nvSpPr>
          <p:cNvPr id="57" name="Google Shape;57;p37"/>
          <p:cNvSpPr txBox="1"/>
          <p:nvPr>
            <p:ph idx="12" type="sldNum"/>
          </p:nvPr>
        </p:nvSpPr>
        <p:spPr>
          <a:xfrm>
            <a:off x="7031935" y="6432549"/>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
  <p:cSld name="OBJECT">
    <p:spTree>
      <p:nvGrpSpPr>
        <p:cNvPr id="64" name="Shape 64"/>
        <p:cNvGrpSpPr/>
        <p:nvPr/>
      </p:nvGrpSpPr>
      <p:grpSpPr>
        <a:xfrm>
          <a:off x="0" y="0"/>
          <a:ext cx="0" cy="0"/>
          <a:chOff x="0" y="0"/>
          <a:chExt cx="0" cy="0"/>
        </a:xfrm>
      </p:grpSpPr>
      <p:sp>
        <p:nvSpPr>
          <p:cNvPr id="65" name="Google Shape;65;p39"/>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 type="body"/>
          </p:nvPr>
        </p:nvSpPr>
        <p:spPr>
          <a:xfrm>
            <a:off x="433918" y="1552575"/>
            <a:ext cx="8002511" cy="41148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 name="Google Shape;67;p39"/>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9"/>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9" name="Shape 69"/>
        <p:cNvGrpSpPr/>
        <p:nvPr/>
      </p:nvGrpSpPr>
      <p:grpSpPr>
        <a:xfrm>
          <a:off x="0" y="0"/>
          <a:ext cx="0" cy="0"/>
          <a:chOff x="0" y="0"/>
          <a:chExt cx="0" cy="0"/>
        </a:xfrm>
      </p:grpSpPr>
      <p:pic>
        <p:nvPicPr>
          <p:cNvPr descr="United_ppt_cover" id="70" name="Google Shape;70;p42"/>
          <p:cNvPicPr preferRelativeResize="0"/>
          <p:nvPr/>
        </p:nvPicPr>
        <p:blipFill rotWithShape="1">
          <a:blip r:embed="rId2">
            <a:alphaModFix/>
          </a:blip>
          <a:srcRect b="0" l="0" r="0" t="0"/>
          <a:stretch/>
        </p:blipFill>
        <p:spPr>
          <a:xfrm>
            <a:off x="216203" y="227013"/>
            <a:ext cx="8710083" cy="5194300"/>
          </a:xfrm>
          <a:prstGeom prst="rect">
            <a:avLst/>
          </a:prstGeom>
          <a:noFill/>
          <a:ln>
            <a:noFill/>
          </a:ln>
        </p:spPr>
      </p:pic>
      <p:sp>
        <p:nvSpPr>
          <p:cNvPr id="71" name="Google Shape;71;p42"/>
          <p:cNvSpPr txBox="1"/>
          <p:nvPr>
            <p:ph type="ctrTitle"/>
          </p:nvPr>
        </p:nvSpPr>
        <p:spPr>
          <a:xfrm>
            <a:off x="609298" y="2027240"/>
            <a:ext cx="7589762" cy="61118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 type="subTitle"/>
          </p:nvPr>
        </p:nvSpPr>
        <p:spPr>
          <a:xfrm>
            <a:off x="609298" y="2681068"/>
            <a:ext cx="7589762" cy="1752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Font typeface="Noto Sans Symbols"/>
              <a:buNone/>
              <a:defRPr sz="2400">
                <a:solidFill>
                  <a:schemeClr val="dk1"/>
                </a:solidFill>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pic>
        <p:nvPicPr>
          <p:cNvPr descr="united_6p_h_c_r" id="73" name="Google Shape;73;p42"/>
          <p:cNvPicPr preferRelativeResize="0"/>
          <p:nvPr/>
        </p:nvPicPr>
        <p:blipFill rotWithShape="1">
          <a:blip r:embed="rId3">
            <a:alphaModFix/>
          </a:blip>
          <a:srcRect b="0" l="0" r="0" t="0"/>
          <a:stretch/>
        </p:blipFill>
        <p:spPr>
          <a:xfrm>
            <a:off x="6336394" y="5895975"/>
            <a:ext cx="2673047" cy="546100"/>
          </a:xfrm>
          <a:prstGeom prst="rect">
            <a:avLst/>
          </a:prstGeom>
          <a:noFill/>
          <a:ln>
            <a:noFill/>
          </a:ln>
        </p:spPr>
      </p:pic>
      <p:pic>
        <p:nvPicPr>
          <p:cNvPr descr="star_alliance_2" id="74" name="Google Shape;74;p42"/>
          <p:cNvPicPr preferRelativeResize="0"/>
          <p:nvPr/>
        </p:nvPicPr>
        <p:blipFill rotWithShape="1">
          <a:blip r:embed="rId4">
            <a:alphaModFix/>
          </a:blip>
          <a:srcRect b="0" l="0" r="0" t="0"/>
          <a:stretch/>
        </p:blipFill>
        <p:spPr>
          <a:xfrm>
            <a:off x="612322" y="6094415"/>
            <a:ext cx="2177143" cy="204787"/>
          </a:xfrm>
          <a:prstGeom prst="rect">
            <a:avLst/>
          </a:prstGeom>
          <a:noFill/>
          <a:ln>
            <a:noFill/>
          </a:ln>
        </p:spPr>
      </p:pic>
      <p:sp>
        <p:nvSpPr>
          <p:cNvPr id="75" name="Google Shape;75;p42"/>
          <p:cNvSpPr/>
          <p:nvPr/>
        </p:nvSpPr>
        <p:spPr>
          <a:xfrm>
            <a:off x="609298" y="3759202"/>
            <a:ext cx="2103059"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showMasterSp="0">
  <p:cSld name="Title Slide with image">
    <p:spTree>
      <p:nvGrpSpPr>
        <p:cNvPr id="76" name="Shape 76"/>
        <p:cNvGrpSpPr/>
        <p:nvPr/>
      </p:nvGrpSpPr>
      <p:grpSpPr>
        <a:xfrm>
          <a:off x="0" y="0"/>
          <a:ext cx="0" cy="0"/>
          <a:chOff x="0" y="0"/>
          <a:chExt cx="0" cy="0"/>
        </a:xfrm>
      </p:grpSpPr>
      <p:pic>
        <p:nvPicPr>
          <p:cNvPr descr="United_ppt_cover" id="77" name="Google Shape;77;p43"/>
          <p:cNvPicPr preferRelativeResize="0"/>
          <p:nvPr/>
        </p:nvPicPr>
        <p:blipFill rotWithShape="1">
          <a:blip r:embed="rId2">
            <a:alphaModFix/>
          </a:blip>
          <a:srcRect b="0" l="0" r="43200" t="0"/>
          <a:stretch/>
        </p:blipFill>
        <p:spPr>
          <a:xfrm>
            <a:off x="216203" y="227014"/>
            <a:ext cx="4947327" cy="5194301"/>
          </a:xfrm>
          <a:prstGeom prst="rect">
            <a:avLst/>
          </a:prstGeom>
          <a:noFill/>
          <a:ln>
            <a:noFill/>
          </a:ln>
        </p:spPr>
      </p:pic>
      <p:sp>
        <p:nvSpPr>
          <p:cNvPr id="78" name="Google Shape;78;p43"/>
          <p:cNvSpPr txBox="1"/>
          <p:nvPr>
            <p:ph type="ctrTitle"/>
          </p:nvPr>
        </p:nvSpPr>
        <p:spPr>
          <a:xfrm>
            <a:off x="609298" y="1527525"/>
            <a:ext cx="4247405" cy="109610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 type="subTitle"/>
          </p:nvPr>
        </p:nvSpPr>
        <p:spPr>
          <a:xfrm>
            <a:off x="609298" y="2677996"/>
            <a:ext cx="4254104" cy="218122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Font typeface="Noto Sans Symbols"/>
              <a:buNone/>
              <a:defRPr sz="2400">
                <a:solidFill>
                  <a:schemeClr val="dk1"/>
                </a:solidFill>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pic>
        <p:nvPicPr>
          <p:cNvPr descr="united_6p_h_c_r" id="80" name="Google Shape;80;p43"/>
          <p:cNvPicPr preferRelativeResize="0"/>
          <p:nvPr/>
        </p:nvPicPr>
        <p:blipFill rotWithShape="1">
          <a:blip r:embed="rId3">
            <a:alphaModFix/>
          </a:blip>
          <a:srcRect b="0" l="0" r="0" t="0"/>
          <a:stretch/>
        </p:blipFill>
        <p:spPr>
          <a:xfrm>
            <a:off x="6336394" y="5895975"/>
            <a:ext cx="2673047" cy="546100"/>
          </a:xfrm>
          <a:prstGeom prst="rect">
            <a:avLst/>
          </a:prstGeom>
          <a:noFill/>
          <a:ln>
            <a:noFill/>
          </a:ln>
        </p:spPr>
      </p:pic>
      <p:pic>
        <p:nvPicPr>
          <p:cNvPr descr="United new livery" id="81" name="Google Shape;81;p43"/>
          <p:cNvPicPr preferRelativeResize="0"/>
          <p:nvPr/>
        </p:nvPicPr>
        <p:blipFill rotWithShape="1">
          <a:blip r:embed="rId4">
            <a:alphaModFix/>
          </a:blip>
          <a:srcRect b="25270" l="13739" r="19737" t="11740"/>
          <a:stretch/>
        </p:blipFill>
        <p:spPr>
          <a:xfrm>
            <a:off x="5167691" y="228600"/>
            <a:ext cx="3757084" cy="5194300"/>
          </a:xfrm>
          <a:prstGeom prst="rect">
            <a:avLst/>
          </a:prstGeom>
          <a:noFill/>
          <a:ln>
            <a:noFill/>
          </a:ln>
        </p:spPr>
      </p:pic>
      <p:pic>
        <p:nvPicPr>
          <p:cNvPr descr="star_alliance_2" id="82" name="Google Shape;82;p43"/>
          <p:cNvPicPr preferRelativeResize="0"/>
          <p:nvPr/>
        </p:nvPicPr>
        <p:blipFill rotWithShape="1">
          <a:blip r:embed="rId5">
            <a:alphaModFix/>
          </a:blip>
          <a:srcRect b="0" l="0" r="0" t="0"/>
          <a:stretch/>
        </p:blipFill>
        <p:spPr>
          <a:xfrm>
            <a:off x="612322" y="6094415"/>
            <a:ext cx="2177143" cy="204787"/>
          </a:xfrm>
          <a:prstGeom prst="rect">
            <a:avLst/>
          </a:prstGeom>
          <a:noFill/>
          <a:ln>
            <a:noFill/>
          </a:ln>
        </p:spPr>
      </p:pic>
      <p:sp>
        <p:nvSpPr>
          <p:cNvPr id="83" name="Google Shape;83;p43"/>
          <p:cNvSpPr/>
          <p:nvPr/>
        </p:nvSpPr>
        <p:spPr>
          <a:xfrm>
            <a:off x="609298" y="3759202"/>
            <a:ext cx="2103059"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4" name="Shape 84"/>
        <p:cNvGrpSpPr/>
        <p:nvPr/>
      </p:nvGrpSpPr>
      <p:grpSpPr>
        <a:xfrm>
          <a:off x="0" y="0"/>
          <a:ext cx="0" cy="0"/>
          <a:chOff x="0" y="0"/>
          <a:chExt cx="0" cy="0"/>
        </a:xfrm>
      </p:grpSpPr>
      <p:pic>
        <p:nvPicPr>
          <p:cNvPr descr="United_ppt_divider.jpg" id="85" name="Google Shape;85;p44"/>
          <p:cNvPicPr preferRelativeResize="0"/>
          <p:nvPr/>
        </p:nvPicPr>
        <p:blipFill rotWithShape="1">
          <a:blip r:embed="rId2">
            <a:alphaModFix/>
          </a:blip>
          <a:srcRect b="0" l="0" r="0" t="0"/>
          <a:stretch/>
        </p:blipFill>
        <p:spPr>
          <a:xfrm>
            <a:off x="217715" y="228600"/>
            <a:ext cx="8708572" cy="6400800"/>
          </a:xfrm>
          <a:prstGeom prst="rect">
            <a:avLst/>
          </a:prstGeom>
          <a:noFill/>
          <a:ln>
            <a:noFill/>
          </a:ln>
        </p:spPr>
      </p:pic>
      <p:sp>
        <p:nvSpPr>
          <p:cNvPr descr="Divider subheadline" id="86" name="Google Shape;86;p44"/>
          <p:cNvSpPr txBox="1"/>
          <p:nvPr>
            <p:ph type="title"/>
          </p:nvPr>
        </p:nvSpPr>
        <p:spPr>
          <a:xfrm>
            <a:off x="609600" y="3200418"/>
            <a:ext cx="7772703" cy="13620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sz="2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Divider Headline" id="87" name="Google Shape;87;p44"/>
          <p:cNvSpPr txBox="1"/>
          <p:nvPr>
            <p:ph idx="1" type="body"/>
          </p:nvPr>
        </p:nvSpPr>
        <p:spPr>
          <a:xfrm>
            <a:off x="609600" y="2560337"/>
            <a:ext cx="7772703" cy="6096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SzPts val="3000"/>
              <a:buNone/>
              <a:defRPr b="1" sz="3000">
                <a:solidFill>
                  <a:schemeClr val="lt1"/>
                </a:solidFill>
                <a:latin typeface="Arial"/>
                <a:ea typeface="Arial"/>
                <a:cs typeface="Arial"/>
                <a:sym typeface="Arial"/>
              </a:defRPr>
            </a:lvl1pPr>
            <a:lvl2pPr indent="-228600" lvl="1" marL="914400" algn="l">
              <a:lnSpc>
                <a:spcPct val="100000"/>
              </a:lnSpc>
              <a:spcBef>
                <a:spcPts val="270"/>
              </a:spcBef>
              <a:spcAft>
                <a:spcPts val="0"/>
              </a:spcAft>
              <a:buSzPts val="1350"/>
              <a:buNone/>
              <a:defRPr sz="1350"/>
            </a:lvl2pPr>
            <a:lvl3pPr indent="-228600" lvl="2" marL="1371600" algn="l">
              <a:lnSpc>
                <a:spcPct val="100000"/>
              </a:lnSpc>
              <a:spcBef>
                <a:spcPts val="240"/>
              </a:spcBef>
              <a:spcAft>
                <a:spcPts val="0"/>
              </a:spcAft>
              <a:buSzPts val="1200"/>
              <a:buNone/>
              <a:defRPr sz="1200"/>
            </a:lvl3pPr>
            <a:lvl4pPr indent="-228600" lvl="3" marL="1828800" algn="l">
              <a:lnSpc>
                <a:spcPct val="100000"/>
              </a:lnSpc>
              <a:spcBef>
                <a:spcPts val="210"/>
              </a:spcBef>
              <a:spcAft>
                <a:spcPts val="0"/>
              </a:spcAft>
              <a:buSzPts val="1050"/>
              <a:buNone/>
              <a:defRPr sz="1050"/>
            </a:lvl4pPr>
            <a:lvl5pPr indent="-228600" lvl="4" marL="2286000" algn="l">
              <a:lnSpc>
                <a:spcPct val="100000"/>
              </a:lnSpc>
              <a:spcBef>
                <a:spcPts val="210"/>
              </a:spcBef>
              <a:spcAft>
                <a:spcPts val="0"/>
              </a:spcAft>
              <a:buSzPts val="1050"/>
              <a:buNone/>
              <a:defRPr sz="1050"/>
            </a:lvl5pPr>
            <a:lvl6pPr indent="-228600" lvl="5" marL="2743200" algn="l">
              <a:lnSpc>
                <a:spcPct val="100000"/>
              </a:lnSpc>
              <a:spcBef>
                <a:spcPts val="210"/>
              </a:spcBef>
              <a:spcAft>
                <a:spcPts val="0"/>
              </a:spcAft>
              <a:buClr>
                <a:schemeClr val="dk1"/>
              </a:buClr>
              <a:buSzPts val="1050"/>
              <a:buNone/>
              <a:defRPr sz="1050"/>
            </a:lvl6pPr>
            <a:lvl7pPr indent="-228600" lvl="6" marL="3200400" algn="l">
              <a:lnSpc>
                <a:spcPct val="100000"/>
              </a:lnSpc>
              <a:spcBef>
                <a:spcPts val="210"/>
              </a:spcBef>
              <a:spcAft>
                <a:spcPts val="0"/>
              </a:spcAft>
              <a:buClr>
                <a:schemeClr val="dk1"/>
              </a:buClr>
              <a:buSzPts val="1050"/>
              <a:buNone/>
              <a:defRPr sz="1050"/>
            </a:lvl7pPr>
            <a:lvl8pPr indent="-228600" lvl="7" marL="3657600" algn="l">
              <a:lnSpc>
                <a:spcPct val="100000"/>
              </a:lnSpc>
              <a:spcBef>
                <a:spcPts val="210"/>
              </a:spcBef>
              <a:spcAft>
                <a:spcPts val="0"/>
              </a:spcAft>
              <a:buClr>
                <a:schemeClr val="dk1"/>
              </a:buClr>
              <a:buSzPts val="1050"/>
              <a:buNone/>
              <a:defRPr sz="1050"/>
            </a:lvl8pPr>
            <a:lvl9pPr indent="-228600" lvl="8" marL="4114800" algn="l">
              <a:lnSpc>
                <a:spcPct val="100000"/>
              </a:lnSpc>
              <a:spcBef>
                <a:spcPts val="210"/>
              </a:spcBef>
              <a:spcAft>
                <a:spcPts val="0"/>
              </a:spcAft>
              <a:buClr>
                <a:schemeClr val="dk1"/>
              </a:buClr>
              <a:buSzPts val="1050"/>
              <a:buNone/>
              <a:defRPr sz="105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5.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g3deee25243d_0_47"/>
          <p:cNvSpPr/>
          <p:nvPr/>
        </p:nvSpPr>
        <p:spPr>
          <a:xfrm>
            <a:off x="0" y="735297"/>
            <a:ext cx="9144000" cy="4560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1" name="Google Shape;11;g3deee25243d_0_47"/>
          <p:cNvSpPr/>
          <p:nvPr/>
        </p:nvSpPr>
        <p:spPr>
          <a:xfrm>
            <a:off x="1" y="2"/>
            <a:ext cx="9144000" cy="7278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2" name="Google Shape;12;g3deee25243d_0_47"/>
          <p:cNvSpPr txBox="1"/>
          <p:nvPr>
            <p:ph type="title"/>
          </p:nvPr>
        </p:nvSpPr>
        <p:spPr>
          <a:xfrm>
            <a:off x="457200" y="6823"/>
            <a:ext cx="8229600" cy="721200"/>
          </a:xfrm>
          <a:prstGeom prst="rect">
            <a:avLst/>
          </a:prstGeom>
          <a:noFill/>
          <a:ln>
            <a:noFill/>
          </a:ln>
        </p:spPr>
        <p:txBody>
          <a:bodyPr anchorCtr="0" anchor="ctr" bIns="45700" lIns="91425" spcFirstLastPara="1" rIns="45700" wrap="square" tIns="45700">
            <a:normAutofit/>
          </a:bodyPr>
          <a:lstStyle>
            <a:lvl1pPr lvl="0" marR="0" rtl="0" algn="l">
              <a:lnSpc>
                <a:spcPct val="100000"/>
              </a:lnSpc>
              <a:spcBef>
                <a:spcPts val="0"/>
              </a:spcBef>
              <a:spcAft>
                <a:spcPts val="0"/>
              </a:spcAft>
              <a:buClr>
                <a:srgbClr val="337ED8"/>
              </a:buClr>
              <a:buSzPts val="4267"/>
              <a:buFont typeface="Calibri"/>
              <a:buNone/>
              <a:defRPr b="1" i="0" sz="4267" u="none" cap="none" strike="noStrike">
                <a:solidFill>
                  <a:srgbClr val="337ED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g3deee25243d_0_47"/>
          <p:cNvSpPr txBox="1"/>
          <p:nvPr>
            <p:ph idx="1" type="body"/>
          </p:nvPr>
        </p:nvSpPr>
        <p:spPr>
          <a:xfrm>
            <a:off x="457200" y="781018"/>
            <a:ext cx="8229600" cy="5619900"/>
          </a:xfrm>
          <a:prstGeom prst="rect">
            <a:avLst/>
          </a:prstGeom>
          <a:noFill/>
          <a:ln>
            <a:noFill/>
          </a:ln>
        </p:spPr>
        <p:txBody>
          <a:bodyPr anchorCtr="0" anchor="t" bIns="45700" lIns="54850" spcFirstLastPara="1" rIns="91425" wrap="square" tIns="91425">
            <a:normAutofit/>
          </a:bodyPr>
          <a:lstStyle>
            <a:lvl1pPr indent="-445389" lvl="0" marL="457200" marR="0" rtl="0" algn="l">
              <a:lnSpc>
                <a:spcPct val="100000"/>
              </a:lnSpc>
              <a:spcBef>
                <a:spcPts val="800"/>
              </a:spcBef>
              <a:spcAft>
                <a:spcPts val="0"/>
              </a:spcAft>
              <a:buClr>
                <a:schemeClr val="accent1"/>
              </a:buClr>
              <a:buSzPts val="3414"/>
              <a:buFont typeface="Noto Sans Symbols"/>
              <a:buChar char="◼"/>
              <a:defRPr b="0" i="0" sz="4267" u="none" cap="none" strike="noStrike">
                <a:solidFill>
                  <a:schemeClr val="lt1"/>
                </a:solidFill>
                <a:latin typeface="Calibri"/>
                <a:ea typeface="Calibri"/>
                <a:cs typeface="Calibri"/>
                <a:sym typeface="Calibri"/>
              </a:defRPr>
            </a:lvl1pPr>
            <a:lvl2pPr indent="-441960" lvl="1" marL="914400" marR="0" rtl="0" algn="l">
              <a:lnSpc>
                <a:spcPct val="100000"/>
              </a:lnSpc>
              <a:spcBef>
                <a:spcPts val="533"/>
              </a:spcBef>
              <a:spcAft>
                <a:spcPts val="0"/>
              </a:spcAft>
              <a:buClr>
                <a:schemeClr val="accent2"/>
              </a:buClr>
              <a:buSzPts val="3360"/>
              <a:buFont typeface="Noto Sans Symbols"/>
              <a:buChar char="▪"/>
              <a:defRPr b="0" i="0" sz="3733" u="none" cap="none" strike="noStrike">
                <a:solidFill>
                  <a:schemeClr val="lt1"/>
                </a:solidFill>
                <a:latin typeface="Calibri"/>
                <a:ea typeface="Calibri"/>
                <a:cs typeface="Calibri"/>
                <a:sym typeface="Calibri"/>
              </a:defRPr>
            </a:lvl2pPr>
            <a:lvl3pPr indent="-431800" lvl="2" marL="1371600" marR="0" rtl="0" algn="l">
              <a:lnSpc>
                <a:spcPct val="100000"/>
              </a:lnSpc>
              <a:spcBef>
                <a:spcPts val="400"/>
              </a:spcBef>
              <a:spcAft>
                <a:spcPts val="0"/>
              </a:spcAft>
              <a:buClr>
                <a:schemeClr val="accent3"/>
              </a:buClr>
              <a:buSzPts val="3200"/>
              <a:buFont typeface="Arial"/>
              <a:buChar char="▪"/>
              <a:defRPr b="0" i="0" sz="3200" u="none" cap="none" strike="noStrike">
                <a:solidFill>
                  <a:schemeClr val="lt1"/>
                </a:solidFill>
                <a:latin typeface="Calibri"/>
                <a:ea typeface="Calibri"/>
                <a:cs typeface="Calibri"/>
                <a:sym typeface="Calibri"/>
              </a:defRPr>
            </a:lvl3pPr>
            <a:lvl4pPr indent="-397955" lvl="3" marL="1828800" marR="0" rtl="0" algn="l">
              <a:lnSpc>
                <a:spcPct val="100000"/>
              </a:lnSpc>
              <a:spcBef>
                <a:spcPts val="400"/>
              </a:spcBef>
              <a:spcAft>
                <a:spcPts val="0"/>
              </a:spcAft>
              <a:buClr>
                <a:schemeClr val="accent4"/>
              </a:buClr>
              <a:buSzPts val="2667"/>
              <a:buFont typeface="Arial"/>
              <a:buChar char="▪"/>
              <a:defRPr b="0" i="0" sz="2667" u="none" cap="none" strike="noStrike">
                <a:solidFill>
                  <a:schemeClr val="lt1"/>
                </a:solidFill>
                <a:latin typeface="Calibri"/>
                <a:ea typeface="Calibri"/>
                <a:cs typeface="Calibri"/>
                <a:sym typeface="Calibri"/>
              </a:defRPr>
            </a:lvl4pPr>
            <a:lvl5pPr indent="-397955" lvl="4" marL="2286000" marR="0" rtl="0" algn="l">
              <a:lnSpc>
                <a:spcPct val="100000"/>
              </a:lnSpc>
              <a:spcBef>
                <a:spcPts val="400"/>
              </a:spcBef>
              <a:spcAft>
                <a:spcPts val="0"/>
              </a:spcAft>
              <a:buClr>
                <a:schemeClr val="accent5"/>
              </a:buClr>
              <a:buSzPts val="2667"/>
              <a:buFont typeface="Noto Sans Symbols"/>
              <a:buChar char="🢝"/>
              <a:defRPr b="0" i="0" sz="2667" u="none" cap="none" strike="noStrike">
                <a:solidFill>
                  <a:schemeClr val="lt1"/>
                </a:solidFill>
                <a:latin typeface="Calibri"/>
                <a:ea typeface="Calibri"/>
                <a:cs typeface="Calibri"/>
                <a:sym typeface="Calibri"/>
              </a:defRPr>
            </a:lvl5pPr>
            <a:lvl6pPr indent="-397955" lvl="5" marL="2743200" marR="0" rtl="0" algn="l">
              <a:lnSpc>
                <a:spcPct val="100000"/>
              </a:lnSpc>
              <a:spcBef>
                <a:spcPts val="533"/>
              </a:spcBef>
              <a:spcAft>
                <a:spcPts val="0"/>
              </a:spcAft>
              <a:buClr>
                <a:schemeClr val="accent6"/>
              </a:buClr>
              <a:buSzPts val="2667"/>
              <a:buFont typeface="Noto Sans Symbols"/>
              <a:buChar char="●"/>
              <a:defRPr b="0" i="0" sz="2667" u="none" cap="none" strike="noStrike">
                <a:solidFill>
                  <a:schemeClr val="lt1"/>
                </a:solidFill>
                <a:latin typeface="Calibri"/>
                <a:ea typeface="Calibri"/>
                <a:cs typeface="Calibri"/>
                <a:sym typeface="Calibri"/>
              </a:defRPr>
            </a:lvl6pPr>
            <a:lvl7pPr indent="-381000" lvl="6" marL="3200400" marR="0" rtl="0" algn="l">
              <a:lnSpc>
                <a:spcPct val="100000"/>
              </a:lnSpc>
              <a:spcBef>
                <a:spcPts val="480"/>
              </a:spcBef>
              <a:spcAft>
                <a:spcPts val="0"/>
              </a:spcAft>
              <a:buClr>
                <a:schemeClr val="accent1"/>
              </a:buClr>
              <a:buSzPts val="2400"/>
              <a:buFont typeface="Noto Sans Symbols"/>
              <a:buChar char="●"/>
              <a:defRPr b="0" i="0" sz="2400" u="none" cap="none" strike="noStrike">
                <a:solidFill>
                  <a:schemeClr val="lt1"/>
                </a:solidFill>
                <a:latin typeface="Calibri"/>
                <a:ea typeface="Calibri"/>
                <a:cs typeface="Calibri"/>
                <a:sym typeface="Calibri"/>
              </a:defRPr>
            </a:lvl7pPr>
            <a:lvl8pPr indent="-381000" lvl="7" marL="3657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lt1"/>
                </a:solidFill>
                <a:latin typeface="Calibri"/>
                <a:ea typeface="Calibri"/>
                <a:cs typeface="Calibri"/>
                <a:sym typeface="Calibri"/>
              </a:defRPr>
            </a:lvl8pPr>
            <a:lvl9pPr indent="-381000" lvl="8" marL="4114800" marR="0" rtl="0" algn="l">
              <a:lnSpc>
                <a:spcPct val="100000"/>
              </a:lnSpc>
              <a:spcBef>
                <a:spcPts val="480"/>
              </a:spcBef>
              <a:spcAft>
                <a:spcPts val="0"/>
              </a:spcAft>
              <a:buClr>
                <a:schemeClr val="accent3"/>
              </a:buClr>
              <a:buSzPts val="2400"/>
              <a:buFont typeface="Noto Sans Symbols"/>
              <a:buChar char="●"/>
              <a:defRPr b="0" i="0" sz="2400" u="none" cap="none" strike="noStrike">
                <a:solidFill>
                  <a:schemeClr val="lt1"/>
                </a:solidFill>
                <a:latin typeface="Calibri"/>
                <a:ea typeface="Calibri"/>
                <a:cs typeface="Calibri"/>
                <a:sym typeface="Calibri"/>
              </a:defRPr>
            </a:lvl9pPr>
          </a:lstStyle>
          <a:p/>
        </p:txBody>
      </p:sp>
      <p:sp>
        <p:nvSpPr>
          <p:cNvPr id="14" name="Google Shape;14;g3deee25243d_0_47"/>
          <p:cNvSpPr txBox="1"/>
          <p:nvPr>
            <p:ph idx="10" type="dt"/>
          </p:nvPr>
        </p:nvSpPr>
        <p:spPr>
          <a:xfrm>
            <a:off x="258802" y="6476998"/>
            <a:ext cx="906000" cy="274500"/>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g3deee25243d_0_47"/>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g3deee25243d_0_47"/>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34"/>
          <p:cNvSpPr txBox="1"/>
          <p:nvPr>
            <p:ph idx="1" type="body"/>
          </p:nvPr>
        </p:nvSpPr>
        <p:spPr>
          <a:xfrm>
            <a:off x="200025" y="1325563"/>
            <a:ext cx="8696325" cy="488401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34"/>
          <p:cNvSpPr/>
          <p:nvPr/>
        </p:nvSpPr>
        <p:spPr>
          <a:xfrm rot="5400000">
            <a:off x="4055991" y="-4055991"/>
            <a:ext cx="1032019" cy="9144001"/>
          </a:xfrm>
          <a:prstGeom prst="rect">
            <a:avLst/>
          </a:prstGeom>
          <a:solidFill>
            <a:srgbClr val="00174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rgbClr val="FFFFFF"/>
              </a:solidFill>
              <a:latin typeface="Arial"/>
              <a:ea typeface="Arial"/>
              <a:cs typeface="Arial"/>
              <a:sym typeface="Arial"/>
            </a:endParaRPr>
          </a:p>
        </p:txBody>
      </p:sp>
      <p:sp>
        <p:nvSpPr>
          <p:cNvPr id="28" name="Google Shape;28;p34"/>
          <p:cNvSpPr/>
          <p:nvPr/>
        </p:nvSpPr>
        <p:spPr>
          <a:xfrm rot="10800000">
            <a:off x="244393" y="848278"/>
            <a:ext cx="2923271" cy="274320"/>
          </a:xfrm>
          <a:prstGeom prst="rect">
            <a:avLst/>
          </a:prstGeom>
          <a:solidFill>
            <a:srgbClr val="0085CA"/>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rgbClr val="FFFFFF"/>
              </a:solidFill>
              <a:latin typeface="Arial"/>
              <a:ea typeface="Arial"/>
              <a:cs typeface="Arial"/>
              <a:sym typeface="Arial"/>
            </a:endParaRPr>
          </a:p>
        </p:txBody>
      </p:sp>
      <p:sp>
        <p:nvSpPr>
          <p:cNvPr id="29" name="Google Shape;29;p34"/>
          <p:cNvSpPr txBox="1"/>
          <p:nvPr>
            <p:ph type="title"/>
          </p:nvPr>
        </p:nvSpPr>
        <p:spPr>
          <a:xfrm>
            <a:off x="200025" y="-146773"/>
            <a:ext cx="83153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800"/>
              <a:buFont typeface="Arial"/>
              <a:buNone/>
              <a:defRPr b="0"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34"/>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p36"/>
          <p:cNvSpPr txBox="1"/>
          <p:nvPr>
            <p:ph type="title"/>
          </p:nvPr>
        </p:nvSpPr>
        <p:spPr>
          <a:xfrm>
            <a:off x="170349" y="1"/>
            <a:ext cx="8345002"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1742"/>
              </a:buClr>
              <a:buSzPts val="4400"/>
              <a:buFont typeface="Arial"/>
              <a:buNone/>
              <a:defRPr b="1" i="0" sz="4400" u="none" cap="none" strike="noStrike">
                <a:solidFill>
                  <a:srgbClr val="00174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36"/>
          <p:cNvSpPr txBox="1"/>
          <p:nvPr>
            <p:ph idx="12" type="sldNum"/>
          </p:nvPr>
        </p:nvSpPr>
        <p:spPr>
          <a:xfrm>
            <a:off x="7031935" y="6432549"/>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900" u="none" cap="none" strike="noStrike">
                <a:solidFill>
                  <a:srgbClr val="0017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38"/>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800" u="none" cap="none" strike="noStrike">
                <a:solidFill>
                  <a:schemeClr val="dk2"/>
                </a:solidFill>
                <a:latin typeface="Arial"/>
                <a:ea typeface="Arial"/>
                <a:cs typeface="Arial"/>
                <a:sym typeface="Arial"/>
              </a:defRPr>
            </a:lvl9pPr>
          </a:lstStyle>
          <a:p/>
        </p:txBody>
      </p:sp>
      <p:sp>
        <p:nvSpPr>
          <p:cNvPr id="60" name="Google Shape;60;p38"/>
          <p:cNvSpPr txBox="1"/>
          <p:nvPr>
            <p:ph idx="1" type="body"/>
          </p:nvPr>
        </p:nvSpPr>
        <p:spPr>
          <a:xfrm>
            <a:off x="433918" y="1552575"/>
            <a:ext cx="8002511" cy="4114800"/>
          </a:xfrm>
          <a:prstGeom prst="rect">
            <a:avLst/>
          </a:prstGeom>
          <a:noFill/>
          <a:ln>
            <a:noFill/>
          </a:ln>
        </p:spPr>
        <p:txBody>
          <a:bodyPr anchorCtr="0" anchor="t" bIns="0" lIns="0" spcFirstLastPara="1" rIns="0" wrap="square" tIns="0">
            <a:noAutofit/>
          </a:bodyPr>
          <a:lstStyle>
            <a:lvl1pPr indent="-319088" lvl="0" marL="457200" marR="0" rtl="0" algn="l">
              <a:lnSpc>
                <a:spcPct val="100000"/>
              </a:lnSpc>
              <a:spcBef>
                <a:spcPts val="285"/>
              </a:spcBef>
              <a:spcAft>
                <a:spcPts val="0"/>
              </a:spcAft>
              <a:buClr>
                <a:schemeClr val="accent3"/>
              </a:buClr>
              <a:buSzPts val="1425"/>
              <a:buFont typeface="Noto Sans Symbols"/>
              <a:buChar char="▪"/>
              <a:defRPr b="0" i="0" sz="1425" u="none" cap="none" strike="noStrike">
                <a:solidFill>
                  <a:schemeClr val="dk1"/>
                </a:solidFill>
                <a:latin typeface="Arial"/>
                <a:ea typeface="Arial"/>
                <a:cs typeface="Arial"/>
                <a:sym typeface="Arial"/>
              </a:defRPr>
            </a:lvl1pPr>
            <a:lvl2pPr indent="-319088" lvl="1" marL="914400" marR="0" rtl="0" algn="l">
              <a:lnSpc>
                <a:spcPct val="100000"/>
              </a:lnSpc>
              <a:spcBef>
                <a:spcPts val="285"/>
              </a:spcBef>
              <a:spcAft>
                <a:spcPts val="0"/>
              </a:spcAft>
              <a:buClr>
                <a:schemeClr val="accent3"/>
              </a:buClr>
              <a:buSzPts val="1425"/>
              <a:buFont typeface="Noto Sans Symbols"/>
              <a:buChar char="▪"/>
              <a:defRPr b="0" i="0" sz="1425" u="none" cap="none" strike="noStrike">
                <a:solidFill>
                  <a:schemeClr val="dk1"/>
                </a:solidFill>
                <a:latin typeface="Arial"/>
                <a:ea typeface="Arial"/>
                <a:cs typeface="Arial"/>
                <a:sym typeface="Arial"/>
              </a:defRPr>
            </a:lvl2pPr>
            <a:lvl3pPr indent="-319088" lvl="2" marL="1371600" marR="0" rtl="0" algn="l">
              <a:lnSpc>
                <a:spcPct val="100000"/>
              </a:lnSpc>
              <a:spcBef>
                <a:spcPts val="285"/>
              </a:spcBef>
              <a:spcAft>
                <a:spcPts val="0"/>
              </a:spcAft>
              <a:buClr>
                <a:schemeClr val="accent3"/>
              </a:buClr>
              <a:buSzPts val="1425"/>
              <a:buFont typeface="Noto Sans Symbols"/>
              <a:buChar char="▪"/>
              <a:defRPr b="0" i="0" sz="1425" u="none" cap="none" strike="noStrike">
                <a:solidFill>
                  <a:schemeClr val="dk1"/>
                </a:solidFill>
                <a:latin typeface="Arial"/>
                <a:ea typeface="Arial"/>
                <a:cs typeface="Arial"/>
                <a:sym typeface="Arial"/>
              </a:defRPr>
            </a:lvl3pPr>
            <a:lvl4pPr indent="-319088" lvl="3" marL="1828800" marR="0" rtl="0" algn="l">
              <a:lnSpc>
                <a:spcPct val="100000"/>
              </a:lnSpc>
              <a:spcBef>
                <a:spcPts val="285"/>
              </a:spcBef>
              <a:spcAft>
                <a:spcPts val="0"/>
              </a:spcAft>
              <a:buClr>
                <a:schemeClr val="accent3"/>
              </a:buClr>
              <a:buSzPts val="1425"/>
              <a:buFont typeface="Noto Sans Symbols"/>
              <a:buChar char="▪"/>
              <a:defRPr b="0" i="0" sz="1425" u="none" cap="none" strike="noStrike">
                <a:solidFill>
                  <a:schemeClr val="dk1"/>
                </a:solidFill>
                <a:latin typeface="Arial"/>
                <a:ea typeface="Arial"/>
                <a:cs typeface="Arial"/>
                <a:sym typeface="Arial"/>
              </a:defRPr>
            </a:lvl4pPr>
            <a:lvl5pPr indent="-319088" lvl="4" marL="2286000" marR="0" rtl="0" algn="l">
              <a:lnSpc>
                <a:spcPct val="100000"/>
              </a:lnSpc>
              <a:spcBef>
                <a:spcPts val="285"/>
              </a:spcBef>
              <a:spcAft>
                <a:spcPts val="0"/>
              </a:spcAft>
              <a:buClr>
                <a:schemeClr val="accent3"/>
              </a:buClr>
              <a:buSzPts val="1425"/>
              <a:buFont typeface="Noto Sans Symbols"/>
              <a:buChar char="▪"/>
              <a:defRPr b="0" i="0" sz="1425" u="none" cap="none" strike="noStrike">
                <a:solidFill>
                  <a:schemeClr val="dk1"/>
                </a:solidFill>
                <a:latin typeface="Arial"/>
                <a:ea typeface="Arial"/>
                <a:cs typeface="Arial"/>
                <a:sym typeface="Arial"/>
              </a:defRPr>
            </a:lvl5pPr>
            <a:lvl6pPr indent="-319088" lvl="5" marL="2743200" marR="0" rtl="0" algn="l">
              <a:lnSpc>
                <a:spcPct val="100000"/>
              </a:lnSpc>
              <a:spcBef>
                <a:spcPts val="285"/>
              </a:spcBef>
              <a:spcAft>
                <a:spcPts val="0"/>
              </a:spcAft>
              <a:buClr>
                <a:schemeClr val="dk1"/>
              </a:buClr>
              <a:buSzPts val="1425"/>
              <a:buFont typeface="Noto Sans Symbols"/>
              <a:buChar char="▪"/>
              <a:defRPr b="0" i="0" sz="1425" u="none" cap="none" strike="noStrike">
                <a:solidFill>
                  <a:schemeClr val="dk1"/>
                </a:solidFill>
                <a:latin typeface="Arial"/>
                <a:ea typeface="Arial"/>
                <a:cs typeface="Arial"/>
                <a:sym typeface="Arial"/>
              </a:defRPr>
            </a:lvl6pPr>
            <a:lvl7pPr indent="-319088" lvl="6" marL="3200400" marR="0" rtl="0" algn="l">
              <a:lnSpc>
                <a:spcPct val="100000"/>
              </a:lnSpc>
              <a:spcBef>
                <a:spcPts val="285"/>
              </a:spcBef>
              <a:spcAft>
                <a:spcPts val="0"/>
              </a:spcAft>
              <a:buClr>
                <a:schemeClr val="dk1"/>
              </a:buClr>
              <a:buSzPts val="1425"/>
              <a:buFont typeface="Noto Sans Symbols"/>
              <a:buChar char="▪"/>
              <a:defRPr b="0" i="0" sz="1425" u="none" cap="none" strike="noStrike">
                <a:solidFill>
                  <a:schemeClr val="dk1"/>
                </a:solidFill>
                <a:latin typeface="Arial"/>
                <a:ea typeface="Arial"/>
                <a:cs typeface="Arial"/>
                <a:sym typeface="Arial"/>
              </a:defRPr>
            </a:lvl7pPr>
            <a:lvl8pPr indent="-319088" lvl="7" marL="3657600" marR="0" rtl="0" algn="l">
              <a:lnSpc>
                <a:spcPct val="100000"/>
              </a:lnSpc>
              <a:spcBef>
                <a:spcPts val="285"/>
              </a:spcBef>
              <a:spcAft>
                <a:spcPts val="0"/>
              </a:spcAft>
              <a:buClr>
                <a:schemeClr val="dk1"/>
              </a:buClr>
              <a:buSzPts val="1425"/>
              <a:buFont typeface="Noto Sans Symbols"/>
              <a:buChar char="▪"/>
              <a:defRPr b="0" i="0" sz="1425" u="none" cap="none" strike="noStrike">
                <a:solidFill>
                  <a:schemeClr val="dk1"/>
                </a:solidFill>
                <a:latin typeface="Arial"/>
                <a:ea typeface="Arial"/>
                <a:cs typeface="Arial"/>
                <a:sym typeface="Arial"/>
              </a:defRPr>
            </a:lvl8pPr>
            <a:lvl9pPr indent="-319088" lvl="8" marL="4114800" marR="0" rtl="0" algn="l">
              <a:lnSpc>
                <a:spcPct val="100000"/>
              </a:lnSpc>
              <a:spcBef>
                <a:spcPts val="285"/>
              </a:spcBef>
              <a:spcAft>
                <a:spcPts val="0"/>
              </a:spcAft>
              <a:buClr>
                <a:schemeClr val="dk1"/>
              </a:buClr>
              <a:buSzPts val="1425"/>
              <a:buFont typeface="Noto Sans Symbols"/>
              <a:buChar char="▪"/>
              <a:defRPr b="0" i="0" sz="1425" u="none" cap="none" strike="noStrike">
                <a:solidFill>
                  <a:schemeClr val="dk1"/>
                </a:solidFill>
                <a:latin typeface="Arial"/>
                <a:ea typeface="Arial"/>
                <a:cs typeface="Arial"/>
                <a:sym typeface="Arial"/>
              </a:defRPr>
            </a:lvl9pPr>
          </a:lstStyle>
          <a:p/>
        </p:txBody>
      </p:sp>
      <p:sp>
        <p:nvSpPr>
          <p:cNvPr id="61" name="Google Shape;61;p38"/>
          <p:cNvSpPr txBox="1"/>
          <p:nvPr>
            <p:ph idx="11" type="ftr"/>
          </p:nvPr>
        </p:nvSpPr>
        <p:spPr>
          <a:xfrm>
            <a:off x="1165680" y="6397627"/>
            <a:ext cx="3460750" cy="3079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4D4F5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38"/>
          <p:cNvSpPr txBox="1"/>
          <p:nvPr>
            <p:ph idx="12" type="sldNum"/>
          </p:nvPr>
        </p:nvSpPr>
        <p:spPr>
          <a:xfrm>
            <a:off x="433917" y="6397627"/>
            <a:ext cx="687917" cy="307975"/>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4D4F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united_6p_h_c_r" id="63" name="Google Shape;63;p38"/>
          <p:cNvPicPr preferRelativeResize="0"/>
          <p:nvPr/>
        </p:nvPicPr>
        <p:blipFill rotWithShape="1">
          <a:blip r:embed="rId1">
            <a:alphaModFix/>
          </a:blip>
          <a:srcRect b="0" l="0" r="0" t="0"/>
          <a:stretch/>
        </p:blipFill>
        <p:spPr>
          <a:xfrm>
            <a:off x="7503584" y="6343650"/>
            <a:ext cx="1218596" cy="2492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2.png"/><Relationship Id="rId5" Type="http://schemas.openxmlformats.org/officeDocument/2006/relationships/image" Target="../media/image17.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drive.google.com/file/d/13zlKlNzCUzGLy7eKcFdVF10G2QxbPaSk/view" TargetMode="Externa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drive.google.com/file/d/1jotPc7oYrd6Lwbc11g8rB5A6EQXsA9jb/view"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image" Target="../media/image36.jpg"/><Relationship Id="rId5"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39.png"/><Relationship Id="rId5"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image" Target="../media/image38.png"/><Relationship Id="rId5"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deee25243d_0_63"/>
          <p:cNvSpPr txBox="1"/>
          <p:nvPr>
            <p:ph type="title"/>
          </p:nvPr>
        </p:nvSpPr>
        <p:spPr>
          <a:xfrm>
            <a:off x="555578" y="2655586"/>
            <a:ext cx="8033100" cy="1636800"/>
          </a:xfrm>
          <a:prstGeom prst="rect">
            <a:avLst/>
          </a:prstGeom>
          <a:noFill/>
          <a:ln>
            <a:noFill/>
          </a:ln>
        </p:spPr>
        <p:txBody>
          <a:bodyPr anchorCtr="0" anchor="b" bIns="0" lIns="91425" spcFirstLastPara="1" rIns="91425" wrap="square" tIns="0">
            <a:normAutofit fontScale="90000"/>
          </a:bodyPr>
          <a:lstStyle/>
          <a:p>
            <a:pPr indent="0" lvl="0" marL="0" rtl="0" algn="ctr">
              <a:lnSpc>
                <a:spcPct val="100000"/>
              </a:lnSpc>
              <a:spcBef>
                <a:spcPts val="0"/>
              </a:spcBef>
              <a:spcAft>
                <a:spcPts val="0"/>
              </a:spcAft>
              <a:buClr>
                <a:schemeClr val="lt1"/>
              </a:buClr>
              <a:buSzPct val="108748"/>
              <a:buFont typeface="Calibri"/>
              <a:buNone/>
            </a:pPr>
            <a:r>
              <a:rPr lang="en-US">
                <a:solidFill>
                  <a:schemeClr val="lt1"/>
                </a:solidFill>
              </a:rPr>
              <a:t>Session 1 Revisiting the FAA TFM Thunderstorm Forecast Skill Requirements</a:t>
            </a:r>
            <a:endParaRPr/>
          </a:p>
        </p:txBody>
      </p:sp>
      <p:sp>
        <p:nvSpPr>
          <p:cNvPr id="134" name="Google Shape;134;g3deee25243d_0_63"/>
          <p:cNvSpPr txBox="1"/>
          <p:nvPr/>
        </p:nvSpPr>
        <p:spPr>
          <a:xfrm>
            <a:off x="414337" y="4581460"/>
            <a:ext cx="8315325" cy="994275"/>
          </a:xfrm>
          <a:prstGeom prst="rect">
            <a:avLst/>
          </a:prstGeom>
          <a:noFill/>
          <a:ln>
            <a:noFill/>
          </a:ln>
        </p:spPr>
        <p:txBody>
          <a:bodyPr anchorCtr="0" anchor="ctr" bIns="34275" lIns="68550" spcFirstLastPara="1" rIns="68550" wrap="square" tIns="34275">
            <a:normAutofit fontScale="77500" lnSpcReduction="20000"/>
          </a:bodyPr>
          <a:lstStyle/>
          <a:p>
            <a:pPr indent="0" lvl="0" marL="0" marR="0" rtl="0" algn="ctr">
              <a:lnSpc>
                <a:spcPct val="100000"/>
              </a:lnSpc>
              <a:spcBef>
                <a:spcPts val="0"/>
              </a:spcBef>
              <a:spcAft>
                <a:spcPts val="0"/>
              </a:spcAft>
              <a:buClr>
                <a:srgbClr val="001742"/>
              </a:buClr>
              <a:buSzPct val="189247"/>
              <a:buFont typeface="Calibri"/>
              <a:buNone/>
            </a:pPr>
            <a:r>
              <a:rPr b="1" i="0" lang="en-US" sz="3000" u="none" cap="none" strike="noStrike">
                <a:solidFill>
                  <a:schemeClr val="dk1"/>
                </a:solidFill>
                <a:latin typeface="Calibri"/>
                <a:ea typeface="Calibri"/>
                <a:cs typeface="Calibri"/>
                <a:sym typeface="Calibri"/>
              </a:rPr>
              <a:t>Session Hosts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1742"/>
              </a:buClr>
              <a:buSzPct val="189247"/>
              <a:buFont typeface="Calibri"/>
              <a:buNone/>
            </a:pPr>
            <a:r>
              <a:rPr b="1" i="0" lang="en-US" sz="3000" u="none" cap="none" strike="noStrike">
                <a:solidFill>
                  <a:schemeClr val="dk1"/>
                </a:solidFill>
                <a:latin typeface="Calibri"/>
                <a:ea typeface="Calibri"/>
                <a:cs typeface="Calibri"/>
                <a:sym typeface="Calibri"/>
              </a:rPr>
              <a:t>James Pinto (NCAR/RAL)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1742"/>
              </a:buClr>
              <a:buSzPct val="189247"/>
              <a:buFont typeface="Calibri"/>
              <a:buNone/>
            </a:pPr>
            <a:r>
              <a:rPr b="1" i="0" lang="en-US" sz="3000" u="none" cap="none" strike="noStrike">
                <a:solidFill>
                  <a:schemeClr val="dk1"/>
                </a:solidFill>
                <a:latin typeface="Calibri"/>
                <a:ea typeface="Calibri"/>
                <a:cs typeface="Calibri"/>
                <a:sym typeface="Calibri"/>
              </a:rPr>
              <a:t>Scott Minnick (NOAA Aviation Weather Center)</a:t>
            </a:r>
            <a:endParaRPr b="0" i="0" sz="1400" u="none" cap="none" strike="noStrike">
              <a:solidFill>
                <a:srgbClr val="000000"/>
              </a:solidFill>
              <a:latin typeface="Arial"/>
              <a:ea typeface="Arial"/>
              <a:cs typeface="Arial"/>
              <a:sym typeface="Arial"/>
            </a:endParaRPr>
          </a:p>
        </p:txBody>
      </p:sp>
      <p:sp>
        <p:nvSpPr>
          <p:cNvPr id="135" name="Google Shape;135;g3deee25243d_0_63"/>
          <p:cNvSpPr txBox="1"/>
          <p:nvPr/>
        </p:nvSpPr>
        <p:spPr>
          <a:xfrm>
            <a:off x="1463700" y="5848725"/>
            <a:ext cx="6598800" cy="36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000000"/>
                </a:solidFill>
                <a:latin typeface="Poppins"/>
                <a:ea typeface="Poppins"/>
                <a:cs typeface="Poppins"/>
                <a:sym typeface="Poppins"/>
              </a:rPr>
              <a:t>T</a:t>
            </a:r>
            <a:r>
              <a:rPr b="0" i="1" lang="en-US" sz="1000" u="none" cap="none" strike="noStrike">
                <a:solidFill>
                  <a:srgbClr val="000000"/>
                </a:solidFill>
                <a:latin typeface="Poppins"/>
                <a:ea typeface="Poppins"/>
                <a:cs typeface="Poppins"/>
                <a:sym typeface="Poppins"/>
              </a:rPr>
              <a:t>his research and material presented </a:t>
            </a:r>
            <a:r>
              <a:rPr i="1" lang="en-US" sz="1000">
                <a:latin typeface="Poppins"/>
                <a:ea typeface="Poppins"/>
                <a:cs typeface="Poppins"/>
                <a:sym typeface="Poppins"/>
              </a:rPr>
              <a:t>within </a:t>
            </a:r>
            <a:r>
              <a:rPr b="0" i="1" lang="en-US" sz="1000" u="none" cap="none" strike="noStrike">
                <a:solidFill>
                  <a:srgbClr val="000000"/>
                </a:solidFill>
                <a:latin typeface="Poppins"/>
                <a:ea typeface="Poppins"/>
                <a:cs typeface="Poppins"/>
                <a:sym typeface="Poppins"/>
              </a:rPr>
              <a:t> is in response to requirements and funding by the Federal Aviation Administration (FAA).  The views expressed are those of the authors and do not necessarily represent the official policy or position of the FAA.</a:t>
            </a:r>
            <a:endParaRPr b="0" i="1" sz="700" u="none" cap="none" strike="noStrike">
              <a:solidFill>
                <a:schemeClr val="dk1"/>
              </a:solidFill>
              <a:latin typeface="Poppins"/>
              <a:ea typeface="Poppins"/>
              <a:cs typeface="Poppins"/>
              <a:sym typeface="Poppins"/>
            </a:endParaRPr>
          </a:p>
        </p:txBody>
      </p:sp>
      <p:sp>
        <p:nvSpPr>
          <p:cNvPr id="136" name="Google Shape;136;g3deee25243d_0_63"/>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p>
            <a:pPr indent="0" lvl="0" marL="0" rtl="0" algn="ctr">
              <a:lnSpc>
                <a:spcPct val="100000"/>
              </a:lnSpc>
              <a:spcBef>
                <a:spcPts val="0"/>
              </a:spcBef>
              <a:spcAft>
                <a:spcPts val="0"/>
              </a:spcAft>
              <a:buSzPts val="1400"/>
              <a:buNone/>
            </a:pPr>
            <a:r>
              <a:rPr lang="en-US"/>
              <a:t>FPAW Spring Meeting 2026 Stillwater, OK</a:t>
            </a:r>
            <a:endParaRPr/>
          </a:p>
        </p:txBody>
      </p:sp>
      <p:sp>
        <p:nvSpPr>
          <p:cNvPr id="137" name="Google Shape;137;g3deee25243d_0_63"/>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5"/>
          <p:cNvSpPr txBox="1"/>
          <p:nvPr>
            <p:ph type="title"/>
          </p:nvPr>
        </p:nvSpPr>
        <p:spPr>
          <a:xfrm>
            <a:off x="294852" y="-28556"/>
            <a:ext cx="8639175" cy="9941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2600"/>
              <a:t>Chelsea Kenyon, National Weather Service KC CWSU</a:t>
            </a:r>
            <a:endParaRPr sz="2600"/>
          </a:p>
        </p:txBody>
      </p:sp>
      <p:sp>
        <p:nvSpPr>
          <p:cNvPr id="226" name="Google Shape;226;p55"/>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7" name="Google Shape;227;p55"/>
          <p:cNvSpPr txBox="1"/>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chemeClr val="dk1"/>
                </a:solidFill>
                <a:latin typeface="Arial"/>
                <a:ea typeface="Arial"/>
                <a:cs typeface="Arial"/>
                <a:sym typeface="Arial"/>
              </a:rPr>
              <a:t>Introduction – brief background</a:t>
            </a:r>
            <a:endParaRPr/>
          </a:p>
        </p:txBody>
      </p:sp>
      <p:sp>
        <p:nvSpPr>
          <p:cNvPr id="228" name="Google Shape;228;p55"/>
          <p:cNvSpPr txBox="1"/>
          <p:nvPr/>
        </p:nvSpPr>
        <p:spPr>
          <a:xfrm>
            <a:off x="294850" y="1915200"/>
            <a:ext cx="8455500" cy="4517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16 years at Kansas City Center Weather Service Unit (ZKC)</a:t>
            </a:r>
            <a:endParaRPr sz="18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forecasting convection, turbulence, icing and other weather hazards for air traffic control</a:t>
            </a:r>
            <a:endParaRPr sz="1800">
              <a:solidFill>
                <a:schemeClr val="dk1"/>
              </a:solidFill>
            </a:endParaRPr>
          </a:p>
          <a:p>
            <a:pPr indent="0" lvl="0" marL="9144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3 years Flight Service (Ft Worth)</a:t>
            </a:r>
            <a:endParaRPr sz="18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pilot weather briefings</a:t>
            </a:r>
            <a:endParaRPr sz="18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flight plan filing, NOTAMs, PIREPs, air traffic messages</a:t>
            </a:r>
            <a:endParaRPr sz="1800">
              <a:solidFill>
                <a:schemeClr val="dk1"/>
              </a:solidFill>
            </a:endParaRPr>
          </a:p>
          <a:p>
            <a:pPr indent="0" lvl="0" marL="9144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4 years weather broadcasting (Gulf Coast)</a:t>
            </a:r>
            <a:endParaRPr sz="18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public forecasting, community preparedness</a:t>
            </a:r>
            <a:endParaRPr sz="1800">
              <a:solidFill>
                <a:schemeClr val="dk1"/>
              </a:solidFill>
            </a:endParaRPr>
          </a:p>
          <a:p>
            <a:pPr indent="0" lvl="0" marL="9144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Education: </a:t>
            </a:r>
            <a:endParaRPr sz="18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Meteorology: University of Northern Colorado</a:t>
            </a:r>
            <a:endParaRPr sz="1800">
              <a:solidFill>
                <a:schemeClr val="dk1"/>
              </a:solidFill>
            </a:endParaRPr>
          </a:p>
          <a:p>
            <a:pPr indent="-342900" lvl="1" marL="914400" rtl="0" algn="l">
              <a:spcBef>
                <a:spcPts val="0"/>
              </a:spcBef>
              <a:spcAft>
                <a:spcPts val="0"/>
              </a:spcAft>
              <a:buClr>
                <a:schemeClr val="dk1"/>
              </a:buClr>
              <a:buSzPts val="1800"/>
              <a:buChar char="○"/>
            </a:pPr>
            <a:r>
              <a:rPr lang="en-US" sz="1800">
                <a:solidFill>
                  <a:schemeClr val="dk1"/>
                </a:solidFill>
              </a:rPr>
              <a:t>Aerospace: Middle Tennessee State University</a:t>
            </a:r>
            <a:endParaRPr sz="1800">
              <a:solidFill>
                <a:schemeClr val="dk1"/>
              </a:solidFill>
            </a:endParaRPr>
          </a:p>
          <a:p>
            <a:pPr indent="-342900" lvl="2" marL="1371600" rtl="0" algn="l">
              <a:spcBef>
                <a:spcPts val="0"/>
              </a:spcBef>
              <a:spcAft>
                <a:spcPts val="0"/>
              </a:spcAft>
              <a:buClr>
                <a:schemeClr val="dk1"/>
              </a:buClr>
              <a:buSzPts val="1800"/>
              <a:buChar char="■"/>
            </a:pPr>
            <a:r>
              <a:rPr lang="en-US" sz="1800">
                <a:solidFill>
                  <a:schemeClr val="dk1"/>
                </a:solidFill>
              </a:rPr>
              <a:t>Flight Dispatch, CTI Program</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294852" y="-28556"/>
            <a:ext cx="8639175" cy="9941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2600"/>
              <a:t>Chelsea Kenyon, National Weather Service KC CWSU</a:t>
            </a:r>
            <a:endParaRPr sz="2600"/>
          </a:p>
        </p:txBody>
      </p:sp>
      <p:sp>
        <p:nvSpPr>
          <p:cNvPr id="234" name="Google Shape;234;p19"/>
          <p:cNvSpPr txBox="1"/>
          <p:nvPr>
            <p:ph idx="1" type="body"/>
          </p:nvPr>
        </p:nvSpPr>
        <p:spPr>
          <a:xfrm>
            <a:off x="-27060" y="1356424"/>
            <a:ext cx="5184954" cy="3468574"/>
          </a:xfrm>
          <a:prstGeom prst="rect">
            <a:avLst/>
          </a:prstGeom>
          <a:noFill/>
          <a:ln>
            <a:noFill/>
          </a:ln>
        </p:spPr>
        <p:txBody>
          <a:bodyPr anchorCtr="0" anchor="t" bIns="34275" lIns="68550" spcFirstLastPara="1" rIns="68550" wrap="square" tIns="34275">
            <a:noAutofit/>
          </a:bodyPr>
          <a:lstStyle/>
          <a:p>
            <a:pPr indent="0" lvl="0" marL="76200" rtl="0" algn="l">
              <a:lnSpc>
                <a:spcPct val="100000"/>
              </a:lnSpc>
              <a:spcBef>
                <a:spcPts val="0"/>
              </a:spcBef>
              <a:spcAft>
                <a:spcPts val="0"/>
              </a:spcAft>
              <a:buSzPts val="2000"/>
              <a:buNone/>
            </a:pPr>
            <a:r>
              <a:rPr b="1" lang="en-US" sz="1600"/>
              <a:t>Current issues: </a:t>
            </a:r>
            <a:endParaRPr b="1" sz="1600"/>
          </a:p>
          <a:p>
            <a:pPr indent="-266700" lvl="1" marL="685800" rtl="0" algn="l">
              <a:lnSpc>
                <a:spcPct val="100000"/>
              </a:lnSpc>
              <a:spcBef>
                <a:spcPts val="0"/>
              </a:spcBef>
              <a:spcAft>
                <a:spcPts val="0"/>
              </a:spcAft>
              <a:buSzPts val="2000"/>
              <a:buFont typeface="Arial"/>
              <a:buChar char="○"/>
            </a:pPr>
            <a:r>
              <a:rPr lang="en-US" sz="1400"/>
              <a:t>Too much emphasis on “meteorological” TCF verification</a:t>
            </a:r>
            <a:endParaRPr sz="1400"/>
          </a:p>
          <a:p>
            <a:pPr indent="-266700" lvl="1" marL="685800" rtl="0" algn="l">
              <a:lnSpc>
                <a:spcPct val="100000"/>
              </a:lnSpc>
              <a:spcBef>
                <a:spcPts val="0"/>
              </a:spcBef>
              <a:spcAft>
                <a:spcPts val="0"/>
              </a:spcAft>
              <a:buSzPts val="2000"/>
              <a:buChar char="○"/>
            </a:pPr>
            <a:r>
              <a:rPr lang="en-US" sz="1400"/>
              <a:t>Interpretation by users is subjective</a:t>
            </a:r>
            <a:endParaRPr sz="1400"/>
          </a:p>
          <a:p>
            <a:pPr indent="-266700" lvl="2" marL="1028700" rtl="0" algn="l">
              <a:lnSpc>
                <a:spcPct val="100000"/>
              </a:lnSpc>
              <a:spcBef>
                <a:spcPts val="0"/>
              </a:spcBef>
              <a:spcAft>
                <a:spcPts val="0"/>
              </a:spcAft>
              <a:buSzPts val="2000"/>
              <a:buChar char="■"/>
            </a:pPr>
            <a:r>
              <a:rPr lang="en-US" sz="1400"/>
              <a:t>SPARSE = planes can still deviate through convection</a:t>
            </a:r>
            <a:endParaRPr sz="1400"/>
          </a:p>
          <a:p>
            <a:pPr indent="-266700" lvl="2" marL="1028700" rtl="0" algn="l">
              <a:lnSpc>
                <a:spcPct val="100000"/>
              </a:lnSpc>
              <a:spcBef>
                <a:spcPts val="0"/>
              </a:spcBef>
              <a:spcAft>
                <a:spcPts val="0"/>
              </a:spcAft>
              <a:buSzPts val="2000"/>
              <a:buChar char="■"/>
            </a:pPr>
            <a:r>
              <a:rPr lang="en-US" sz="1400"/>
              <a:t>MEDIUM = ALL planes go around</a:t>
            </a:r>
            <a:endParaRPr sz="1400"/>
          </a:p>
          <a:p>
            <a:pPr indent="-266700" lvl="1" marL="685800" rtl="0" algn="l">
              <a:lnSpc>
                <a:spcPct val="100000"/>
              </a:lnSpc>
              <a:spcBef>
                <a:spcPts val="0"/>
              </a:spcBef>
              <a:spcAft>
                <a:spcPts val="0"/>
              </a:spcAft>
              <a:buSzPts val="2000"/>
              <a:buChar char="○"/>
            </a:pPr>
            <a:r>
              <a:rPr lang="en-US" sz="1400"/>
              <a:t>Forecasters hesitant to draw medium coverage</a:t>
            </a:r>
            <a:endParaRPr sz="1400"/>
          </a:p>
          <a:p>
            <a:pPr indent="-266700" lvl="1" marL="685800" rtl="0" algn="l">
              <a:lnSpc>
                <a:spcPct val="100000"/>
              </a:lnSpc>
              <a:spcBef>
                <a:spcPts val="0"/>
              </a:spcBef>
              <a:spcAft>
                <a:spcPts val="0"/>
              </a:spcAft>
              <a:buSzPts val="2000"/>
              <a:buChar char="○"/>
            </a:pPr>
            <a:r>
              <a:rPr lang="en-US" sz="1400"/>
              <a:t>Too much focus on low confidence areas</a:t>
            </a:r>
            <a:endParaRPr sz="1400"/>
          </a:p>
          <a:p>
            <a:pPr indent="-266700" lvl="2" marL="1028700" rtl="0" algn="l">
              <a:lnSpc>
                <a:spcPct val="100000"/>
              </a:lnSpc>
              <a:spcBef>
                <a:spcPts val="0"/>
              </a:spcBef>
              <a:spcAft>
                <a:spcPts val="0"/>
              </a:spcAft>
              <a:buSzPts val="2000"/>
              <a:buChar char="■"/>
            </a:pPr>
            <a:r>
              <a:rPr lang="en-US" sz="1400"/>
              <a:t>users don’t see it</a:t>
            </a:r>
            <a:endParaRPr sz="1400"/>
          </a:p>
          <a:p>
            <a:pPr indent="-266700" lvl="1" marL="685800" rtl="0" algn="l">
              <a:lnSpc>
                <a:spcPct val="100000"/>
              </a:lnSpc>
              <a:spcBef>
                <a:spcPts val="0"/>
              </a:spcBef>
              <a:spcAft>
                <a:spcPts val="0"/>
              </a:spcAft>
              <a:buSzPts val="2000"/>
              <a:buChar char="○"/>
            </a:pPr>
            <a:r>
              <a:rPr lang="en-US" sz="1400"/>
              <a:t>Some locations/times are more impactful than others</a:t>
            </a:r>
            <a:endParaRPr sz="1400"/>
          </a:p>
          <a:p>
            <a:pPr indent="-266700" lvl="2" marL="1028700" rtl="0" algn="l">
              <a:lnSpc>
                <a:spcPct val="100000"/>
              </a:lnSpc>
              <a:spcBef>
                <a:spcPts val="0"/>
              </a:spcBef>
              <a:spcAft>
                <a:spcPts val="0"/>
              </a:spcAft>
              <a:buSzPts val="2000"/>
              <a:buChar char="■"/>
            </a:pPr>
            <a:r>
              <a:rPr lang="en-US" sz="1400"/>
              <a:t>one-size-fits-all criteria fails to address IMPACT</a:t>
            </a:r>
            <a:endParaRPr sz="1400"/>
          </a:p>
        </p:txBody>
      </p:sp>
      <p:pic>
        <p:nvPicPr>
          <p:cNvPr id="235" name="Google Shape;235;p19" title="eye of the storm.JPG"/>
          <p:cNvPicPr preferRelativeResize="0"/>
          <p:nvPr/>
        </p:nvPicPr>
        <p:blipFill rotWithShape="1">
          <a:blip r:embed="rId3">
            <a:alphaModFix/>
          </a:blip>
          <a:srcRect b="3419" l="5803" r="0" t="0"/>
          <a:stretch/>
        </p:blipFill>
        <p:spPr>
          <a:xfrm>
            <a:off x="5019041" y="1369092"/>
            <a:ext cx="4207550" cy="3183027"/>
          </a:xfrm>
          <a:prstGeom prst="rect">
            <a:avLst/>
          </a:prstGeom>
          <a:noFill/>
          <a:ln>
            <a:noFill/>
          </a:ln>
        </p:spPr>
      </p:pic>
      <p:sp>
        <p:nvSpPr>
          <p:cNvPr id="236" name="Google Shape;236;p19"/>
          <p:cNvSpPr txBox="1"/>
          <p:nvPr/>
        </p:nvSpPr>
        <p:spPr>
          <a:xfrm>
            <a:off x="-3" y="4646047"/>
            <a:ext cx="8046300" cy="1692600"/>
          </a:xfrm>
          <a:prstGeom prst="rect">
            <a:avLst/>
          </a:prstGeom>
          <a:noFill/>
          <a:ln>
            <a:noFill/>
          </a:ln>
        </p:spPr>
        <p:txBody>
          <a:bodyPr anchorCtr="0" anchor="t" bIns="68550" lIns="68550" spcFirstLastPara="1" rIns="68550" wrap="square" tIns="68550">
            <a:noAutofit/>
          </a:bodyPr>
          <a:lstStyle/>
          <a:p>
            <a:pPr indent="0" lvl="0" marL="342900" marR="0" rtl="0" algn="l">
              <a:lnSpc>
                <a:spcPct val="90000"/>
              </a:lnSpc>
              <a:spcBef>
                <a:spcPts val="0"/>
              </a:spcBef>
              <a:spcAft>
                <a:spcPts val="0"/>
              </a:spcAft>
              <a:buClr>
                <a:srgbClr val="000000"/>
              </a:buClr>
              <a:buSzPts val="1575"/>
              <a:buFont typeface="Arial"/>
              <a:buNone/>
            </a:pPr>
            <a:r>
              <a:t/>
            </a:r>
            <a:endParaRPr b="0" i="0" sz="1575" u="none" cap="none" strike="noStrike">
              <a:solidFill>
                <a:srgbClr val="000000"/>
              </a:solidFill>
              <a:latin typeface="Arial"/>
              <a:ea typeface="Arial"/>
              <a:cs typeface="Arial"/>
              <a:sym typeface="Arial"/>
            </a:endParaRPr>
          </a:p>
          <a:p>
            <a:pPr indent="0" lvl="0" marL="7620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Future Improvements:</a:t>
            </a:r>
            <a:endParaRPr b="1" i="0" sz="1600" u="none" cap="none" strike="noStrike">
              <a:solidFill>
                <a:srgbClr val="000000"/>
              </a:solidFill>
              <a:latin typeface="Arial"/>
              <a:ea typeface="Arial"/>
              <a:cs typeface="Arial"/>
              <a:sym typeface="Arial"/>
            </a:endParaRPr>
          </a:p>
          <a:p>
            <a:pPr indent="-266700" lvl="1" marL="685800" marR="0" rtl="0" algn="l">
              <a:lnSpc>
                <a:spcPct val="90000"/>
              </a:lnSpc>
              <a:spcBef>
                <a:spcPts val="0"/>
              </a:spcBef>
              <a:spcAft>
                <a:spcPts val="0"/>
              </a:spcAft>
              <a:buClr>
                <a:srgbClr val="000000"/>
              </a:buClr>
              <a:buSzPts val="2000"/>
              <a:buFont typeface="Arial"/>
              <a:buChar char="○"/>
            </a:pPr>
            <a:r>
              <a:rPr b="0" i="0" lang="en-US" sz="1400" u="none" cap="none" strike="noStrike">
                <a:solidFill>
                  <a:srgbClr val="000000"/>
                </a:solidFill>
                <a:latin typeface="Arial"/>
                <a:ea typeface="Arial"/>
                <a:cs typeface="Arial"/>
                <a:sym typeface="Arial"/>
              </a:rPr>
              <a:t>Need to focus on IMPACT</a:t>
            </a:r>
            <a:endParaRPr b="0" i="0" sz="1400" u="none" cap="none" strike="noStrike">
              <a:solidFill>
                <a:srgbClr val="000000"/>
              </a:solidFill>
              <a:latin typeface="Arial"/>
              <a:ea typeface="Arial"/>
              <a:cs typeface="Arial"/>
              <a:sym typeface="Arial"/>
            </a:endParaRPr>
          </a:p>
          <a:p>
            <a:pPr indent="-266700" lvl="1" marL="685800" marR="0" rtl="0" algn="l">
              <a:lnSpc>
                <a:spcPct val="90000"/>
              </a:lnSpc>
              <a:spcBef>
                <a:spcPts val="0"/>
              </a:spcBef>
              <a:spcAft>
                <a:spcPts val="0"/>
              </a:spcAft>
              <a:buClr>
                <a:srgbClr val="000000"/>
              </a:buClr>
              <a:buSzPts val="2000"/>
              <a:buFont typeface="Arial"/>
              <a:buChar char="○"/>
            </a:pPr>
            <a:r>
              <a:rPr b="0" i="0" lang="en-US" sz="1400" u="none" cap="none" strike="noStrike">
                <a:solidFill>
                  <a:srgbClr val="000000"/>
                </a:solidFill>
                <a:latin typeface="Arial"/>
                <a:ea typeface="Arial"/>
                <a:cs typeface="Arial"/>
                <a:sym typeface="Arial"/>
              </a:rPr>
              <a:t>Some allowances should be made in confidence and/or coverage criteria to effectively convey impact</a:t>
            </a:r>
            <a:endParaRPr b="0" i="0" sz="1400" u="none" cap="none" strike="noStrike">
              <a:solidFill>
                <a:srgbClr val="000000"/>
              </a:solidFill>
              <a:latin typeface="Arial"/>
              <a:ea typeface="Arial"/>
              <a:cs typeface="Arial"/>
              <a:sym typeface="Arial"/>
            </a:endParaRPr>
          </a:p>
          <a:p>
            <a:pPr indent="-266700" lvl="1" marL="685800" marR="0" rtl="0" algn="l">
              <a:lnSpc>
                <a:spcPct val="90000"/>
              </a:lnSpc>
              <a:spcBef>
                <a:spcPts val="0"/>
              </a:spcBef>
              <a:spcAft>
                <a:spcPts val="0"/>
              </a:spcAft>
              <a:buClr>
                <a:srgbClr val="000000"/>
              </a:buClr>
              <a:buSzPts val="2000"/>
              <a:buFont typeface="Arial"/>
              <a:buChar char="○"/>
            </a:pPr>
            <a:r>
              <a:rPr b="0" i="0" lang="en-US" sz="1400" u="none" cap="none" strike="noStrike">
                <a:solidFill>
                  <a:srgbClr val="000000"/>
                </a:solidFill>
                <a:latin typeface="Arial"/>
                <a:ea typeface="Arial"/>
                <a:cs typeface="Arial"/>
                <a:sym typeface="Arial"/>
              </a:rPr>
              <a:t>Break out TCF into regional workflows on high-impact days</a:t>
            </a:r>
            <a:endParaRPr b="0" i="0" sz="1400" u="none" cap="none" strike="noStrike">
              <a:solidFill>
                <a:srgbClr val="000000"/>
              </a:solidFill>
              <a:latin typeface="Arial"/>
              <a:ea typeface="Arial"/>
              <a:cs typeface="Arial"/>
              <a:sym typeface="Arial"/>
            </a:endParaRPr>
          </a:p>
          <a:p>
            <a:pPr indent="-266700" lvl="1" marL="685800" marR="0" rtl="0" algn="l">
              <a:lnSpc>
                <a:spcPct val="90000"/>
              </a:lnSpc>
              <a:spcBef>
                <a:spcPts val="0"/>
              </a:spcBef>
              <a:spcAft>
                <a:spcPts val="0"/>
              </a:spcAft>
              <a:buClr>
                <a:srgbClr val="000000"/>
              </a:buClr>
              <a:buSzPts val="2000"/>
              <a:buFont typeface="Arial"/>
              <a:buChar char="○"/>
            </a:pPr>
            <a:r>
              <a:rPr b="0" i="0" lang="en-US" sz="1400" u="none" cap="none" strike="noStrike">
                <a:solidFill>
                  <a:srgbClr val="000000"/>
                </a:solidFill>
                <a:latin typeface="Arial"/>
                <a:ea typeface="Arial"/>
                <a:cs typeface="Arial"/>
                <a:sym typeface="Arial"/>
              </a:rPr>
              <a:t>Verification needs to address </a:t>
            </a:r>
            <a:r>
              <a:rPr b="0" i="0" lang="en-US" sz="1400" u="sng" cap="none" strike="noStrike">
                <a:solidFill>
                  <a:srgbClr val="000000"/>
                </a:solidFill>
                <a:latin typeface="Arial"/>
                <a:ea typeface="Arial"/>
                <a:cs typeface="Arial"/>
                <a:sym typeface="Arial"/>
              </a:rPr>
              <a:t>system-wide decision-making</a:t>
            </a:r>
            <a:r>
              <a:rPr b="0" i="0" lang="en-US" sz="1400" u="none" cap="none" strike="noStrike">
                <a:solidFill>
                  <a:srgbClr val="000000"/>
                </a:solidFill>
                <a:latin typeface="Arial"/>
                <a:ea typeface="Arial"/>
                <a:cs typeface="Arial"/>
                <a:sym typeface="Arial"/>
              </a:rPr>
              <a:t> and </a:t>
            </a:r>
            <a:r>
              <a:rPr b="0" i="0" lang="en-US" sz="1400" u="sng" cap="none" strike="noStrike">
                <a:solidFill>
                  <a:srgbClr val="000000"/>
                </a:solidFill>
                <a:latin typeface="Arial"/>
                <a:ea typeface="Arial"/>
                <a:cs typeface="Arial"/>
                <a:sym typeface="Arial"/>
              </a:rPr>
              <a:t>timeliness</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7" name="Google Shape;237;p19"/>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ctrTitle"/>
          </p:nvPr>
        </p:nvSpPr>
        <p:spPr>
          <a:xfrm>
            <a:off x="187631" y="1008300"/>
            <a:ext cx="7162650" cy="502650"/>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Font typeface="Calibri"/>
              <a:buNone/>
            </a:pPr>
            <a:r>
              <a:rPr lang="en-US" sz="3000"/>
              <a:t>August 7, 2025- 07Z TCF</a:t>
            </a:r>
            <a:endParaRPr sz="3000"/>
          </a:p>
        </p:txBody>
      </p:sp>
      <p:sp>
        <p:nvSpPr>
          <p:cNvPr id="243" name="Google Shape;243;p20"/>
          <p:cNvSpPr txBox="1"/>
          <p:nvPr>
            <p:ph idx="1" type="subTitle"/>
          </p:nvPr>
        </p:nvSpPr>
        <p:spPr>
          <a:xfrm>
            <a:off x="2181835" y="3579000"/>
            <a:ext cx="2478600" cy="1997100"/>
          </a:xfrm>
          <a:prstGeom prst="rect">
            <a:avLst/>
          </a:prstGeom>
          <a:noFill/>
          <a:ln>
            <a:noFill/>
          </a:ln>
        </p:spPr>
        <p:txBody>
          <a:bodyPr anchorCtr="0" anchor="t" bIns="34275" lIns="68550" spcFirstLastPara="1" rIns="68550" wrap="square" tIns="34275">
            <a:noAutofit/>
          </a:bodyPr>
          <a:lstStyle/>
          <a:p>
            <a:pPr indent="-266700" lvl="0" marL="342900" rtl="0" algn="l">
              <a:lnSpc>
                <a:spcPct val="90000"/>
              </a:lnSpc>
              <a:spcBef>
                <a:spcPts val="0"/>
              </a:spcBef>
              <a:spcAft>
                <a:spcPts val="0"/>
              </a:spcAft>
              <a:buSzPts val="2000"/>
              <a:buFont typeface="Arial"/>
              <a:buChar char="●"/>
            </a:pPr>
            <a:r>
              <a:rPr lang="en-US" sz="1500"/>
              <a:t>Midshift TCF depicted </a:t>
            </a:r>
            <a:r>
              <a:rPr lang="en-US" sz="1500" u="sng"/>
              <a:t>sparse</a:t>
            </a:r>
            <a:r>
              <a:rPr lang="en-US" sz="1500"/>
              <a:t> development</a:t>
            </a:r>
            <a:endParaRPr sz="1500"/>
          </a:p>
          <a:p>
            <a:pPr indent="-266700" lvl="0" marL="342900" rtl="0" algn="l">
              <a:lnSpc>
                <a:spcPct val="90000"/>
              </a:lnSpc>
              <a:spcBef>
                <a:spcPts val="0"/>
              </a:spcBef>
              <a:spcAft>
                <a:spcPts val="0"/>
              </a:spcAft>
              <a:buSzPts val="2000"/>
              <a:buChar char="●"/>
            </a:pPr>
            <a:r>
              <a:rPr lang="en-US" sz="1500"/>
              <a:t>HRRR likely showed development followed by *mid-morning dissipation</a:t>
            </a:r>
            <a:endParaRPr sz="1500"/>
          </a:p>
          <a:p>
            <a:pPr indent="-266700" lvl="0" marL="342900" rtl="0" algn="l">
              <a:lnSpc>
                <a:spcPct val="90000"/>
              </a:lnSpc>
              <a:spcBef>
                <a:spcPts val="0"/>
              </a:spcBef>
              <a:spcAft>
                <a:spcPts val="0"/>
              </a:spcAft>
              <a:buSzPts val="2000"/>
              <a:buChar char="●"/>
            </a:pPr>
            <a:r>
              <a:rPr lang="en-US" sz="1500"/>
              <a:t>CWSU and TMU not yet on shift</a:t>
            </a:r>
            <a:endParaRPr sz="1500"/>
          </a:p>
          <a:p>
            <a:pPr indent="0" lvl="0" marL="342900" rtl="0" algn="l">
              <a:lnSpc>
                <a:spcPct val="90000"/>
              </a:lnSpc>
              <a:spcBef>
                <a:spcPts val="0"/>
              </a:spcBef>
              <a:spcAft>
                <a:spcPts val="0"/>
              </a:spcAft>
              <a:buSzPts val="1400"/>
              <a:buNone/>
            </a:pPr>
            <a:r>
              <a:t/>
            </a:r>
            <a:endParaRPr sz="1500"/>
          </a:p>
          <a:p>
            <a:pPr indent="0" lvl="0" marL="0" rtl="0" algn="l">
              <a:lnSpc>
                <a:spcPct val="90000"/>
              </a:lnSpc>
              <a:spcBef>
                <a:spcPts val="0"/>
              </a:spcBef>
              <a:spcAft>
                <a:spcPts val="0"/>
              </a:spcAft>
              <a:buSzPts val="1400"/>
              <a:buNone/>
            </a:pPr>
            <a:r>
              <a:rPr lang="en-US" sz="1350"/>
              <a:t>      *very common with HRRR</a:t>
            </a:r>
            <a:endParaRPr sz="1350"/>
          </a:p>
          <a:p>
            <a:pPr indent="0" lvl="0" marL="0" rtl="0" algn="l">
              <a:lnSpc>
                <a:spcPct val="90000"/>
              </a:lnSpc>
              <a:spcBef>
                <a:spcPts val="0"/>
              </a:spcBef>
              <a:spcAft>
                <a:spcPts val="0"/>
              </a:spcAft>
              <a:buSzPts val="1400"/>
              <a:buNone/>
            </a:pPr>
            <a:r>
              <a:t/>
            </a:r>
            <a:endParaRPr sz="1500"/>
          </a:p>
        </p:txBody>
      </p:sp>
      <p:sp>
        <p:nvSpPr>
          <p:cNvPr id="244" name="Google Shape;244;p20"/>
          <p:cNvSpPr txBox="1"/>
          <p:nvPr>
            <p:ph idx="3" type="body"/>
          </p:nvPr>
        </p:nvSpPr>
        <p:spPr>
          <a:xfrm>
            <a:off x="189094" y="3204825"/>
            <a:ext cx="1957950"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11Z</a:t>
            </a:r>
            <a:endParaRPr>
              <a:latin typeface="Arial"/>
              <a:ea typeface="Arial"/>
              <a:cs typeface="Arial"/>
              <a:sym typeface="Arial"/>
            </a:endParaRPr>
          </a:p>
        </p:txBody>
      </p:sp>
      <p:sp>
        <p:nvSpPr>
          <p:cNvPr id="245" name="Google Shape;245;p20"/>
          <p:cNvSpPr txBox="1"/>
          <p:nvPr>
            <p:ph idx="5" type="body"/>
          </p:nvPr>
        </p:nvSpPr>
        <p:spPr>
          <a:xfrm>
            <a:off x="2241197" y="3204825"/>
            <a:ext cx="1957950"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13Z</a:t>
            </a:r>
            <a:endParaRPr>
              <a:latin typeface="Arial"/>
              <a:ea typeface="Arial"/>
              <a:cs typeface="Arial"/>
              <a:sym typeface="Arial"/>
            </a:endParaRPr>
          </a:p>
        </p:txBody>
      </p:sp>
      <p:sp>
        <p:nvSpPr>
          <p:cNvPr id="246" name="Google Shape;246;p20"/>
          <p:cNvSpPr txBox="1"/>
          <p:nvPr>
            <p:ph idx="7" type="body"/>
          </p:nvPr>
        </p:nvSpPr>
        <p:spPr>
          <a:xfrm>
            <a:off x="189104" y="5108081"/>
            <a:ext cx="1957950"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15Z</a:t>
            </a:r>
            <a:endParaRPr>
              <a:latin typeface="Arial"/>
              <a:ea typeface="Arial"/>
              <a:cs typeface="Arial"/>
              <a:sym typeface="Arial"/>
            </a:endParaRPr>
          </a:p>
        </p:txBody>
      </p:sp>
      <p:pic>
        <p:nvPicPr>
          <p:cNvPr id="247" name="Google Shape;247;p20"/>
          <p:cNvPicPr preferRelativeResize="0"/>
          <p:nvPr/>
        </p:nvPicPr>
        <p:blipFill rotWithShape="1">
          <a:blip r:embed="rId3">
            <a:alphaModFix/>
          </a:blip>
          <a:srcRect b="0" l="0" r="0" t="0"/>
          <a:stretch/>
        </p:blipFill>
        <p:spPr>
          <a:xfrm>
            <a:off x="189094" y="1674094"/>
            <a:ext cx="1957969" cy="1530731"/>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2241188" y="1674094"/>
            <a:ext cx="1957948" cy="1530731"/>
          </a:xfrm>
          <a:prstGeom prst="rect">
            <a:avLst/>
          </a:prstGeom>
          <a:noFill/>
          <a:ln>
            <a:noFill/>
          </a:ln>
        </p:spPr>
      </p:pic>
      <p:pic>
        <p:nvPicPr>
          <p:cNvPr id="249" name="Google Shape;249;p20"/>
          <p:cNvPicPr preferRelativeResize="0"/>
          <p:nvPr/>
        </p:nvPicPr>
        <p:blipFill rotWithShape="1">
          <a:blip r:embed="rId5">
            <a:alphaModFix/>
          </a:blip>
          <a:srcRect b="0" l="0" r="0" t="0"/>
          <a:stretch/>
        </p:blipFill>
        <p:spPr>
          <a:xfrm>
            <a:off x="189094" y="3579001"/>
            <a:ext cx="1957950" cy="1529081"/>
          </a:xfrm>
          <a:prstGeom prst="rect">
            <a:avLst/>
          </a:prstGeom>
          <a:noFill/>
          <a:ln>
            <a:noFill/>
          </a:ln>
        </p:spPr>
      </p:pic>
      <p:pic>
        <p:nvPicPr>
          <p:cNvPr id="250" name="Google Shape;250;p20"/>
          <p:cNvPicPr preferRelativeResize="0"/>
          <p:nvPr/>
        </p:nvPicPr>
        <p:blipFill rotWithShape="1">
          <a:blip r:embed="rId6">
            <a:alphaModFix/>
          </a:blip>
          <a:srcRect b="0" l="0" r="0" t="0"/>
          <a:stretch/>
        </p:blipFill>
        <p:spPr>
          <a:xfrm>
            <a:off x="4695225" y="1674094"/>
            <a:ext cx="4123106" cy="3625388"/>
          </a:xfrm>
          <a:prstGeom prst="rect">
            <a:avLst/>
          </a:prstGeom>
          <a:noFill/>
          <a:ln>
            <a:noFill/>
          </a:ln>
        </p:spPr>
      </p:pic>
      <p:sp>
        <p:nvSpPr>
          <p:cNvPr id="251" name="Google Shape;251;p20"/>
          <p:cNvSpPr txBox="1"/>
          <p:nvPr>
            <p:ph idx="7" type="body"/>
          </p:nvPr>
        </p:nvSpPr>
        <p:spPr>
          <a:xfrm>
            <a:off x="4695225" y="5299481"/>
            <a:ext cx="4123125"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actual weather at 07Z </a:t>
            </a:r>
            <a:r>
              <a:rPr i="1" lang="en-US"/>
              <a:t>(source: CoSPA archive)</a:t>
            </a:r>
            <a:endParaRPr i="1">
              <a:latin typeface="Arial"/>
              <a:ea typeface="Arial"/>
              <a:cs typeface="Arial"/>
              <a:sym typeface="Arial"/>
            </a:endParaRPr>
          </a:p>
        </p:txBody>
      </p:sp>
      <p:sp>
        <p:nvSpPr>
          <p:cNvPr id="252" name="Google Shape;252;p20"/>
          <p:cNvSpPr txBox="1"/>
          <p:nvPr>
            <p:ph idx="12" type="sldNum"/>
          </p:nvPr>
        </p:nvSpPr>
        <p:spPr>
          <a:xfrm>
            <a:off x="7031935" y="6432549"/>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txBox="1"/>
          <p:nvPr>
            <p:ph type="ctrTitle"/>
          </p:nvPr>
        </p:nvSpPr>
        <p:spPr>
          <a:xfrm>
            <a:off x="187631" y="1008300"/>
            <a:ext cx="7162650" cy="502650"/>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Font typeface="Calibri"/>
              <a:buNone/>
            </a:pPr>
            <a:r>
              <a:rPr lang="en-US" sz="3000"/>
              <a:t>August 7, 2025- 09Z TCF</a:t>
            </a:r>
            <a:endParaRPr sz="3000"/>
          </a:p>
        </p:txBody>
      </p:sp>
      <p:sp>
        <p:nvSpPr>
          <p:cNvPr id="258" name="Google Shape;258;p21"/>
          <p:cNvSpPr txBox="1"/>
          <p:nvPr>
            <p:ph idx="1" type="subTitle"/>
          </p:nvPr>
        </p:nvSpPr>
        <p:spPr>
          <a:xfrm>
            <a:off x="2181835" y="3579000"/>
            <a:ext cx="2478600" cy="1997100"/>
          </a:xfrm>
          <a:prstGeom prst="rect">
            <a:avLst/>
          </a:prstGeom>
          <a:noFill/>
          <a:ln>
            <a:noFill/>
          </a:ln>
        </p:spPr>
        <p:txBody>
          <a:bodyPr anchorCtr="0" anchor="t" bIns="34275" lIns="68550" spcFirstLastPara="1" rIns="68550" wrap="square" tIns="34275">
            <a:noAutofit/>
          </a:bodyPr>
          <a:lstStyle/>
          <a:p>
            <a:pPr indent="-266700" lvl="0" marL="342900" rtl="0" algn="l">
              <a:lnSpc>
                <a:spcPct val="90000"/>
              </a:lnSpc>
              <a:spcBef>
                <a:spcPts val="0"/>
              </a:spcBef>
              <a:spcAft>
                <a:spcPts val="0"/>
              </a:spcAft>
              <a:buSzPts val="2000"/>
              <a:buChar char="●"/>
            </a:pPr>
            <a:r>
              <a:rPr lang="en-US" sz="1500"/>
              <a:t>HRRR → TCF removed convective development</a:t>
            </a:r>
            <a:endParaRPr sz="1500"/>
          </a:p>
          <a:p>
            <a:pPr indent="-266700" lvl="0" marL="342900" rtl="0" algn="l">
              <a:lnSpc>
                <a:spcPct val="90000"/>
              </a:lnSpc>
              <a:spcBef>
                <a:spcPts val="0"/>
              </a:spcBef>
              <a:spcAft>
                <a:spcPts val="0"/>
              </a:spcAft>
              <a:buSzPts val="2000"/>
              <a:buChar char="●"/>
            </a:pPr>
            <a:r>
              <a:rPr lang="en-US" sz="1500"/>
              <a:t>Tops now FL500+ over Iowa</a:t>
            </a:r>
            <a:endParaRPr sz="1500"/>
          </a:p>
          <a:p>
            <a:pPr indent="-266700" lvl="0" marL="342900" rtl="0" algn="l">
              <a:lnSpc>
                <a:spcPct val="90000"/>
              </a:lnSpc>
              <a:spcBef>
                <a:spcPts val="0"/>
              </a:spcBef>
              <a:spcAft>
                <a:spcPts val="0"/>
              </a:spcAft>
              <a:buSzPts val="2000"/>
              <a:buChar char="●"/>
            </a:pPr>
            <a:r>
              <a:rPr lang="en-US" sz="1500"/>
              <a:t>CWSU and TMU shift starts at 10z</a:t>
            </a:r>
            <a:endParaRPr sz="1500"/>
          </a:p>
          <a:p>
            <a:pPr indent="-266700" lvl="0" marL="342900" rtl="0" algn="l">
              <a:lnSpc>
                <a:spcPct val="90000"/>
              </a:lnSpc>
              <a:spcBef>
                <a:spcPts val="0"/>
              </a:spcBef>
              <a:spcAft>
                <a:spcPts val="0"/>
              </a:spcAft>
              <a:buSzPts val="2000"/>
              <a:buChar char="●"/>
            </a:pPr>
            <a:r>
              <a:rPr lang="en-US" sz="1500"/>
              <a:t>TCF would remain blank in ZKC for next 3 chat sessions</a:t>
            </a:r>
            <a:endParaRPr sz="1500"/>
          </a:p>
          <a:p>
            <a:pPr indent="0" lvl="0" marL="342900" rtl="0" algn="l">
              <a:lnSpc>
                <a:spcPct val="90000"/>
              </a:lnSpc>
              <a:spcBef>
                <a:spcPts val="0"/>
              </a:spcBef>
              <a:spcAft>
                <a:spcPts val="0"/>
              </a:spcAft>
              <a:buSzPts val="1400"/>
              <a:buNone/>
            </a:pPr>
            <a:r>
              <a:t/>
            </a:r>
            <a:endParaRPr sz="1500"/>
          </a:p>
          <a:p>
            <a:pPr indent="0" lvl="0" marL="0" rtl="0" algn="l">
              <a:lnSpc>
                <a:spcPct val="90000"/>
              </a:lnSpc>
              <a:spcBef>
                <a:spcPts val="0"/>
              </a:spcBef>
              <a:spcAft>
                <a:spcPts val="0"/>
              </a:spcAft>
              <a:buSzPts val="1400"/>
              <a:buNone/>
            </a:pPr>
            <a:r>
              <a:t/>
            </a:r>
            <a:endParaRPr sz="1500"/>
          </a:p>
        </p:txBody>
      </p:sp>
      <p:sp>
        <p:nvSpPr>
          <p:cNvPr id="259" name="Google Shape;259;p21"/>
          <p:cNvSpPr txBox="1"/>
          <p:nvPr>
            <p:ph idx="3" type="body"/>
          </p:nvPr>
        </p:nvSpPr>
        <p:spPr>
          <a:xfrm>
            <a:off x="189094" y="3204825"/>
            <a:ext cx="1957950"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13Z</a:t>
            </a:r>
            <a:endParaRPr>
              <a:latin typeface="Arial"/>
              <a:ea typeface="Arial"/>
              <a:cs typeface="Arial"/>
              <a:sym typeface="Arial"/>
            </a:endParaRPr>
          </a:p>
        </p:txBody>
      </p:sp>
      <p:sp>
        <p:nvSpPr>
          <p:cNvPr id="260" name="Google Shape;260;p21"/>
          <p:cNvSpPr txBox="1"/>
          <p:nvPr>
            <p:ph idx="5" type="body"/>
          </p:nvPr>
        </p:nvSpPr>
        <p:spPr>
          <a:xfrm>
            <a:off x="2241197" y="3204825"/>
            <a:ext cx="1957950"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15Z</a:t>
            </a:r>
            <a:endParaRPr>
              <a:latin typeface="Arial"/>
              <a:ea typeface="Arial"/>
              <a:cs typeface="Arial"/>
              <a:sym typeface="Arial"/>
            </a:endParaRPr>
          </a:p>
        </p:txBody>
      </p:sp>
      <p:sp>
        <p:nvSpPr>
          <p:cNvPr id="261" name="Google Shape;261;p21"/>
          <p:cNvSpPr txBox="1"/>
          <p:nvPr>
            <p:ph idx="7" type="body"/>
          </p:nvPr>
        </p:nvSpPr>
        <p:spPr>
          <a:xfrm>
            <a:off x="189104" y="5108081"/>
            <a:ext cx="1957950"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17Z</a:t>
            </a:r>
            <a:endParaRPr>
              <a:latin typeface="Arial"/>
              <a:ea typeface="Arial"/>
              <a:cs typeface="Arial"/>
              <a:sym typeface="Arial"/>
            </a:endParaRPr>
          </a:p>
        </p:txBody>
      </p:sp>
      <p:sp>
        <p:nvSpPr>
          <p:cNvPr id="262" name="Google Shape;262;p21"/>
          <p:cNvSpPr txBox="1"/>
          <p:nvPr>
            <p:ph idx="7" type="body"/>
          </p:nvPr>
        </p:nvSpPr>
        <p:spPr>
          <a:xfrm>
            <a:off x="4695225" y="5070881"/>
            <a:ext cx="4123125" cy="273825"/>
          </a:xfrm>
          <a:prstGeom prst="rect">
            <a:avLst/>
          </a:prstGeom>
          <a:solidFill>
            <a:srgbClr val="001742"/>
          </a:solid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1800"/>
              <a:buNone/>
            </a:pPr>
            <a:r>
              <a:rPr lang="en-US"/>
              <a:t>actual weather at 09Z </a:t>
            </a:r>
            <a:r>
              <a:rPr i="1" lang="en-US"/>
              <a:t>(source: CoSPA archive)</a:t>
            </a:r>
            <a:endParaRPr i="1">
              <a:latin typeface="Arial"/>
              <a:ea typeface="Arial"/>
              <a:cs typeface="Arial"/>
              <a:sym typeface="Arial"/>
            </a:endParaRPr>
          </a:p>
        </p:txBody>
      </p:sp>
      <p:pic>
        <p:nvPicPr>
          <p:cNvPr id="263" name="Google Shape;263;p21"/>
          <p:cNvPicPr preferRelativeResize="0"/>
          <p:nvPr/>
        </p:nvPicPr>
        <p:blipFill rotWithShape="1">
          <a:blip r:embed="rId3">
            <a:alphaModFix/>
          </a:blip>
          <a:srcRect b="0" l="0" r="0" t="0"/>
          <a:stretch/>
        </p:blipFill>
        <p:spPr>
          <a:xfrm>
            <a:off x="4695216" y="1510951"/>
            <a:ext cx="4104156" cy="3559931"/>
          </a:xfrm>
          <a:prstGeom prst="rect">
            <a:avLst/>
          </a:prstGeom>
          <a:noFill/>
          <a:ln>
            <a:noFill/>
          </a:ln>
        </p:spPr>
      </p:pic>
      <p:pic>
        <p:nvPicPr>
          <p:cNvPr id="264" name="Google Shape;264;p21"/>
          <p:cNvPicPr preferRelativeResize="0"/>
          <p:nvPr/>
        </p:nvPicPr>
        <p:blipFill rotWithShape="1">
          <a:blip r:embed="rId4">
            <a:alphaModFix/>
          </a:blip>
          <a:srcRect b="0" l="0" r="0" t="0"/>
          <a:stretch/>
        </p:blipFill>
        <p:spPr>
          <a:xfrm>
            <a:off x="189113" y="1510950"/>
            <a:ext cx="1957950" cy="1693875"/>
          </a:xfrm>
          <a:prstGeom prst="rect">
            <a:avLst/>
          </a:prstGeom>
          <a:noFill/>
          <a:ln>
            <a:noFill/>
          </a:ln>
        </p:spPr>
      </p:pic>
      <p:pic>
        <p:nvPicPr>
          <p:cNvPr id="265" name="Google Shape;265;p21"/>
          <p:cNvPicPr preferRelativeResize="0"/>
          <p:nvPr/>
        </p:nvPicPr>
        <p:blipFill rotWithShape="1">
          <a:blip r:embed="rId5">
            <a:alphaModFix/>
          </a:blip>
          <a:srcRect b="0" l="0" r="0" t="0"/>
          <a:stretch/>
        </p:blipFill>
        <p:spPr>
          <a:xfrm>
            <a:off x="2241188" y="1510950"/>
            <a:ext cx="1957950" cy="1693875"/>
          </a:xfrm>
          <a:prstGeom prst="rect">
            <a:avLst/>
          </a:prstGeom>
          <a:noFill/>
          <a:ln>
            <a:noFill/>
          </a:ln>
        </p:spPr>
      </p:pic>
      <p:pic>
        <p:nvPicPr>
          <p:cNvPr id="266" name="Google Shape;266;p21"/>
          <p:cNvPicPr preferRelativeResize="0"/>
          <p:nvPr/>
        </p:nvPicPr>
        <p:blipFill rotWithShape="1">
          <a:blip r:embed="rId6">
            <a:alphaModFix/>
          </a:blip>
          <a:srcRect b="0" l="0" r="0" t="0"/>
          <a:stretch/>
        </p:blipFill>
        <p:spPr>
          <a:xfrm>
            <a:off x="189113" y="3592951"/>
            <a:ext cx="1957950" cy="1515131"/>
          </a:xfrm>
          <a:prstGeom prst="rect">
            <a:avLst/>
          </a:prstGeom>
          <a:noFill/>
          <a:ln>
            <a:noFill/>
          </a:ln>
        </p:spPr>
      </p:pic>
      <p:sp>
        <p:nvSpPr>
          <p:cNvPr id="267" name="Google Shape;267;p21"/>
          <p:cNvSpPr txBox="1"/>
          <p:nvPr>
            <p:ph idx="12" type="sldNum"/>
          </p:nvPr>
        </p:nvSpPr>
        <p:spPr>
          <a:xfrm>
            <a:off x="7031935" y="6432549"/>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ph type="title"/>
          </p:nvPr>
        </p:nvSpPr>
        <p:spPr>
          <a:xfrm>
            <a:off x="555578" y="2655586"/>
            <a:ext cx="8033100" cy="1636800"/>
          </a:xfrm>
          <a:prstGeom prst="rect">
            <a:avLst/>
          </a:prstGeom>
          <a:noFill/>
          <a:ln>
            <a:noFill/>
          </a:ln>
        </p:spPr>
        <p:txBody>
          <a:bodyPr anchorCtr="0" anchor="b" bIns="0" lIns="91425" spcFirstLastPara="1" rIns="91425" wrap="square" tIns="0">
            <a:normAutofit fontScale="90000"/>
          </a:bodyPr>
          <a:lstStyle/>
          <a:p>
            <a:pPr indent="0" lvl="0" marL="0" rtl="0" algn="ctr">
              <a:lnSpc>
                <a:spcPct val="100000"/>
              </a:lnSpc>
              <a:spcBef>
                <a:spcPts val="0"/>
              </a:spcBef>
              <a:spcAft>
                <a:spcPts val="0"/>
              </a:spcAft>
              <a:buClr>
                <a:schemeClr val="lt1"/>
              </a:buClr>
              <a:buSzPct val="96827"/>
              <a:buFont typeface="Calibri"/>
              <a:buNone/>
            </a:pPr>
            <a:r>
              <a:rPr lang="en-US">
                <a:solidFill>
                  <a:schemeClr val="lt1"/>
                </a:solidFill>
              </a:rPr>
              <a:t>Traffic Flow Manager Perspective</a:t>
            </a:r>
            <a:endParaRPr/>
          </a:p>
        </p:txBody>
      </p:sp>
      <p:sp>
        <p:nvSpPr>
          <p:cNvPr id="273" name="Google Shape;273;p22"/>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p>
            <a:pPr indent="0" lvl="0" marL="0" rtl="0" algn="ctr">
              <a:lnSpc>
                <a:spcPct val="100000"/>
              </a:lnSpc>
              <a:spcBef>
                <a:spcPts val="0"/>
              </a:spcBef>
              <a:spcAft>
                <a:spcPts val="0"/>
              </a:spcAft>
              <a:buSzPts val="1400"/>
              <a:buNone/>
            </a:pPr>
            <a:r>
              <a:rPr lang="en-US"/>
              <a:t>FPAW Spring Meeting 2026 Stillwater, OK</a:t>
            </a:r>
            <a:endParaRPr/>
          </a:p>
        </p:txBody>
      </p:sp>
      <p:sp>
        <p:nvSpPr>
          <p:cNvPr id="274" name="Google Shape;274;p22"/>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3"/>
          <p:cNvSpPr txBox="1"/>
          <p:nvPr/>
        </p:nvSpPr>
        <p:spPr>
          <a:xfrm>
            <a:off x="294852" y="-28556"/>
            <a:ext cx="8315325"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chemeClr val="lt1"/>
                </a:solidFill>
                <a:latin typeface="Arial"/>
                <a:ea typeface="Arial"/>
                <a:cs typeface="Arial"/>
                <a:sym typeface="Arial"/>
              </a:rPr>
              <a:t>Joshua Garcia, TMO, ZKC ARTCC</a:t>
            </a:r>
            <a:endParaRPr b="0" i="0" sz="1400" u="none" cap="none" strike="noStrike">
              <a:solidFill>
                <a:srgbClr val="000000"/>
              </a:solidFill>
              <a:latin typeface="Arial"/>
              <a:ea typeface="Arial"/>
              <a:cs typeface="Arial"/>
              <a:sym typeface="Arial"/>
            </a:endParaRPr>
          </a:p>
        </p:txBody>
      </p:sp>
      <p:sp>
        <p:nvSpPr>
          <p:cNvPr id="280" name="Google Shape;280;p23"/>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1" name="Google Shape;281;p23"/>
          <p:cNvSpPr txBox="1"/>
          <p:nvPr>
            <p:ph type="title"/>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Introduction – brief background</a:t>
            </a:r>
            <a:endParaRPr sz="3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56" title="08-07_TCF_OFF.mp4">
            <a:hlinkClick r:id="rId3"/>
          </p:cNvPr>
          <p:cNvPicPr preferRelativeResize="0"/>
          <p:nvPr/>
        </p:nvPicPr>
        <p:blipFill rotWithShape="1">
          <a:blip r:embed="rId4">
            <a:alphaModFix/>
          </a:blip>
          <a:srcRect b="0" l="0" r="0" t="0"/>
          <a:stretch/>
        </p:blipFill>
        <p:spPr>
          <a:xfrm>
            <a:off x="511598" y="1257074"/>
            <a:ext cx="8315325" cy="4912677"/>
          </a:xfrm>
          <a:prstGeom prst="rect">
            <a:avLst/>
          </a:prstGeom>
          <a:noFill/>
          <a:ln>
            <a:noFill/>
          </a:ln>
        </p:spPr>
      </p:pic>
      <p:sp>
        <p:nvSpPr>
          <p:cNvPr id="287" name="Google Shape;287;p56"/>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8" name="Google Shape;288;p56"/>
          <p:cNvSpPr txBox="1"/>
          <p:nvPr/>
        </p:nvSpPr>
        <p:spPr>
          <a:xfrm>
            <a:off x="254211" y="0"/>
            <a:ext cx="8315325" cy="994275"/>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chemeClr val="lt1"/>
                </a:solidFill>
                <a:latin typeface="Arial"/>
                <a:ea typeface="Arial"/>
                <a:cs typeface="Arial"/>
                <a:sym typeface="Arial"/>
              </a:rPr>
              <a:t>PDARS Replay- ZKC August 7, 2025</a:t>
            </a:r>
            <a:endParaRPr b="1" i="0" sz="30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d741136114_0_1"/>
          <p:cNvSpPr txBox="1"/>
          <p:nvPr/>
        </p:nvSpPr>
        <p:spPr>
          <a:xfrm>
            <a:off x="294852" y="-28556"/>
            <a:ext cx="8315400" cy="994200"/>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None/>
            </a:pPr>
            <a:r>
              <a:rPr b="0" i="0" lang="en-US" sz="3000" u="none" cap="none" strike="noStrike">
                <a:solidFill>
                  <a:schemeClr val="lt1"/>
                </a:solidFill>
                <a:latin typeface="Arial"/>
                <a:ea typeface="Arial"/>
                <a:cs typeface="Arial"/>
                <a:sym typeface="Arial"/>
              </a:rPr>
              <a:t>PDARS Replay- ZKC April 14, 2026</a:t>
            </a:r>
            <a:endParaRPr b="0" i="0" sz="1400" u="none" cap="none" strike="noStrike">
              <a:solidFill>
                <a:schemeClr val="lt1"/>
              </a:solidFill>
              <a:latin typeface="Arial"/>
              <a:ea typeface="Arial"/>
              <a:cs typeface="Arial"/>
              <a:sym typeface="Arial"/>
            </a:endParaRPr>
          </a:p>
        </p:txBody>
      </p:sp>
      <p:pic>
        <p:nvPicPr>
          <p:cNvPr id="294" name="Google Shape;294;g3d741136114_0_1" title="TCF_04-14-26.mp4">
            <a:hlinkClick r:id="rId3"/>
          </p:cNvPr>
          <p:cNvPicPr preferRelativeResize="0"/>
          <p:nvPr/>
        </p:nvPicPr>
        <p:blipFill rotWithShape="1">
          <a:blip r:embed="rId4">
            <a:alphaModFix/>
          </a:blip>
          <a:srcRect b="0" l="0" r="0" t="0"/>
          <a:stretch/>
        </p:blipFill>
        <p:spPr>
          <a:xfrm>
            <a:off x="506491" y="1158390"/>
            <a:ext cx="8131018" cy="5323689"/>
          </a:xfrm>
          <a:prstGeom prst="rect">
            <a:avLst/>
          </a:prstGeom>
          <a:noFill/>
          <a:ln>
            <a:noFill/>
          </a:ln>
        </p:spPr>
      </p:pic>
      <p:sp>
        <p:nvSpPr>
          <p:cNvPr id="295" name="Google Shape;295;g3d741136114_0_1"/>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type="title"/>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Introduction – brief background</a:t>
            </a:r>
            <a:endParaRPr sz="3000">
              <a:solidFill>
                <a:schemeClr val="dk1"/>
              </a:solidFill>
            </a:endParaRPr>
          </a:p>
        </p:txBody>
      </p:sp>
      <p:sp>
        <p:nvSpPr>
          <p:cNvPr id="301" name="Google Shape;301;p24"/>
          <p:cNvSpPr txBox="1"/>
          <p:nvPr/>
        </p:nvSpPr>
        <p:spPr>
          <a:xfrm>
            <a:off x="294852" y="-28556"/>
            <a:ext cx="8315325"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rgbClr val="FFFFFF"/>
                </a:solidFill>
                <a:latin typeface="Arial"/>
                <a:ea typeface="Arial"/>
                <a:cs typeface="Arial"/>
                <a:sym typeface="Arial"/>
              </a:rPr>
              <a:t>Elizabeth Slovak, FAA Command Center</a:t>
            </a:r>
            <a:endParaRPr b="0" i="0" sz="1400" u="none" cap="none" strike="noStrike">
              <a:solidFill>
                <a:srgbClr val="000000"/>
              </a:solidFill>
              <a:latin typeface="Arial"/>
              <a:ea typeface="Arial"/>
              <a:cs typeface="Arial"/>
              <a:sym typeface="Arial"/>
            </a:endParaRPr>
          </a:p>
        </p:txBody>
      </p:sp>
      <p:sp>
        <p:nvSpPr>
          <p:cNvPr id="302" name="Google Shape;302;p24"/>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e01d690671_5_0"/>
          <p:cNvSpPr txBox="1"/>
          <p:nvPr>
            <p:ph type="title"/>
          </p:nvPr>
        </p:nvSpPr>
        <p:spPr>
          <a:xfrm>
            <a:off x="200025" y="-146773"/>
            <a:ext cx="8315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Re-Route Timing</a:t>
            </a:r>
            <a:endParaRPr/>
          </a:p>
        </p:txBody>
      </p:sp>
      <p:sp>
        <p:nvSpPr>
          <p:cNvPr id="309" name="Google Shape;309;g3e01d690671_5_0"/>
          <p:cNvSpPr txBox="1"/>
          <p:nvPr>
            <p:ph idx="1" type="body"/>
          </p:nvPr>
        </p:nvSpPr>
        <p:spPr>
          <a:xfrm>
            <a:off x="200025" y="1325563"/>
            <a:ext cx="8696400" cy="48840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
        <p:nvSpPr>
          <p:cNvPr id="310" name="Google Shape;310;g3e01d690671_5_0"/>
          <p:cNvSpPr txBox="1"/>
          <p:nvPr>
            <p:ph idx="12" type="sldNum"/>
          </p:nvPr>
        </p:nvSpPr>
        <p:spPr>
          <a:xfrm>
            <a:off x="7031935" y="643255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11" name="Google Shape;311;g3e01d690671_5_0"/>
          <p:cNvPicPr preferRelativeResize="0"/>
          <p:nvPr/>
        </p:nvPicPr>
        <p:blipFill>
          <a:blip r:embed="rId3">
            <a:alphaModFix/>
          </a:blip>
          <a:stretch>
            <a:fillRect/>
          </a:stretch>
        </p:blipFill>
        <p:spPr>
          <a:xfrm>
            <a:off x="0" y="1226725"/>
            <a:ext cx="9144000" cy="5058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3"/>
          <p:cNvSpPr txBox="1"/>
          <p:nvPr>
            <p:ph type="title"/>
          </p:nvPr>
        </p:nvSpPr>
        <p:spPr>
          <a:xfrm>
            <a:off x="200025" y="-146773"/>
            <a:ext cx="8315400" cy="13257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Session Overview</a:t>
            </a:r>
            <a:endParaRPr sz="3000">
              <a:solidFill>
                <a:schemeClr val="dk1"/>
              </a:solidFill>
            </a:endParaRPr>
          </a:p>
        </p:txBody>
      </p:sp>
      <p:sp>
        <p:nvSpPr>
          <p:cNvPr id="143" name="Google Shape;143;p53"/>
          <p:cNvSpPr txBox="1"/>
          <p:nvPr/>
        </p:nvSpPr>
        <p:spPr>
          <a:xfrm>
            <a:off x="294852" y="-28556"/>
            <a:ext cx="8713681"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2400" u="none" cap="none" strike="noStrike">
                <a:solidFill>
                  <a:schemeClr val="lt1"/>
                </a:solidFill>
                <a:latin typeface="Arial"/>
                <a:ea typeface="Arial"/>
                <a:cs typeface="Arial"/>
                <a:sym typeface="Arial"/>
              </a:rPr>
              <a:t>James Pinto, NSF NCAR Research Applications Lab </a:t>
            </a:r>
            <a:endParaRPr b="0" i="0" sz="1400" u="none" cap="none" strike="noStrike">
              <a:solidFill>
                <a:srgbClr val="000000"/>
              </a:solidFill>
              <a:latin typeface="Arial"/>
              <a:ea typeface="Arial"/>
              <a:cs typeface="Arial"/>
              <a:sym typeface="Arial"/>
            </a:endParaRPr>
          </a:p>
        </p:txBody>
      </p:sp>
      <p:sp>
        <p:nvSpPr>
          <p:cNvPr id="144" name="Google Shape;144;p53"/>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5" name="Google Shape;145;p53"/>
          <p:cNvSpPr txBox="1"/>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chemeClr val="dk1"/>
                </a:solidFill>
                <a:latin typeface="Arial"/>
                <a:ea typeface="Arial"/>
                <a:cs typeface="Arial"/>
                <a:sym typeface="Arial"/>
              </a:rPr>
              <a:t>Introduction – brief background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e01d690671_5_8"/>
          <p:cNvSpPr txBox="1"/>
          <p:nvPr>
            <p:ph type="title"/>
          </p:nvPr>
        </p:nvSpPr>
        <p:spPr>
          <a:xfrm>
            <a:off x="200025" y="-146773"/>
            <a:ext cx="8315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Route Placement</a:t>
            </a:r>
            <a:endParaRPr/>
          </a:p>
        </p:txBody>
      </p:sp>
      <p:sp>
        <p:nvSpPr>
          <p:cNvPr id="318" name="Google Shape;318;g3e01d690671_5_8"/>
          <p:cNvSpPr txBox="1"/>
          <p:nvPr>
            <p:ph idx="1" type="body"/>
          </p:nvPr>
        </p:nvSpPr>
        <p:spPr>
          <a:xfrm>
            <a:off x="200025" y="1325563"/>
            <a:ext cx="8696400" cy="48840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
        <p:nvSpPr>
          <p:cNvPr id="319" name="Google Shape;319;g3e01d690671_5_8"/>
          <p:cNvSpPr txBox="1"/>
          <p:nvPr>
            <p:ph idx="12" type="sldNum"/>
          </p:nvPr>
        </p:nvSpPr>
        <p:spPr>
          <a:xfrm>
            <a:off x="7031935" y="643255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20" name="Google Shape;320;g3e01d690671_5_8"/>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5"/>
          <p:cNvSpPr txBox="1"/>
          <p:nvPr>
            <p:ph type="title"/>
          </p:nvPr>
        </p:nvSpPr>
        <p:spPr>
          <a:xfrm>
            <a:off x="555578" y="2655586"/>
            <a:ext cx="8033100" cy="1636800"/>
          </a:xfrm>
          <a:prstGeom prst="rect">
            <a:avLst/>
          </a:prstGeom>
          <a:noFill/>
          <a:ln>
            <a:noFill/>
          </a:ln>
        </p:spPr>
        <p:txBody>
          <a:bodyPr anchorCtr="0" anchor="b" bIns="0" lIns="91425" spcFirstLastPara="1" rIns="91425" wrap="square" tIns="0">
            <a:normAutofit fontScale="90000"/>
          </a:bodyPr>
          <a:lstStyle/>
          <a:p>
            <a:pPr indent="0" lvl="0" marL="0" rtl="0" algn="ctr">
              <a:lnSpc>
                <a:spcPct val="100000"/>
              </a:lnSpc>
              <a:spcBef>
                <a:spcPts val="0"/>
              </a:spcBef>
              <a:spcAft>
                <a:spcPts val="0"/>
              </a:spcAft>
              <a:buClr>
                <a:schemeClr val="lt1"/>
              </a:buClr>
              <a:buSzPct val="96827"/>
              <a:buFont typeface="Calibri"/>
              <a:buNone/>
            </a:pPr>
            <a:r>
              <a:rPr lang="en-US">
                <a:solidFill>
                  <a:schemeClr val="lt1"/>
                </a:solidFill>
              </a:rPr>
              <a:t>Airline Meteorologist</a:t>
            </a:r>
            <a:br>
              <a:rPr lang="en-US">
                <a:solidFill>
                  <a:schemeClr val="lt1"/>
                </a:solidFill>
              </a:rPr>
            </a:br>
            <a:r>
              <a:rPr lang="en-US">
                <a:solidFill>
                  <a:schemeClr val="lt1"/>
                </a:solidFill>
              </a:rPr>
              <a:t>Perspective</a:t>
            </a:r>
            <a:endParaRPr/>
          </a:p>
        </p:txBody>
      </p:sp>
      <p:sp>
        <p:nvSpPr>
          <p:cNvPr id="326" name="Google Shape;326;p25"/>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p>
            <a:pPr indent="0" lvl="0" marL="0" rtl="0" algn="ctr">
              <a:lnSpc>
                <a:spcPct val="100000"/>
              </a:lnSpc>
              <a:spcBef>
                <a:spcPts val="0"/>
              </a:spcBef>
              <a:spcAft>
                <a:spcPts val="0"/>
              </a:spcAft>
              <a:buSzPts val="1400"/>
              <a:buNone/>
            </a:pPr>
            <a:r>
              <a:rPr lang="en-US"/>
              <a:t>FPAW Spring Meeting 2026 Stillwater, OK</a:t>
            </a:r>
            <a:endParaRPr/>
          </a:p>
        </p:txBody>
      </p:sp>
      <p:sp>
        <p:nvSpPr>
          <p:cNvPr id="327" name="Google Shape;327;p25"/>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6"/>
          <p:cNvSpPr txBox="1"/>
          <p:nvPr/>
        </p:nvSpPr>
        <p:spPr>
          <a:xfrm>
            <a:off x="294852" y="-28556"/>
            <a:ext cx="8315325"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rgbClr val="FFFFFF"/>
                </a:solidFill>
                <a:latin typeface="Arial"/>
                <a:ea typeface="Arial"/>
                <a:cs typeface="Arial"/>
                <a:sym typeface="Arial"/>
              </a:rPr>
              <a:t>David Dillahunt, SWA Chief Meteorologist</a:t>
            </a:r>
            <a:endParaRPr b="0" i="0" sz="1400" u="none" cap="none" strike="noStrike">
              <a:solidFill>
                <a:srgbClr val="000000"/>
              </a:solidFill>
              <a:latin typeface="Arial"/>
              <a:ea typeface="Arial"/>
              <a:cs typeface="Arial"/>
              <a:sym typeface="Arial"/>
            </a:endParaRPr>
          </a:p>
        </p:txBody>
      </p:sp>
      <p:sp>
        <p:nvSpPr>
          <p:cNvPr id="333" name="Google Shape;333;p26"/>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4" name="Google Shape;334;p26"/>
          <p:cNvSpPr txBox="1"/>
          <p:nvPr>
            <p:ph type="title"/>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Introduction – brief background</a:t>
            </a:r>
            <a:endParaRPr sz="3000">
              <a:solidFill>
                <a:schemeClr val="dk1"/>
              </a:solidFill>
            </a:endParaRPr>
          </a:p>
        </p:txBody>
      </p:sp>
      <p:sp>
        <p:nvSpPr>
          <p:cNvPr id="335" name="Google Shape;335;p26"/>
          <p:cNvSpPr txBox="1"/>
          <p:nvPr>
            <p:ph type="title"/>
          </p:nvPr>
        </p:nvSpPr>
        <p:spPr>
          <a:xfrm>
            <a:off x="294825" y="2038946"/>
            <a:ext cx="8315400" cy="2661600"/>
          </a:xfrm>
          <a:prstGeom prst="rect">
            <a:avLst/>
          </a:prstGeom>
          <a:noFill/>
          <a:ln>
            <a:noFill/>
          </a:ln>
        </p:spPr>
        <p:txBody>
          <a:bodyPr anchorCtr="0" anchor="ctr" bIns="34275" lIns="68550" spcFirstLastPara="1" rIns="68550" wrap="square" tIns="34275">
            <a:normAutofit/>
          </a:bodyPr>
          <a:lstStyle/>
          <a:p>
            <a:pPr indent="-355600" lvl="0" marL="457200" rtl="0" algn="l">
              <a:lnSpc>
                <a:spcPct val="90000"/>
              </a:lnSpc>
              <a:spcBef>
                <a:spcPts val="0"/>
              </a:spcBef>
              <a:spcAft>
                <a:spcPts val="0"/>
              </a:spcAft>
              <a:buClr>
                <a:schemeClr val="dk1"/>
              </a:buClr>
              <a:buSzPts val="2000"/>
              <a:buChar char="●"/>
            </a:pPr>
            <a:r>
              <a:rPr b="0" lang="en-US" sz="2000">
                <a:solidFill>
                  <a:schemeClr val="dk1"/>
                </a:solidFill>
              </a:rPr>
              <a:t>Southwest Airlines Meteorology, 2017 - Present</a:t>
            </a:r>
            <a:endParaRPr sz="2000">
              <a:solidFill>
                <a:schemeClr val="dk1"/>
              </a:solidFill>
            </a:endParaRPr>
          </a:p>
          <a:p>
            <a:pPr indent="0" lvl="0" marL="91440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b="0" lang="en-US" sz="2000">
                <a:solidFill>
                  <a:schemeClr val="dk1"/>
                </a:solidFill>
              </a:rPr>
              <a:t>PSA Airlines (AA) Dispatch, 2016 - 2017</a:t>
            </a:r>
            <a:endParaRPr b="0" sz="2000">
              <a:solidFill>
                <a:schemeClr val="dk1"/>
              </a:solidFill>
            </a:endParaRPr>
          </a:p>
          <a:p>
            <a:pPr indent="0" lvl="0" marL="457200" rtl="0" algn="l">
              <a:lnSpc>
                <a:spcPct val="90000"/>
              </a:lnSpc>
              <a:spcBef>
                <a:spcPts val="0"/>
              </a:spcBef>
              <a:spcAft>
                <a:spcPts val="0"/>
              </a:spcAft>
              <a:buNone/>
            </a:pPr>
            <a:r>
              <a:t/>
            </a:r>
            <a:endParaRPr b="0" sz="2000">
              <a:solidFill>
                <a:schemeClr val="dk1"/>
              </a:solidFill>
            </a:endParaRPr>
          </a:p>
          <a:p>
            <a:pPr indent="-355600" lvl="0" marL="457200" rtl="0" algn="l">
              <a:lnSpc>
                <a:spcPct val="90000"/>
              </a:lnSpc>
              <a:spcBef>
                <a:spcPts val="0"/>
              </a:spcBef>
              <a:spcAft>
                <a:spcPts val="0"/>
              </a:spcAft>
              <a:buClr>
                <a:schemeClr val="dk1"/>
              </a:buClr>
              <a:buSzPts val="2000"/>
              <a:buChar char="●"/>
            </a:pPr>
            <a:r>
              <a:rPr b="0" lang="en-US" sz="2000">
                <a:solidFill>
                  <a:schemeClr val="dk1"/>
                </a:solidFill>
              </a:rPr>
              <a:t>ERAU - BS Meteorology (‘16), MS Aeronautics (‘21)</a:t>
            </a:r>
            <a:endParaRPr b="0" sz="2000">
              <a:solidFill>
                <a:schemeClr val="dk1"/>
              </a:solidFill>
            </a:endParaRPr>
          </a:p>
          <a:p>
            <a:pPr indent="0" lvl="0" marL="457200" rtl="0" algn="l">
              <a:lnSpc>
                <a:spcPct val="90000"/>
              </a:lnSpc>
              <a:spcBef>
                <a:spcPts val="0"/>
              </a:spcBef>
              <a:spcAft>
                <a:spcPts val="0"/>
              </a:spcAft>
              <a:buNone/>
            </a:pPr>
            <a:r>
              <a:t/>
            </a:r>
            <a:endParaRPr b="0" sz="2000">
              <a:solidFill>
                <a:schemeClr val="dk1"/>
              </a:solidFill>
            </a:endParaRPr>
          </a:p>
          <a:p>
            <a:pPr indent="-355600" lvl="0" marL="457200" rtl="0" algn="l">
              <a:lnSpc>
                <a:spcPct val="90000"/>
              </a:lnSpc>
              <a:spcBef>
                <a:spcPts val="0"/>
              </a:spcBef>
              <a:spcAft>
                <a:spcPts val="0"/>
              </a:spcAft>
              <a:buClr>
                <a:schemeClr val="dk1"/>
              </a:buClr>
              <a:buSzPts val="2000"/>
              <a:buChar char="●"/>
            </a:pPr>
            <a:r>
              <a:rPr b="0" lang="en-US" sz="2000">
                <a:solidFill>
                  <a:schemeClr val="dk1"/>
                </a:solidFill>
              </a:rPr>
              <a:t>FPAW, A4A, AMS, NWA</a:t>
            </a:r>
            <a:endParaRPr b="0" sz="20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7"/>
          <p:cNvSpPr txBox="1"/>
          <p:nvPr/>
        </p:nvSpPr>
        <p:spPr>
          <a:xfrm>
            <a:off x="294852" y="-28556"/>
            <a:ext cx="8315325"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rgbClr val="FFFFFF"/>
                </a:solidFill>
                <a:latin typeface="Arial"/>
                <a:ea typeface="Arial"/>
                <a:cs typeface="Arial"/>
                <a:sym typeface="Arial"/>
              </a:rPr>
              <a:t>Proactive Approach to Decision Making</a:t>
            </a:r>
            <a:endParaRPr b="0" i="0" sz="1400" u="none" cap="none" strike="noStrike">
              <a:solidFill>
                <a:srgbClr val="000000"/>
              </a:solidFill>
              <a:latin typeface="Arial"/>
              <a:ea typeface="Arial"/>
              <a:cs typeface="Arial"/>
              <a:sym typeface="Arial"/>
            </a:endParaRPr>
          </a:p>
        </p:txBody>
      </p:sp>
      <p:sp>
        <p:nvSpPr>
          <p:cNvPr id="341" name="Google Shape;341;p57"/>
          <p:cNvSpPr txBox="1"/>
          <p:nvPr>
            <p:ph type="title"/>
          </p:nvPr>
        </p:nvSpPr>
        <p:spPr>
          <a:xfrm>
            <a:off x="294849" y="1351216"/>
            <a:ext cx="6376883" cy="8364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Clr>
                <a:srgbClr val="001742"/>
              </a:buClr>
              <a:buSzPts val="3960"/>
              <a:buNone/>
            </a:pPr>
            <a:r>
              <a:rPr lang="en-US" sz="1800">
                <a:solidFill>
                  <a:srgbClr val="FF0000"/>
                </a:solidFill>
              </a:rPr>
              <a:t>Challenges</a:t>
            </a:r>
            <a:endParaRPr sz="1800">
              <a:solidFill>
                <a:srgbClr val="FF0000"/>
              </a:solidFill>
            </a:endParaRPr>
          </a:p>
          <a:p>
            <a:pPr indent="-134620" lvl="0" marL="171450" rtl="0" algn="l">
              <a:lnSpc>
                <a:spcPct val="90000"/>
              </a:lnSpc>
              <a:spcBef>
                <a:spcPts val="0"/>
              </a:spcBef>
              <a:spcAft>
                <a:spcPts val="0"/>
              </a:spcAft>
              <a:buClr>
                <a:schemeClr val="dk1"/>
              </a:buClr>
              <a:buSzPts val="1220"/>
              <a:buChar char="●"/>
            </a:pPr>
            <a:r>
              <a:rPr b="0" lang="en-US" sz="1600">
                <a:solidFill>
                  <a:schemeClr val="dk1"/>
                </a:solidFill>
              </a:rPr>
              <a:t>Uncertainty too low for typical thunderstorm events</a:t>
            </a:r>
            <a:endParaRPr b="0" sz="1600">
              <a:solidFill>
                <a:schemeClr val="dk1"/>
              </a:solidFill>
            </a:endParaRPr>
          </a:p>
          <a:p>
            <a:pPr indent="-134620" lvl="0" marL="171450" rtl="0" algn="l">
              <a:lnSpc>
                <a:spcPct val="90000"/>
              </a:lnSpc>
              <a:spcBef>
                <a:spcPts val="0"/>
              </a:spcBef>
              <a:spcAft>
                <a:spcPts val="0"/>
              </a:spcAft>
              <a:buClr>
                <a:schemeClr val="dk1"/>
              </a:buClr>
              <a:buSzPts val="1220"/>
              <a:buChar char="●"/>
            </a:pPr>
            <a:r>
              <a:rPr b="0" lang="en-US" sz="1600">
                <a:solidFill>
                  <a:schemeClr val="dk1"/>
                </a:solidFill>
              </a:rPr>
              <a:t>Can lead to big misses</a:t>
            </a:r>
            <a:endParaRPr b="0" sz="1600">
              <a:solidFill>
                <a:schemeClr val="dk1"/>
              </a:solidFill>
            </a:endParaRPr>
          </a:p>
          <a:p>
            <a:pPr indent="-134620" lvl="0" marL="171450" rtl="0" algn="l">
              <a:lnSpc>
                <a:spcPct val="90000"/>
              </a:lnSpc>
              <a:spcBef>
                <a:spcPts val="0"/>
              </a:spcBef>
              <a:spcAft>
                <a:spcPts val="0"/>
              </a:spcAft>
              <a:buClr>
                <a:schemeClr val="dk1"/>
              </a:buClr>
              <a:buSzPts val="1220"/>
              <a:buChar char="●"/>
            </a:pPr>
            <a:r>
              <a:rPr b="0" lang="en-US" sz="1600">
                <a:solidFill>
                  <a:schemeClr val="dk1"/>
                </a:solidFill>
              </a:rPr>
              <a:t>Conveying deterministic vs probabilistic information</a:t>
            </a:r>
            <a:endParaRPr b="0" sz="1600">
              <a:solidFill>
                <a:schemeClr val="dk1"/>
              </a:solidFill>
            </a:endParaRPr>
          </a:p>
        </p:txBody>
      </p:sp>
      <p:sp>
        <p:nvSpPr>
          <p:cNvPr id="342" name="Google Shape;342;p57"/>
          <p:cNvSpPr txBox="1"/>
          <p:nvPr>
            <p:ph type="title"/>
          </p:nvPr>
        </p:nvSpPr>
        <p:spPr>
          <a:xfrm>
            <a:off x="294849" y="2573216"/>
            <a:ext cx="7846698" cy="9171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90000"/>
              </a:lnSpc>
              <a:spcBef>
                <a:spcPts val="0"/>
              </a:spcBef>
              <a:spcAft>
                <a:spcPts val="0"/>
              </a:spcAft>
              <a:buClr>
                <a:srgbClr val="001742"/>
              </a:buClr>
              <a:buSzPct val="220000"/>
              <a:buNone/>
            </a:pPr>
            <a:r>
              <a:rPr lang="en-US" sz="2000">
                <a:solidFill>
                  <a:srgbClr val="92D050"/>
                </a:solidFill>
              </a:rPr>
              <a:t>Successes</a:t>
            </a:r>
            <a:endParaRPr sz="2000">
              <a:solidFill>
                <a:srgbClr val="92D050"/>
              </a:solidFill>
            </a:endParaRPr>
          </a:p>
          <a:p>
            <a:pPr indent="-131445" lvl="0" marL="171450" rtl="0" algn="l">
              <a:lnSpc>
                <a:spcPct val="90000"/>
              </a:lnSpc>
              <a:spcBef>
                <a:spcPts val="0"/>
              </a:spcBef>
              <a:spcAft>
                <a:spcPts val="0"/>
              </a:spcAft>
              <a:buClr>
                <a:schemeClr val="dk1"/>
              </a:buClr>
              <a:buSzPct val="100000"/>
              <a:buChar char="●"/>
            </a:pPr>
            <a:r>
              <a:rPr b="0" lang="en-US" sz="1600">
                <a:solidFill>
                  <a:schemeClr val="dk1"/>
                </a:solidFill>
              </a:rPr>
              <a:t>Valuable information when weather + volume bring bigger than usual impacts</a:t>
            </a:r>
            <a:endParaRPr b="0" sz="1600">
              <a:solidFill>
                <a:schemeClr val="dk1"/>
              </a:solidFill>
            </a:endParaRPr>
          </a:p>
          <a:p>
            <a:pPr indent="-131445" lvl="0" marL="171450" rtl="0" algn="l">
              <a:lnSpc>
                <a:spcPct val="90000"/>
              </a:lnSpc>
              <a:spcBef>
                <a:spcPts val="0"/>
              </a:spcBef>
              <a:spcAft>
                <a:spcPts val="0"/>
              </a:spcAft>
              <a:buClr>
                <a:schemeClr val="dk1"/>
              </a:buClr>
              <a:buSzPct val="100000"/>
              <a:buChar char="●"/>
            </a:pPr>
            <a:r>
              <a:rPr b="0" lang="en-US" sz="1600">
                <a:solidFill>
                  <a:schemeClr val="dk1"/>
                </a:solidFill>
              </a:rPr>
              <a:t>Early planning makes decision making process more resilient to evolving forecasts</a:t>
            </a:r>
            <a:endParaRPr b="0" sz="1600">
              <a:solidFill>
                <a:schemeClr val="dk1"/>
              </a:solidFill>
            </a:endParaRPr>
          </a:p>
          <a:p>
            <a:pPr indent="-131445" lvl="0" marL="171450" rtl="0" algn="l">
              <a:lnSpc>
                <a:spcPct val="90000"/>
              </a:lnSpc>
              <a:spcBef>
                <a:spcPts val="0"/>
              </a:spcBef>
              <a:spcAft>
                <a:spcPts val="0"/>
              </a:spcAft>
              <a:buClr>
                <a:schemeClr val="dk1"/>
              </a:buClr>
              <a:buSzPct val="100000"/>
              <a:buChar char="●"/>
            </a:pPr>
            <a:r>
              <a:rPr b="0" lang="en-US" sz="1600">
                <a:solidFill>
                  <a:schemeClr val="dk1"/>
                </a:solidFill>
              </a:rPr>
              <a:t>Allows for risk-based approach</a:t>
            </a:r>
            <a:endParaRPr b="0" sz="1600">
              <a:solidFill>
                <a:schemeClr val="dk1"/>
              </a:solidFill>
            </a:endParaRPr>
          </a:p>
          <a:p>
            <a:pPr indent="0" lvl="0" marL="0" rtl="0" algn="l">
              <a:lnSpc>
                <a:spcPct val="90000"/>
              </a:lnSpc>
              <a:spcBef>
                <a:spcPts val="0"/>
              </a:spcBef>
              <a:spcAft>
                <a:spcPts val="0"/>
              </a:spcAft>
              <a:buClr>
                <a:srgbClr val="001742"/>
              </a:buClr>
              <a:buSzPct val="146667"/>
              <a:buNone/>
            </a:pPr>
            <a:r>
              <a:t/>
            </a:r>
            <a:endParaRPr sz="3000">
              <a:solidFill>
                <a:schemeClr val="dk1"/>
              </a:solidFill>
            </a:endParaRPr>
          </a:p>
        </p:txBody>
      </p:sp>
      <p:pic>
        <p:nvPicPr>
          <p:cNvPr id="343" name="Google Shape;343;p57"/>
          <p:cNvPicPr preferRelativeResize="0"/>
          <p:nvPr/>
        </p:nvPicPr>
        <p:blipFill rotWithShape="1">
          <a:blip r:embed="rId3">
            <a:alphaModFix/>
          </a:blip>
          <a:srcRect b="0" l="0" r="0" t="0"/>
          <a:stretch/>
        </p:blipFill>
        <p:spPr>
          <a:xfrm>
            <a:off x="294849" y="3606420"/>
            <a:ext cx="4065051" cy="2710026"/>
          </a:xfrm>
          <a:prstGeom prst="rect">
            <a:avLst/>
          </a:prstGeom>
          <a:noFill/>
          <a:ln>
            <a:noFill/>
          </a:ln>
        </p:spPr>
      </p:pic>
      <p:pic>
        <p:nvPicPr>
          <p:cNvPr id="344" name="Google Shape;344;p57"/>
          <p:cNvPicPr preferRelativeResize="0"/>
          <p:nvPr/>
        </p:nvPicPr>
        <p:blipFill rotWithShape="1">
          <a:blip r:embed="rId4">
            <a:alphaModFix/>
          </a:blip>
          <a:srcRect b="0" l="0" r="0" t="0"/>
          <a:stretch/>
        </p:blipFill>
        <p:spPr>
          <a:xfrm>
            <a:off x="4645578" y="3885205"/>
            <a:ext cx="4342199" cy="2152456"/>
          </a:xfrm>
          <a:prstGeom prst="rect">
            <a:avLst/>
          </a:prstGeom>
          <a:noFill/>
          <a:ln>
            <a:noFill/>
          </a:ln>
        </p:spPr>
      </p:pic>
      <p:sp>
        <p:nvSpPr>
          <p:cNvPr id="345" name="Google Shape;345;p57"/>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deee25243d_0_42"/>
          <p:cNvSpPr txBox="1"/>
          <p:nvPr>
            <p:ph type="title"/>
          </p:nvPr>
        </p:nvSpPr>
        <p:spPr>
          <a:xfrm>
            <a:off x="555578" y="2655586"/>
            <a:ext cx="8033100" cy="1636800"/>
          </a:xfrm>
          <a:prstGeom prst="rect">
            <a:avLst/>
          </a:prstGeom>
          <a:noFill/>
          <a:ln>
            <a:noFill/>
          </a:ln>
        </p:spPr>
        <p:txBody>
          <a:bodyPr anchorCtr="0" anchor="b" bIns="0" lIns="91425" spcFirstLastPara="1" rIns="91425" wrap="square" tIns="0">
            <a:normAutofit fontScale="90000"/>
          </a:bodyPr>
          <a:lstStyle/>
          <a:p>
            <a:pPr indent="0" lvl="0" marL="0" rtl="0" algn="ctr">
              <a:lnSpc>
                <a:spcPct val="100000"/>
              </a:lnSpc>
              <a:spcBef>
                <a:spcPts val="0"/>
              </a:spcBef>
              <a:spcAft>
                <a:spcPts val="0"/>
              </a:spcAft>
              <a:buClr>
                <a:schemeClr val="lt1"/>
              </a:buClr>
              <a:buSzPct val="96827"/>
              <a:buFont typeface="Calibri"/>
              <a:buNone/>
            </a:pPr>
            <a:r>
              <a:rPr lang="en-US">
                <a:solidFill>
                  <a:schemeClr val="lt1"/>
                </a:solidFill>
              </a:rPr>
              <a:t>Airline Dispatch Perspective</a:t>
            </a:r>
            <a:endParaRPr/>
          </a:p>
        </p:txBody>
      </p:sp>
      <p:sp>
        <p:nvSpPr>
          <p:cNvPr id="351" name="Google Shape;351;g3deee25243d_0_42"/>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p>
            <a:pPr indent="0" lvl="0" marL="0" rtl="0" algn="ctr">
              <a:lnSpc>
                <a:spcPct val="100000"/>
              </a:lnSpc>
              <a:spcBef>
                <a:spcPts val="0"/>
              </a:spcBef>
              <a:spcAft>
                <a:spcPts val="0"/>
              </a:spcAft>
              <a:buSzPts val="1400"/>
              <a:buNone/>
            </a:pPr>
            <a:r>
              <a:rPr lang="en-US"/>
              <a:t>FPAW Spring Meeting 2026 Stillwater, OK</a:t>
            </a:r>
            <a:endParaRPr/>
          </a:p>
        </p:txBody>
      </p:sp>
      <p:sp>
        <p:nvSpPr>
          <p:cNvPr id="352" name="Google Shape;352;g3deee25243d_0_42"/>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8"/>
          <p:cNvSpPr txBox="1"/>
          <p:nvPr/>
        </p:nvSpPr>
        <p:spPr>
          <a:xfrm>
            <a:off x="294852" y="-28556"/>
            <a:ext cx="8740775"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2800" u="none" cap="none" strike="noStrike">
                <a:solidFill>
                  <a:srgbClr val="FFFFFF"/>
                </a:solidFill>
                <a:latin typeface="Arial"/>
                <a:ea typeface="Arial"/>
                <a:cs typeface="Arial"/>
                <a:sym typeface="Arial"/>
              </a:rPr>
              <a:t>Doug Lotter, UAL / Airline Dispatchers Federation</a:t>
            </a:r>
            <a:endParaRPr b="0" i="0" sz="1400" u="none" cap="none" strike="noStrike">
              <a:solidFill>
                <a:srgbClr val="000000"/>
              </a:solidFill>
              <a:latin typeface="Arial"/>
              <a:ea typeface="Arial"/>
              <a:cs typeface="Arial"/>
              <a:sym typeface="Arial"/>
            </a:endParaRPr>
          </a:p>
        </p:txBody>
      </p:sp>
      <p:sp>
        <p:nvSpPr>
          <p:cNvPr id="358" name="Google Shape;358;p58"/>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9" name="Google Shape;359;p58"/>
          <p:cNvSpPr txBox="1"/>
          <p:nvPr>
            <p:ph type="title"/>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Introduction – brief background</a:t>
            </a:r>
            <a:endParaRPr sz="3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nvSpPr>
        <p:spPr>
          <a:xfrm>
            <a:off x="294852" y="-28556"/>
            <a:ext cx="8740775"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2800" u="none" cap="none" strike="noStrike">
                <a:solidFill>
                  <a:srgbClr val="FFFFFF"/>
                </a:solidFill>
                <a:latin typeface="Arial"/>
                <a:ea typeface="Arial"/>
                <a:cs typeface="Arial"/>
                <a:sym typeface="Arial"/>
              </a:rPr>
              <a:t>Doug Lotter, UAL / Airline Dispatchers Federation</a:t>
            </a:r>
            <a:endParaRPr b="0" i="0" sz="1400" u="none" cap="none" strike="noStrike">
              <a:solidFill>
                <a:srgbClr val="000000"/>
              </a:solidFill>
              <a:latin typeface="Arial"/>
              <a:ea typeface="Arial"/>
              <a:cs typeface="Arial"/>
              <a:sym typeface="Arial"/>
            </a:endParaRPr>
          </a:p>
        </p:txBody>
      </p:sp>
      <p:sp>
        <p:nvSpPr>
          <p:cNvPr id="365" name="Google Shape;365;p27"/>
          <p:cNvSpPr txBox="1"/>
          <p:nvPr/>
        </p:nvSpPr>
        <p:spPr>
          <a:xfrm>
            <a:off x="3283448" y="3461279"/>
            <a:ext cx="3126136" cy="9159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3399"/>
              </a:buClr>
              <a:buSzPts val="2400"/>
              <a:buFont typeface="Arial"/>
              <a:buNone/>
            </a:pPr>
            <a:r>
              <a:rPr b="1" i="0" lang="en-US" sz="2400" u="none" cap="none" strike="noStrike">
                <a:solidFill>
                  <a:srgbClr val="003399"/>
                </a:solidFill>
                <a:latin typeface="Arial"/>
                <a:ea typeface="Arial"/>
                <a:cs typeface="Arial"/>
                <a:sym typeface="Arial"/>
              </a:rPr>
              <a:t>Dispatcher Needs</a:t>
            </a:r>
            <a:endParaRPr b="1" i="0" sz="2400" u="none" cap="none" strike="noStrike">
              <a:solidFill>
                <a:srgbClr val="003399"/>
              </a:solidFill>
              <a:latin typeface="Arial"/>
              <a:ea typeface="Arial"/>
              <a:cs typeface="Arial"/>
              <a:sym typeface="Arial"/>
            </a:endParaRPr>
          </a:p>
        </p:txBody>
      </p:sp>
      <p:sp>
        <p:nvSpPr>
          <p:cNvPr id="366" name="Google Shape;366;p27"/>
          <p:cNvSpPr/>
          <p:nvPr/>
        </p:nvSpPr>
        <p:spPr>
          <a:xfrm>
            <a:off x="1126242" y="4029276"/>
            <a:ext cx="7440548" cy="2409170"/>
          </a:xfrm>
          <a:prstGeom prst="roundRect">
            <a:avLst>
              <a:gd fmla="val 16667" name="adj"/>
            </a:avLst>
          </a:prstGeom>
          <a:solidFill>
            <a:srgbClr val="9FCBEE"/>
          </a:solidFill>
          <a:ln cap="flat" cmpd="sng" w="9525">
            <a:solidFill>
              <a:srgbClr val="003399"/>
            </a:solidFill>
            <a:prstDash val="solid"/>
            <a:round/>
            <a:headEnd len="sm" w="sm" type="none"/>
            <a:tailEnd len="sm" w="sm" type="none"/>
          </a:ln>
        </p:spPr>
        <p:txBody>
          <a:bodyPr anchorCtr="0" anchor="t" bIns="0" lIns="0" spcFirstLastPara="1" rIns="0" wrap="square" tIns="0">
            <a:spAutoFit/>
          </a:bodyPr>
          <a:lstStyle/>
          <a:p>
            <a:pPr indent="-171450" lvl="0" marL="171450" marR="0" rtl="0" algn="l">
              <a:lnSpc>
                <a:spcPct val="100000"/>
              </a:lnSpc>
              <a:spcBef>
                <a:spcPts val="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 Accurate Information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 Consistency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 Deterministic Information</a:t>
            </a:r>
            <a:endParaRPr b="0" i="0" sz="1400" u="none" cap="none" strike="noStrike">
              <a:solidFill>
                <a:srgbClr val="000000"/>
              </a:solidFill>
              <a:latin typeface="Arial"/>
              <a:ea typeface="Arial"/>
              <a:cs typeface="Arial"/>
              <a:sym typeface="Arial"/>
            </a:endParaRPr>
          </a:p>
          <a:p>
            <a:pPr indent="-257175" lvl="1" marL="600075" marR="0" rtl="0" algn="l">
              <a:lnSpc>
                <a:spcPct val="100000"/>
              </a:lnSpc>
              <a:spcBef>
                <a:spcPts val="45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Probabilistic can certainly be helpful, but in the end, we must make go/no-go decisions  </a:t>
            </a:r>
            <a:endParaRPr b="0" i="0" sz="1400" u="none" cap="none" strike="noStrike">
              <a:solidFill>
                <a:srgbClr val="000000"/>
              </a:solidFill>
              <a:latin typeface="Arial"/>
              <a:ea typeface="Arial"/>
              <a:cs typeface="Arial"/>
              <a:sym typeface="Arial"/>
            </a:endParaRPr>
          </a:p>
        </p:txBody>
      </p:sp>
      <p:pic>
        <p:nvPicPr>
          <p:cNvPr id="367" name="Google Shape;367;p27"/>
          <p:cNvPicPr preferRelativeResize="0"/>
          <p:nvPr/>
        </p:nvPicPr>
        <p:blipFill rotWithShape="1">
          <a:blip r:embed="rId3">
            <a:alphaModFix/>
          </a:blip>
          <a:srcRect b="0" l="0" r="0" t="0"/>
          <a:stretch/>
        </p:blipFill>
        <p:spPr>
          <a:xfrm>
            <a:off x="6713246" y="1108281"/>
            <a:ext cx="2376089" cy="1651382"/>
          </a:xfrm>
          <a:prstGeom prst="rect">
            <a:avLst/>
          </a:prstGeom>
          <a:noFill/>
          <a:ln>
            <a:noFill/>
          </a:ln>
        </p:spPr>
      </p:pic>
      <p:sp>
        <p:nvSpPr>
          <p:cNvPr id="368" name="Google Shape;368;p27"/>
          <p:cNvSpPr txBox="1"/>
          <p:nvPr/>
        </p:nvSpPr>
        <p:spPr>
          <a:xfrm>
            <a:off x="649396" y="1991454"/>
            <a:ext cx="4886737" cy="4134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Part 121 Flight Dispatch Convective Weather Planning</a:t>
            </a:r>
            <a:endParaRPr b="0" i="0" sz="1400" u="none" cap="none" strike="noStrike">
              <a:solidFill>
                <a:srgbClr val="000000"/>
              </a:solidFill>
              <a:latin typeface="Arial"/>
              <a:ea typeface="Arial"/>
              <a:cs typeface="Arial"/>
              <a:sym typeface="Arial"/>
            </a:endParaRPr>
          </a:p>
        </p:txBody>
      </p:sp>
      <p:sp>
        <p:nvSpPr>
          <p:cNvPr id="369" name="Google Shape;369;p27"/>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8"/>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3200"/>
              <a:t>Decisions, Decisions</a:t>
            </a:r>
            <a:endParaRPr/>
          </a:p>
        </p:txBody>
      </p:sp>
      <p:pic>
        <p:nvPicPr>
          <p:cNvPr id="376" name="Google Shape;376;p28"/>
          <p:cNvPicPr preferRelativeResize="0"/>
          <p:nvPr/>
        </p:nvPicPr>
        <p:blipFill rotWithShape="1">
          <a:blip r:embed="rId3">
            <a:alphaModFix/>
          </a:blip>
          <a:srcRect b="0" l="0" r="0" t="0"/>
          <a:stretch/>
        </p:blipFill>
        <p:spPr>
          <a:xfrm>
            <a:off x="566304" y="1728900"/>
            <a:ext cx="2879517" cy="2207375"/>
          </a:xfrm>
          <a:prstGeom prst="rect">
            <a:avLst/>
          </a:prstGeom>
          <a:noFill/>
          <a:ln>
            <a:noFill/>
          </a:ln>
        </p:spPr>
      </p:pic>
      <p:pic>
        <p:nvPicPr>
          <p:cNvPr id="377" name="Google Shape;377;p28"/>
          <p:cNvPicPr preferRelativeResize="0"/>
          <p:nvPr/>
        </p:nvPicPr>
        <p:blipFill rotWithShape="1">
          <a:blip r:embed="rId4">
            <a:alphaModFix/>
          </a:blip>
          <a:srcRect b="0" l="0" r="0" t="0"/>
          <a:stretch/>
        </p:blipFill>
        <p:spPr>
          <a:xfrm>
            <a:off x="3950273" y="1378424"/>
            <a:ext cx="4192857" cy="2407143"/>
          </a:xfrm>
          <a:prstGeom prst="rect">
            <a:avLst/>
          </a:prstGeom>
          <a:noFill/>
          <a:ln>
            <a:noFill/>
          </a:ln>
        </p:spPr>
      </p:pic>
      <p:sp>
        <p:nvSpPr>
          <p:cNvPr id="378" name="Google Shape;378;p28"/>
          <p:cNvSpPr/>
          <p:nvPr/>
        </p:nvSpPr>
        <p:spPr>
          <a:xfrm>
            <a:off x="96473" y="4355512"/>
            <a:ext cx="2107735" cy="1246495"/>
          </a:xfrm>
          <a:custGeom>
            <a:rect b="b" l="l" r="r" t="t"/>
            <a:pathLst>
              <a:path extrusionOk="0" h="120000" w="120000">
                <a:moveTo>
                  <a:pt x="0" y="0"/>
                </a:moveTo>
                <a:lnTo>
                  <a:pt x="120000" y="0"/>
                </a:lnTo>
                <a:lnTo>
                  <a:pt x="120000" y="120000"/>
                </a:lnTo>
                <a:lnTo>
                  <a:pt x="0" y="120000"/>
                </a:lnTo>
                <a:close/>
              </a:path>
              <a:path extrusionOk="0" fill="none" h="120000" w="120000">
                <a:moveTo>
                  <a:pt x="19606" y="-1262"/>
                </a:moveTo>
                <a:lnTo>
                  <a:pt x="69170" y="-148721"/>
                </a:lnTo>
              </a:path>
            </a:pathLst>
          </a:custGeom>
          <a:solidFill>
            <a:srgbClr val="B7CFFF"/>
          </a:solidFill>
          <a:ln cap="flat" cmpd="sng" w="9525">
            <a:solidFill>
              <a:srgbClr val="276E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Arial"/>
                <a:ea typeface="Arial"/>
                <a:cs typeface="Arial"/>
                <a:sym typeface="Arial"/>
              </a:rPr>
              <a:t>TCF: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Tells me that I may need to avoid this area, especially at lower altitudes.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Limited time snapshots.</a:t>
            </a:r>
            <a:endParaRPr b="0" i="0" sz="1400" u="none" cap="none" strike="noStrike">
              <a:solidFill>
                <a:srgbClr val="000000"/>
              </a:solidFill>
              <a:latin typeface="Arial"/>
              <a:ea typeface="Arial"/>
              <a:cs typeface="Arial"/>
              <a:sym typeface="Arial"/>
            </a:endParaRPr>
          </a:p>
        </p:txBody>
      </p:sp>
      <p:sp>
        <p:nvSpPr>
          <p:cNvPr id="379" name="Google Shape;379;p28"/>
          <p:cNvSpPr/>
          <p:nvPr/>
        </p:nvSpPr>
        <p:spPr>
          <a:xfrm>
            <a:off x="2391954" y="4355510"/>
            <a:ext cx="2107735" cy="1246495"/>
          </a:xfrm>
          <a:custGeom>
            <a:rect b="b" l="l" r="r" t="t"/>
            <a:pathLst>
              <a:path extrusionOk="0" h="120000" w="120000">
                <a:moveTo>
                  <a:pt x="0" y="0"/>
                </a:moveTo>
                <a:lnTo>
                  <a:pt x="120000" y="0"/>
                </a:lnTo>
                <a:lnTo>
                  <a:pt x="120000" y="120000"/>
                </a:lnTo>
                <a:lnTo>
                  <a:pt x="0" y="120000"/>
                </a:lnTo>
                <a:close/>
              </a:path>
              <a:path extrusionOk="0" fill="none" h="120000" w="120000">
                <a:moveTo>
                  <a:pt x="19606" y="-1262"/>
                </a:moveTo>
                <a:lnTo>
                  <a:pt x="-13504" y="-127676"/>
                </a:lnTo>
              </a:path>
            </a:pathLst>
          </a:custGeom>
          <a:solidFill>
            <a:srgbClr val="B7CFFF"/>
          </a:solidFill>
          <a:ln cap="flat" cmpd="sng" w="9525">
            <a:solidFill>
              <a:srgbClr val="276E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Arial"/>
                <a:ea typeface="Arial"/>
                <a:cs typeface="Arial"/>
                <a:sym typeface="Arial"/>
              </a:rPr>
              <a:t>GFA Tool: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Broader 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Limited gradations make it difficult to determine permeability and tops.</a:t>
            </a:r>
            <a:endParaRPr b="0" i="0" sz="1400" u="none" cap="none" strike="noStrike">
              <a:solidFill>
                <a:srgbClr val="000000"/>
              </a:solidFill>
              <a:latin typeface="Arial"/>
              <a:ea typeface="Arial"/>
              <a:cs typeface="Arial"/>
              <a:sym typeface="Arial"/>
            </a:endParaRPr>
          </a:p>
        </p:txBody>
      </p:sp>
      <p:sp>
        <p:nvSpPr>
          <p:cNvPr id="380" name="Google Shape;380;p28"/>
          <p:cNvSpPr/>
          <p:nvPr/>
        </p:nvSpPr>
        <p:spPr>
          <a:xfrm>
            <a:off x="6802894" y="2626779"/>
            <a:ext cx="2107735" cy="830997"/>
          </a:xfrm>
          <a:custGeom>
            <a:rect b="b" l="l" r="r" t="t"/>
            <a:pathLst>
              <a:path extrusionOk="0" h="120000" w="120000">
                <a:moveTo>
                  <a:pt x="0" y="0"/>
                </a:moveTo>
                <a:lnTo>
                  <a:pt x="120000" y="0"/>
                </a:lnTo>
                <a:lnTo>
                  <a:pt x="120000" y="120000"/>
                </a:lnTo>
                <a:lnTo>
                  <a:pt x="0" y="120000"/>
                </a:lnTo>
                <a:close/>
              </a:path>
              <a:path extrusionOk="0" fill="none" h="120000" w="120000">
                <a:moveTo>
                  <a:pt x="184" y="2383"/>
                </a:moveTo>
                <a:lnTo>
                  <a:pt x="-75103" y="-32320"/>
                </a:lnTo>
              </a:path>
            </a:pathLst>
          </a:custGeom>
          <a:solidFill>
            <a:srgbClr val="B7CFFF"/>
          </a:solidFill>
          <a:ln cap="flat" cmpd="sng" w="9525">
            <a:solidFill>
              <a:srgbClr val="276E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Arial"/>
                <a:ea typeface="Arial"/>
                <a:cs typeface="Arial"/>
                <a:sym typeface="Arial"/>
              </a:rPr>
              <a:t>COSPA: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Higher Resolution.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Animated.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Arial"/>
                <a:ea typeface="Arial"/>
                <a:cs typeface="Arial"/>
                <a:sym typeface="Arial"/>
              </a:rPr>
              <a:t>Familiar radar-like display.</a:t>
            </a:r>
            <a:endParaRPr b="0" i="0" sz="1400" u="none" cap="none" strike="noStrike">
              <a:solidFill>
                <a:srgbClr val="000000"/>
              </a:solidFill>
              <a:latin typeface="Arial"/>
              <a:ea typeface="Arial"/>
              <a:cs typeface="Arial"/>
              <a:sym typeface="Arial"/>
            </a:endParaRPr>
          </a:p>
        </p:txBody>
      </p:sp>
      <p:sp>
        <p:nvSpPr>
          <p:cNvPr id="381" name="Google Shape;381;p28"/>
          <p:cNvSpPr/>
          <p:nvPr/>
        </p:nvSpPr>
        <p:spPr>
          <a:xfrm>
            <a:off x="4755573" y="3936275"/>
            <a:ext cx="4291955" cy="1591925"/>
          </a:xfrm>
          <a:prstGeom prst="roundRect">
            <a:avLst>
              <a:gd fmla="val 16667" name="adj"/>
            </a:avLst>
          </a:prstGeom>
          <a:solidFill>
            <a:srgbClr val="CCFF99"/>
          </a:solidFill>
          <a:ln cap="flat" cmpd="sng" w="9525">
            <a:solidFill>
              <a:srgbClr val="7030A0"/>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sng" cap="none" strike="noStrike">
                <a:solidFill>
                  <a:srgbClr val="000000"/>
                </a:solidFill>
                <a:latin typeface="Arial"/>
                <a:ea typeface="Arial"/>
                <a:cs typeface="Arial"/>
                <a:sym typeface="Arial"/>
              </a:rPr>
              <a:t>Dispatcher Options: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1350"/>
              <a:buFont typeface="Arial"/>
              <a:buAutoNum type="arabicPeriod"/>
            </a:pPr>
            <a:r>
              <a:rPr b="0" i="0" lang="en-US" sz="1350" u="none" cap="none" strike="noStrike">
                <a:solidFill>
                  <a:srgbClr val="000000"/>
                </a:solidFill>
                <a:latin typeface="Arial"/>
                <a:ea typeface="Arial"/>
                <a:cs typeface="Arial"/>
                <a:sym typeface="Arial"/>
              </a:rPr>
              <a:t>“Good to go” - no concerns. (Nothing showing up)</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1350"/>
              <a:buFont typeface="Arial"/>
              <a:buAutoNum type="arabicPeriod"/>
            </a:pPr>
            <a:r>
              <a:rPr b="0" i="0" lang="en-US" sz="1350" u="none" cap="none" strike="noStrike">
                <a:solidFill>
                  <a:srgbClr val="000000"/>
                </a:solidFill>
                <a:latin typeface="Arial"/>
                <a:ea typeface="Arial"/>
                <a:cs typeface="Arial"/>
                <a:sym typeface="Arial"/>
              </a:rPr>
              <a:t>Route through area with caution and apply mitigations (add extra fuel for potential deviations)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1350"/>
              <a:buFont typeface="Arial"/>
              <a:buAutoNum type="arabicPeriod"/>
            </a:pPr>
            <a:r>
              <a:rPr b="0" i="0" lang="en-US" sz="1350" u="none" cap="none" strike="noStrike">
                <a:solidFill>
                  <a:srgbClr val="000000"/>
                </a:solidFill>
                <a:latin typeface="Arial"/>
                <a:ea typeface="Arial"/>
                <a:cs typeface="Arial"/>
                <a:sym typeface="Arial"/>
              </a:rPr>
              <a:t>Avoid the area. (Adds time/fuel, leads to airspace saturation)</a:t>
            </a:r>
            <a:endParaRPr b="0" i="0" sz="1400" u="none" cap="none" strike="noStrike">
              <a:solidFill>
                <a:srgbClr val="000000"/>
              </a:solidFill>
              <a:latin typeface="Arial"/>
              <a:ea typeface="Arial"/>
              <a:cs typeface="Arial"/>
              <a:sym typeface="Arial"/>
            </a:endParaRPr>
          </a:p>
        </p:txBody>
      </p:sp>
      <p:sp>
        <p:nvSpPr>
          <p:cNvPr id="382" name="Google Shape;382;p28"/>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FPAW Spring Meeting 2026 Stillwater, OK</a:t>
            </a:r>
            <a:endParaRPr/>
          </a:p>
        </p:txBody>
      </p:sp>
      <p:sp>
        <p:nvSpPr>
          <p:cNvPr id="383" name="Google Shape;383;p28"/>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0" st="0"/>
                                            </p:txEl>
                                          </p:spTgt>
                                        </p:tgtEl>
                                        <p:attrNameLst>
                                          <p:attrName>style.visibility</p:attrName>
                                        </p:attrNameLst>
                                      </p:cBhvr>
                                      <p:to>
                                        <p:strVal val="visible"/>
                                      </p:to>
                                    </p:set>
                                    <p:animEffect filter="fade" transition="in">
                                      <p:cBhvr>
                                        <p:cTn dur="1000"/>
                                        <p:tgtEl>
                                          <p:spTgt spid="3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1" st="1"/>
                                            </p:txEl>
                                          </p:spTgt>
                                        </p:tgtEl>
                                        <p:attrNameLst>
                                          <p:attrName>style.visibility</p:attrName>
                                        </p:attrNameLst>
                                      </p:cBhvr>
                                      <p:to>
                                        <p:strVal val="visible"/>
                                      </p:to>
                                    </p:set>
                                    <p:animEffect filter="fade" transition="in">
                                      <p:cBhvr>
                                        <p:cTn dur="1000"/>
                                        <p:tgtEl>
                                          <p:spTgt spid="3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2" st="2"/>
                                            </p:txEl>
                                          </p:spTgt>
                                        </p:tgtEl>
                                        <p:attrNameLst>
                                          <p:attrName>style.visibility</p:attrName>
                                        </p:attrNameLst>
                                      </p:cBhvr>
                                      <p:to>
                                        <p:strVal val="visible"/>
                                      </p:to>
                                    </p:set>
                                    <p:animEffect filter="fade" transition="in">
                                      <p:cBhvr>
                                        <p:cTn dur="1000"/>
                                        <p:tgtEl>
                                          <p:spTgt spid="3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3" st="3"/>
                                            </p:txEl>
                                          </p:spTgt>
                                        </p:tgtEl>
                                        <p:attrNameLst>
                                          <p:attrName>style.visibility</p:attrName>
                                        </p:attrNameLst>
                                      </p:cBhvr>
                                      <p:to>
                                        <p:strVal val="visible"/>
                                      </p:to>
                                    </p:set>
                                    <p:animEffect filter="fade" transition="in">
                                      <p:cBhvr>
                                        <p:cTn dur="1000"/>
                                        <p:tgtEl>
                                          <p:spTgt spid="38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9"/>
          <p:cNvSpPr txBox="1"/>
          <p:nvPr>
            <p:ph type="title"/>
          </p:nvPr>
        </p:nvSpPr>
        <p:spPr>
          <a:xfrm>
            <a:off x="570744" y="527892"/>
            <a:ext cx="8002511" cy="68699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3200"/>
              <a:t>Timeline</a:t>
            </a:r>
            <a:endParaRPr/>
          </a:p>
        </p:txBody>
      </p:sp>
      <p:sp>
        <p:nvSpPr>
          <p:cNvPr id="389" name="Google Shape;389;p29"/>
          <p:cNvSpPr txBox="1"/>
          <p:nvPr>
            <p:ph idx="1" type="body"/>
          </p:nvPr>
        </p:nvSpPr>
        <p:spPr>
          <a:xfrm>
            <a:off x="570744" y="1753123"/>
            <a:ext cx="8002511" cy="1614353"/>
          </a:xfrm>
          <a:prstGeom prst="rect">
            <a:avLst/>
          </a:prstGeom>
          <a:noFill/>
          <a:ln>
            <a:noFill/>
          </a:ln>
        </p:spPr>
        <p:txBody>
          <a:bodyPr anchorCtr="0" anchor="t" bIns="0" lIns="0" spcFirstLastPara="1" rIns="0" wrap="square" tIns="0">
            <a:noAutofit/>
          </a:bodyPr>
          <a:lstStyle/>
          <a:p>
            <a:pPr indent="-170260" lvl="0" marL="170260" rtl="0" algn="l">
              <a:lnSpc>
                <a:spcPct val="100000"/>
              </a:lnSpc>
              <a:spcBef>
                <a:spcPts val="0"/>
              </a:spcBef>
              <a:spcAft>
                <a:spcPts val="0"/>
              </a:spcAft>
              <a:buSzPts val="1800"/>
              <a:buChar char="▪"/>
            </a:pPr>
            <a:r>
              <a:rPr lang="en-US" sz="1800"/>
              <a:t>Flights are usually planned 2-4 hours before departure time</a:t>
            </a:r>
            <a:endParaRPr/>
          </a:p>
          <a:p>
            <a:pPr indent="-170260" lvl="0" marL="170260" rtl="0" algn="l">
              <a:lnSpc>
                <a:spcPct val="100000"/>
              </a:lnSpc>
              <a:spcBef>
                <a:spcPts val="900"/>
              </a:spcBef>
              <a:spcAft>
                <a:spcPts val="0"/>
              </a:spcAft>
              <a:buSzPts val="1800"/>
              <a:buChar char="▪"/>
            </a:pPr>
            <a:r>
              <a:rPr lang="en-US" sz="1800"/>
              <a:t>This means 3-9 hours before the airplane will be in the impacted area</a:t>
            </a:r>
            <a:endParaRPr/>
          </a:p>
          <a:p>
            <a:pPr indent="-170260" lvl="0" marL="170260" rtl="0" algn="l">
              <a:lnSpc>
                <a:spcPct val="100000"/>
              </a:lnSpc>
              <a:spcBef>
                <a:spcPts val="900"/>
              </a:spcBef>
              <a:spcAft>
                <a:spcPts val="0"/>
              </a:spcAft>
              <a:buSzPts val="1800"/>
              <a:buChar char="▪"/>
            </a:pPr>
            <a:r>
              <a:rPr lang="en-US" sz="1800"/>
              <a:t>The 4-6 hour timeframe is the most critical for Dispatch evaluation</a:t>
            </a:r>
            <a:endParaRPr/>
          </a:p>
          <a:p>
            <a:pPr indent="-170260" lvl="0" marL="170260" rtl="0" algn="l">
              <a:lnSpc>
                <a:spcPct val="100000"/>
              </a:lnSpc>
              <a:spcBef>
                <a:spcPts val="900"/>
              </a:spcBef>
              <a:spcAft>
                <a:spcPts val="0"/>
              </a:spcAft>
              <a:buSzPts val="1800"/>
              <a:buChar char="▪"/>
            </a:pPr>
            <a:r>
              <a:rPr lang="en-US" sz="1800"/>
              <a:t>We make one of these 3 determinations:</a:t>
            </a:r>
            <a:endParaRPr/>
          </a:p>
        </p:txBody>
      </p:sp>
      <p:sp>
        <p:nvSpPr>
          <p:cNvPr id="390" name="Google Shape;390;p29"/>
          <p:cNvSpPr/>
          <p:nvPr/>
        </p:nvSpPr>
        <p:spPr>
          <a:xfrm>
            <a:off x="570745" y="3600450"/>
            <a:ext cx="2224214" cy="1940957"/>
          </a:xfrm>
          <a:prstGeom prst="roundRect">
            <a:avLst>
              <a:gd fmla="val 16667" name="adj"/>
            </a:avLst>
          </a:prstGeom>
          <a:solidFill>
            <a:srgbClr val="2482CE"/>
          </a:solidFill>
          <a:ln cap="flat" cmpd="sng" w="9525">
            <a:solidFill>
              <a:srgbClr val="002672"/>
            </a:solidFill>
            <a:prstDash val="solid"/>
            <a:round/>
            <a:headEnd len="sm" w="sm" type="none"/>
            <a:tailEnd len="sm" w="sm" type="none"/>
          </a:ln>
        </p:spPr>
        <p:txBody>
          <a:bodyPr anchorCtr="0" anchor="t" bIns="0" lIns="0" spcFirstLastPara="1" rIns="0" wrap="square" tIns="0">
            <a:spAutoFit/>
          </a:bodyPr>
          <a:lstStyle/>
          <a:p>
            <a:pPr indent="-171450" lvl="0" marL="171450" marR="0" rtl="0" algn="ctr">
              <a:lnSpc>
                <a:spcPct val="100000"/>
              </a:lnSpc>
              <a:spcBef>
                <a:spcPts val="0"/>
              </a:spcBef>
              <a:spcAft>
                <a:spcPts val="0"/>
              </a:spcAft>
              <a:buClr>
                <a:srgbClr val="000000"/>
              </a:buClr>
              <a:buSzPts val="1500"/>
              <a:buFont typeface="Arial"/>
              <a:buAutoNum type="arabicPeriod"/>
            </a:pPr>
            <a:r>
              <a:rPr b="0" i="0" lang="en-US" sz="1500" u="none" cap="none" strike="noStrike">
                <a:solidFill>
                  <a:srgbClr val="000000"/>
                </a:solidFill>
                <a:latin typeface="Arial"/>
                <a:ea typeface="Arial"/>
                <a:cs typeface="Arial"/>
                <a:sym typeface="Arial"/>
              </a:rPr>
              <a:t> Avoid the Area</a:t>
            </a:r>
            <a:endParaRPr b="0" i="0" sz="1400" u="none" cap="none" strike="noStrike">
              <a:solidFill>
                <a:srgbClr val="000000"/>
              </a:solidFill>
              <a:latin typeface="Arial"/>
              <a:ea typeface="Arial"/>
              <a:cs typeface="Arial"/>
              <a:sym typeface="Arial"/>
            </a:endParaRPr>
          </a:p>
          <a:p>
            <a:pPr indent="-57150" lvl="0" marL="17145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57150" lvl="0" marL="17145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57150" lvl="0" marL="17145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57150" lvl="0" marL="17145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57150" lvl="0" marL="17145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00025" lvl="0" marL="257175"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91" name="Google Shape;391;p29"/>
          <p:cNvSpPr/>
          <p:nvPr/>
        </p:nvSpPr>
        <p:spPr>
          <a:xfrm>
            <a:off x="3347269" y="3638303"/>
            <a:ext cx="2224214" cy="2043113"/>
          </a:xfrm>
          <a:prstGeom prst="roundRect">
            <a:avLst>
              <a:gd fmla="val 16667" name="adj"/>
            </a:avLst>
          </a:prstGeom>
          <a:solidFill>
            <a:srgbClr val="2482CE"/>
          </a:solidFill>
          <a:ln cap="flat" cmpd="sng" w="9525">
            <a:solidFill>
              <a:srgbClr val="002672"/>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 2. Prepare for Change</a:t>
            </a:r>
            <a:endParaRPr b="0" i="0" sz="14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47650" lvl="0" marL="34290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2" name="Google Shape;392;p29"/>
          <p:cNvSpPr/>
          <p:nvPr/>
        </p:nvSpPr>
        <p:spPr>
          <a:xfrm>
            <a:off x="6238095" y="3638303"/>
            <a:ext cx="2224214" cy="2043113"/>
          </a:xfrm>
          <a:prstGeom prst="roundRect">
            <a:avLst>
              <a:gd fmla="val 16667" name="adj"/>
            </a:avLst>
          </a:prstGeom>
          <a:solidFill>
            <a:srgbClr val="2482CE"/>
          </a:solidFill>
          <a:ln cap="flat" cmpd="sng" w="9525">
            <a:solidFill>
              <a:srgbClr val="002672"/>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 Not a Problem Today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393" name="Google Shape;393;p29"/>
          <p:cNvPicPr preferRelativeResize="0"/>
          <p:nvPr/>
        </p:nvPicPr>
        <p:blipFill rotWithShape="1">
          <a:blip r:embed="rId3">
            <a:alphaModFix/>
          </a:blip>
          <a:srcRect b="0" l="28975" r="20513" t="0"/>
          <a:stretch/>
        </p:blipFill>
        <p:spPr>
          <a:xfrm>
            <a:off x="802257" y="3989942"/>
            <a:ext cx="1701560" cy="1497714"/>
          </a:xfrm>
          <a:prstGeom prst="rect">
            <a:avLst/>
          </a:prstGeom>
          <a:noFill/>
          <a:ln>
            <a:noFill/>
          </a:ln>
        </p:spPr>
      </p:pic>
      <p:pic>
        <p:nvPicPr>
          <p:cNvPr descr="Aircraft Ground Refueling Procedures: A Comprehensive Guide – ARC-Refuellers" id="394" name="Google Shape;394;p29"/>
          <p:cNvPicPr preferRelativeResize="0"/>
          <p:nvPr/>
        </p:nvPicPr>
        <p:blipFill rotWithShape="1">
          <a:blip r:embed="rId4">
            <a:alphaModFix/>
          </a:blip>
          <a:srcRect b="0" l="15437" r="0" t="0"/>
          <a:stretch/>
        </p:blipFill>
        <p:spPr>
          <a:xfrm>
            <a:off x="3562588" y="4104251"/>
            <a:ext cx="1907876" cy="1269095"/>
          </a:xfrm>
          <a:prstGeom prst="rect">
            <a:avLst/>
          </a:prstGeom>
          <a:noFill/>
          <a:ln>
            <a:noFill/>
          </a:ln>
        </p:spPr>
      </p:pic>
      <p:pic>
        <p:nvPicPr>
          <p:cNvPr id="395" name="Google Shape;395;p29"/>
          <p:cNvPicPr preferRelativeResize="0"/>
          <p:nvPr/>
        </p:nvPicPr>
        <p:blipFill rotWithShape="1">
          <a:blip r:embed="rId5">
            <a:alphaModFix/>
          </a:blip>
          <a:srcRect b="0" l="0" r="0" t="0"/>
          <a:stretch/>
        </p:blipFill>
        <p:spPr>
          <a:xfrm>
            <a:off x="6521585" y="4176264"/>
            <a:ext cx="1673228" cy="1311392"/>
          </a:xfrm>
          <a:prstGeom prst="rect">
            <a:avLst/>
          </a:prstGeom>
          <a:noFill/>
          <a:ln>
            <a:noFill/>
          </a:ln>
        </p:spPr>
      </p:pic>
      <p:sp>
        <p:nvSpPr>
          <p:cNvPr id="396" name="Google Shape;396;p29"/>
          <p:cNvSpPr/>
          <p:nvPr/>
        </p:nvSpPr>
        <p:spPr>
          <a:xfrm>
            <a:off x="6536533" y="3982504"/>
            <a:ext cx="821666" cy="491936"/>
          </a:xfrm>
          <a:prstGeom prst="cloudCallout">
            <a:avLst>
              <a:gd fmla="val 75988" name="adj1"/>
              <a:gd fmla="val 45031" name="adj2"/>
            </a:avLst>
          </a:prstGeom>
          <a:solidFill>
            <a:srgbClr val="BFBFBF"/>
          </a:solid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When is lunch?</a:t>
            </a:r>
            <a:endParaRPr b="0" i="0" sz="1400" u="none" cap="none" strike="noStrike">
              <a:solidFill>
                <a:srgbClr val="000000"/>
              </a:solidFill>
              <a:latin typeface="Arial"/>
              <a:ea typeface="Arial"/>
              <a:cs typeface="Arial"/>
              <a:sym typeface="Arial"/>
            </a:endParaRPr>
          </a:p>
        </p:txBody>
      </p:sp>
      <p:sp>
        <p:nvSpPr>
          <p:cNvPr id="397" name="Google Shape;397;p29"/>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FPAW Spring Meeting 2026 Stillwater, OK</a:t>
            </a:r>
            <a:endParaRPr/>
          </a:p>
        </p:txBody>
      </p:sp>
      <p:sp>
        <p:nvSpPr>
          <p:cNvPr id="398" name="Google Shape;398;p29"/>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0"/>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3200"/>
              <a:t>Most Critical Aspects of Convective WX Forecasts</a:t>
            </a:r>
            <a:endParaRPr/>
          </a:p>
        </p:txBody>
      </p:sp>
      <p:sp>
        <p:nvSpPr>
          <p:cNvPr id="404" name="Google Shape;404;p30"/>
          <p:cNvSpPr/>
          <p:nvPr/>
        </p:nvSpPr>
        <p:spPr>
          <a:xfrm>
            <a:off x="512414" y="1839139"/>
            <a:ext cx="8119173" cy="3714492"/>
          </a:xfrm>
          <a:prstGeom prst="roundRect">
            <a:avLst>
              <a:gd fmla="val 16667" name="adj"/>
            </a:avLst>
          </a:prstGeom>
          <a:solidFill>
            <a:srgbClr val="BFBFBA"/>
          </a:solidFill>
          <a:ln cap="flat" cmpd="sng" w="9525">
            <a:solidFill>
              <a:schemeClr val="dk2"/>
            </a:solidFill>
            <a:prstDash val="solid"/>
            <a:round/>
            <a:headEnd len="sm" w="sm" type="none"/>
            <a:tailEnd len="sm" w="sm" type="none"/>
          </a:ln>
        </p:spPr>
        <p:txBody>
          <a:bodyPr anchorCtr="0" anchor="t" bIns="0" lIns="0" spcFirstLastPara="1" rIns="0" wrap="square" tIns="0">
            <a:spAutoFit/>
          </a:bodyPr>
          <a:lstStyle/>
          <a:p>
            <a:pPr indent="-171450" lvl="0" marL="171450" marR="0" rtl="0" algn="l">
              <a:lnSpc>
                <a:spcPct val="10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Arial"/>
                <a:ea typeface="Arial"/>
                <a:cs typeface="Arial"/>
                <a:sym typeface="Arial"/>
              </a:rPr>
              <a:t> Coverage/Permeability</a:t>
            </a:r>
            <a:endParaRPr b="0" i="0" sz="1400" u="none" cap="none" strike="noStrike">
              <a:solidFill>
                <a:srgbClr val="000000"/>
              </a:solidFill>
              <a:latin typeface="Arial"/>
              <a:ea typeface="Arial"/>
              <a:cs typeface="Arial"/>
              <a:sym typeface="Arial"/>
            </a:endParaRPr>
          </a:p>
          <a:p>
            <a:pPr indent="-428625" lvl="1" marL="771525" marR="0" rtl="0" algn="l">
              <a:lnSpc>
                <a:spcPct val="100000"/>
              </a:lnSpc>
              <a:spcBef>
                <a:spcPts val="45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Can I route through this area, or not?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Timing</a:t>
            </a:r>
            <a:r>
              <a:rPr b="0" i="0" lang="en-US" sz="27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428625" lvl="1" marL="771525" marR="0" rtl="0" algn="l">
              <a:lnSpc>
                <a:spcPct val="100000"/>
              </a:lnSpc>
              <a:spcBef>
                <a:spcPts val="45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Will I be in the area at the wrong time?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Tops</a:t>
            </a:r>
            <a:r>
              <a:rPr b="0" i="0" lang="en-US" sz="27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428625" lvl="1" marL="771525" marR="0" rtl="0" algn="l">
              <a:lnSpc>
                <a:spcPct val="100000"/>
              </a:lnSpc>
              <a:spcBef>
                <a:spcPts val="45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Can I get above the wx?</a:t>
            </a:r>
            <a:endParaRPr b="0" i="0" sz="27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Confidence</a:t>
            </a:r>
            <a:r>
              <a:rPr b="0" i="0" lang="en-US" sz="27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428625" lvl="1" marL="771525" marR="0" rtl="0" algn="l">
              <a:lnSpc>
                <a:spcPct val="100000"/>
              </a:lnSpc>
              <a:spcBef>
                <a:spcPts val="45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Never trust a meteorologist. </a:t>
            </a:r>
            <a:endParaRPr b="0" i="0" sz="1400" u="none" cap="none" strike="noStrike">
              <a:solidFill>
                <a:srgbClr val="000000"/>
              </a:solidFill>
              <a:latin typeface="Arial"/>
              <a:ea typeface="Arial"/>
              <a:cs typeface="Arial"/>
              <a:sym typeface="Arial"/>
            </a:endParaRPr>
          </a:p>
        </p:txBody>
      </p:sp>
      <p:pic>
        <p:nvPicPr>
          <p:cNvPr descr="Winking face with no fill" id="405" name="Google Shape;405;p30"/>
          <p:cNvPicPr preferRelativeResize="0"/>
          <p:nvPr/>
        </p:nvPicPr>
        <p:blipFill rotWithShape="1">
          <a:blip r:embed="rId3">
            <a:alphaModFix/>
          </a:blip>
          <a:srcRect b="0" l="0" r="0" t="0"/>
          <a:stretch/>
        </p:blipFill>
        <p:spPr>
          <a:xfrm>
            <a:off x="4861806" y="4923380"/>
            <a:ext cx="438381" cy="438381"/>
          </a:xfrm>
          <a:prstGeom prst="rect">
            <a:avLst/>
          </a:prstGeom>
          <a:noFill/>
          <a:ln>
            <a:noFill/>
          </a:ln>
        </p:spPr>
      </p:pic>
      <p:sp>
        <p:nvSpPr>
          <p:cNvPr id="406" name="Google Shape;406;p30"/>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FPAW Spring Meeting 2026 Stillwater, OK</a:t>
            </a:r>
            <a:endParaRPr/>
          </a:p>
        </p:txBody>
      </p:sp>
      <p:sp>
        <p:nvSpPr>
          <p:cNvPr id="407" name="Google Shape;407;p30"/>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4"/>
          <p:cNvSpPr txBox="1"/>
          <p:nvPr>
            <p:ph type="title"/>
          </p:nvPr>
        </p:nvSpPr>
        <p:spPr>
          <a:xfrm>
            <a:off x="200025" y="-146773"/>
            <a:ext cx="8315400" cy="13257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Session Overview</a:t>
            </a:r>
            <a:endParaRPr sz="3000">
              <a:solidFill>
                <a:schemeClr val="dk1"/>
              </a:solidFill>
            </a:endParaRPr>
          </a:p>
        </p:txBody>
      </p:sp>
      <p:sp>
        <p:nvSpPr>
          <p:cNvPr id="151" name="Google Shape;151;p14"/>
          <p:cNvSpPr txBox="1"/>
          <p:nvPr/>
        </p:nvSpPr>
        <p:spPr>
          <a:xfrm>
            <a:off x="294852" y="-28556"/>
            <a:ext cx="8713681"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2400" u="none" cap="none" strike="noStrike">
                <a:solidFill>
                  <a:schemeClr val="lt1"/>
                </a:solidFill>
                <a:latin typeface="Arial"/>
                <a:ea typeface="Arial"/>
                <a:cs typeface="Arial"/>
                <a:sym typeface="Arial"/>
              </a:rPr>
              <a:t>Scott Minnick, NOAA Aviation Weather Center</a:t>
            </a:r>
            <a:endParaRPr b="0" i="0" sz="1400" u="none" cap="none" strike="noStrike">
              <a:solidFill>
                <a:srgbClr val="000000"/>
              </a:solidFill>
              <a:latin typeface="Arial"/>
              <a:ea typeface="Arial"/>
              <a:cs typeface="Arial"/>
              <a:sym typeface="Arial"/>
            </a:endParaRPr>
          </a:p>
        </p:txBody>
      </p:sp>
      <p:sp>
        <p:nvSpPr>
          <p:cNvPr id="152" name="Google Shape;152;p14"/>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3" name="Google Shape;153;p14"/>
          <p:cNvSpPr txBox="1"/>
          <p:nvPr/>
        </p:nvSpPr>
        <p:spPr>
          <a:xfrm>
            <a:off x="254212" y="1005140"/>
            <a:ext cx="8315325" cy="994275"/>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000" u="none" cap="none" strike="noStrike">
                <a:solidFill>
                  <a:schemeClr val="dk1"/>
                </a:solidFill>
                <a:latin typeface="Arial"/>
                <a:ea typeface="Arial"/>
                <a:cs typeface="Arial"/>
                <a:sym typeface="Arial"/>
              </a:rPr>
              <a:t>Introduction – brief background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3200"/>
              <a:t>Accuracy Requirements</a:t>
            </a:r>
            <a:endParaRPr/>
          </a:p>
        </p:txBody>
      </p:sp>
      <p:sp>
        <p:nvSpPr>
          <p:cNvPr id="413" name="Google Shape;413;p31"/>
          <p:cNvSpPr/>
          <p:nvPr/>
        </p:nvSpPr>
        <p:spPr>
          <a:xfrm>
            <a:off x="569010" y="1251934"/>
            <a:ext cx="8141072" cy="2755364"/>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t" bIns="0" lIns="0" spcFirstLastPara="1" rIns="0" wrap="square" tIns="0">
            <a:spAutoFit/>
          </a:bodyPr>
          <a:lstStyle/>
          <a:p>
            <a:pPr indent="-428625" lvl="0" marL="428625"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Difficult to place an exact number on a minimum accuracy requirement for a product.</a:t>
            </a:r>
            <a:endParaRPr b="0" i="0" sz="1400" u="none" cap="none" strike="noStrike">
              <a:solidFill>
                <a:srgbClr val="000000"/>
              </a:solidFill>
              <a:latin typeface="Arial"/>
              <a:ea typeface="Arial"/>
              <a:cs typeface="Arial"/>
              <a:sym typeface="Arial"/>
            </a:endParaRPr>
          </a:p>
          <a:p>
            <a:pPr indent="-428625" lvl="0" marL="428625" marR="0" rtl="0" algn="l">
              <a:lnSpc>
                <a:spcPct val="100000"/>
              </a:lnSpc>
              <a:spcBef>
                <a:spcPts val="45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Needs to be accurate enough that the product is trustworthy.</a:t>
            </a:r>
            <a:endParaRPr b="0" i="0" sz="1400" u="none" cap="none" strike="noStrike">
              <a:solidFill>
                <a:srgbClr val="000000"/>
              </a:solidFill>
              <a:latin typeface="Arial"/>
              <a:ea typeface="Arial"/>
              <a:cs typeface="Arial"/>
              <a:sym typeface="Arial"/>
            </a:endParaRPr>
          </a:p>
          <a:p>
            <a:pPr indent="-428625" lvl="0" marL="428625" marR="0" rtl="0" algn="l">
              <a:lnSpc>
                <a:spcPct val="100000"/>
              </a:lnSpc>
              <a:spcBef>
                <a:spcPts val="45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Dispatchers will not use a product if it doesn’t “verify” </a:t>
            </a:r>
            <a:r>
              <a:rPr b="1" i="0" lang="en-US" sz="1800" u="none" cap="none" strike="noStrike">
                <a:solidFill>
                  <a:srgbClr val="C00000"/>
                </a:solidFill>
                <a:latin typeface="Arial"/>
                <a:ea typeface="Arial"/>
                <a:cs typeface="Arial"/>
                <a:sym typeface="Arial"/>
              </a:rPr>
              <a:t>most</a:t>
            </a:r>
            <a:r>
              <a:rPr b="0" i="0" lang="en-US" sz="1800" u="none" cap="none" strike="noStrike">
                <a:solidFill>
                  <a:srgbClr val="000000"/>
                </a:solidFill>
                <a:latin typeface="Arial"/>
                <a:ea typeface="Arial"/>
                <a:cs typeface="Arial"/>
                <a:sym typeface="Arial"/>
              </a:rPr>
              <a:t> of the time.</a:t>
            </a:r>
            <a:endParaRPr b="0" i="0" sz="1400" u="none" cap="none" strike="noStrike">
              <a:solidFill>
                <a:srgbClr val="000000"/>
              </a:solidFill>
              <a:latin typeface="Arial"/>
              <a:ea typeface="Arial"/>
              <a:cs typeface="Arial"/>
              <a:sym typeface="Arial"/>
            </a:endParaRPr>
          </a:p>
          <a:p>
            <a:pPr indent="-428625" lvl="0" marL="428625" marR="0" rtl="0" algn="l">
              <a:lnSpc>
                <a:spcPct val="100000"/>
              </a:lnSpc>
              <a:spcBef>
                <a:spcPts val="45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As mentioned, most important timeframe for accuracy is 4-6 hours before impact.</a:t>
            </a:r>
            <a:endParaRPr b="0" i="0" sz="1400" u="none" cap="none" strike="noStrike">
              <a:solidFill>
                <a:srgbClr val="000000"/>
              </a:solidFill>
              <a:latin typeface="Arial"/>
              <a:ea typeface="Arial"/>
              <a:cs typeface="Arial"/>
              <a:sym typeface="Arial"/>
            </a:endParaRPr>
          </a:p>
          <a:p>
            <a:pPr indent="-428625" lvl="0" marL="428625" marR="0" rtl="0" algn="l">
              <a:lnSpc>
                <a:spcPct val="100000"/>
              </a:lnSpc>
              <a:spcBef>
                <a:spcPts val="45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If I’m forced to provide a number, ~85% accuracy sounds good.</a:t>
            </a:r>
            <a:endParaRPr b="0" i="0" sz="1400" u="none" cap="none" strike="noStrike">
              <a:solidFill>
                <a:srgbClr val="000000"/>
              </a:solidFill>
              <a:latin typeface="Arial"/>
              <a:ea typeface="Arial"/>
              <a:cs typeface="Arial"/>
              <a:sym typeface="Arial"/>
            </a:endParaRPr>
          </a:p>
          <a:p>
            <a:pPr indent="-428625" lvl="1" marL="771525" marR="0" rtl="0" algn="l">
              <a:lnSpc>
                <a:spcPct val="100000"/>
              </a:lnSpc>
              <a:spcBef>
                <a:spcPts val="450"/>
              </a:spcBef>
              <a:spcAft>
                <a:spcPts val="0"/>
              </a:spcAft>
              <a:buClr>
                <a:srgbClr val="000000"/>
              </a:buClr>
              <a:buSzPts val="1500"/>
              <a:buFont typeface="Noto Sans Symbols"/>
              <a:buChar char="⮚"/>
            </a:pPr>
            <a:r>
              <a:rPr b="0" i="1" lang="en-US" sz="1500" u="none" cap="none" strike="noStrike">
                <a:solidFill>
                  <a:srgbClr val="000000"/>
                </a:solidFill>
                <a:latin typeface="Arial"/>
                <a:ea typeface="Arial"/>
                <a:cs typeface="Arial"/>
                <a:sym typeface="Arial"/>
              </a:rPr>
              <a:t>Coverage/permeability is highest priority. </a:t>
            </a:r>
            <a:endParaRPr b="0" i="0" sz="1400" u="none" cap="none" strike="noStrike">
              <a:solidFill>
                <a:srgbClr val="000000"/>
              </a:solidFill>
              <a:latin typeface="Arial"/>
              <a:ea typeface="Arial"/>
              <a:cs typeface="Arial"/>
              <a:sym typeface="Arial"/>
            </a:endParaRPr>
          </a:p>
        </p:txBody>
      </p:sp>
      <p:pic>
        <p:nvPicPr>
          <p:cNvPr descr="Bar chart" id="414" name="Google Shape;414;p31"/>
          <p:cNvPicPr preferRelativeResize="0"/>
          <p:nvPr/>
        </p:nvPicPr>
        <p:blipFill rotWithShape="1">
          <a:blip r:embed="rId3">
            <a:alphaModFix/>
          </a:blip>
          <a:srcRect b="0" l="0" r="0" t="0"/>
          <a:stretch/>
        </p:blipFill>
        <p:spPr>
          <a:xfrm>
            <a:off x="1196241" y="4525446"/>
            <a:ext cx="1137839" cy="1137839"/>
          </a:xfrm>
          <a:prstGeom prst="rect">
            <a:avLst/>
          </a:prstGeom>
          <a:noFill/>
          <a:ln>
            <a:noFill/>
          </a:ln>
        </p:spPr>
      </p:pic>
      <p:pic>
        <p:nvPicPr>
          <p:cNvPr descr="Statistics" id="415" name="Google Shape;415;p31"/>
          <p:cNvPicPr preferRelativeResize="0"/>
          <p:nvPr/>
        </p:nvPicPr>
        <p:blipFill rotWithShape="1">
          <a:blip r:embed="rId4">
            <a:alphaModFix/>
          </a:blip>
          <a:srcRect b="0" l="0" r="0" t="0"/>
          <a:stretch/>
        </p:blipFill>
        <p:spPr>
          <a:xfrm>
            <a:off x="3979237" y="4587690"/>
            <a:ext cx="1018376" cy="1018376"/>
          </a:xfrm>
          <a:prstGeom prst="rect">
            <a:avLst/>
          </a:prstGeom>
          <a:noFill/>
          <a:ln>
            <a:noFill/>
          </a:ln>
        </p:spPr>
      </p:pic>
      <p:pic>
        <p:nvPicPr>
          <p:cNvPr descr="Pie chart" id="416" name="Google Shape;416;p31"/>
          <p:cNvPicPr preferRelativeResize="0"/>
          <p:nvPr/>
        </p:nvPicPr>
        <p:blipFill rotWithShape="1">
          <a:blip r:embed="rId5">
            <a:alphaModFix/>
          </a:blip>
          <a:srcRect b="0" l="0" r="0" t="0"/>
          <a:stretch/>
        </p:blipFill>
        <p:spPr>
          <a:xfrm>
            <a:off x="6809922" y="4587690"/>
            <a:ext cx="862411" cy="862411"/>
          </a:xfrm>
          <a:prstGeom prst="rect">
            <a:avLst/>
          </a:prstGeom>
          <a:noFill/>
          <a:ln>
            <a:noFill/>
          </a:ln>
        </p:spPr>
      </p:pic>
      <p:sp>
        <p:nvSpPr>
          <p:cNvPr id="417" name="Google Shape;417;p31"/>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FPAW Spring Meeting 2026 Stillwater, OK</a:t>
            </a:r>
            <a:endParaRPr/>
          </a:p>
        </p:txBody>
      </p:sp>
      <p:sp>
        <p:nvSpPr>
          <p:cNvPr id="418" name="Google Shape;418;p31"/>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2"/>
          <p:cNvSpPr txBox="1"/>
          <p:nvPr>
            <p:ph type="title"/>
          </p:nvPr>
        </p:nvSpPr>
        <p:spPr>
          <a:xfrm>
            <a:off x="433918" y="455615"/>
            <a:ext cx="8002511" cy="91598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3200"/>
              <a:t>Teamwork</a:t>
            </a:r>
            <a:endParaRPr/>
          </a:p>
        </p:txBody>
      </p:sp>
      <p:sp>
        <p:nvSpPr>
          <p:cNvPr id="424" name="Google Shape;424;p32"/>
          <p:cNvSpPr/>
          <p:nvPr/>
        </p:nvSpPr>
        <p:spPr>
          <a:xfrm>
            <a:off x="225966" y="1432709"/>
            <a:ext cx="5525905" cy="3992582"/>
          </a:xfrm>
          <a:prstGeom prst="roundRect">
            <a:avLst>
              <a:gd fmla="val 16667" name="adj"/>
            </a:avLst>
          </a:prstGeom>
          <a:solidFill>
            <a:srgbClr val="7030A0"/>
          </a:solidFill>
          <a:ln cap="flat" cmpd="sng" w="9525">
            <a:solidFill>
              <a:srgbClr val="A5A5A5"/>
            </a:solidFill>
            <a:prstDash val="solid"/>
            <a:round/>
            <a:headEnd len="sm" w="sm" type="none"/>
            <a:tailEnd len="sm" w="sm" type="none"/>
          </a:ln>
        </p:spPr>
        <p:txBody>
          <a:bodyPr anchorCtr="0" anchor="t" bIns="0" lIns="0" spcFirstLastPara="1" rIns="0" wrap="square" tIns="0">
            <a:spAutoFit/>
          </a:bodyPr>
          <a:lstStyle/>
          <a:p>
            <a:pPr indent="-342900" lvl="0" marL="342900" marR="0" rtl="0" algn="l">
              <a:lnSpc>
                <a:spcPct val="100000"/>
              </a:lnSpc>
              <a:spcBef>
                <a:spcPts val="0"/>
              </a:spcBef>
              <a:spcAft>
                <a:spcPts val="0"/>
              </a:spcAft>
              <a:buClr>
                <a:srgbClr val="D8D8D8"/>
              </a:buClr>
              <a:buSzPts val="2100"/>
              <a:buFont typeface="Arial"/>
              <a:buChar char="•"/>
            </a:pPr>
            <a:r>
              <a:rPr b="0" i="0" lang="en-US" sz="2100" u="none" cap="none" strike="noStrike">
                <a:solidFill>
                  <a:srgbClr val="D8D8D8"/>
                </a:solidFill>
                <a:latin typeface="Arial"/>
                <a:ea typeface="Arial"/>
                <a:cs typeface="Arial"/>
                <a:sym typeface="Arial"/>
              </a:rPr>
              <a:t>Dispatchers also must consider ATC TFM reactions.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50"/>
              </a:spcBef>
              <a:spcAft>
                <a:spcPts val="0"/>
              </a:spcAft>
              <a:buClr>
                <a:srgbClr val="D8D8D8"/>
              </a:buClr>
              <a:buSzPts val="2100"/>
              <a:buFont typeface="Arial"/>
              <a:buChar char="•"/>
            </a:pPr>
            <a:r>
              <a:rPr b="0" i="0" lang="en-US" sz="2100" u="none" cap="none" strike="noStrike">
                <a:solidFill>
                  <a:srgbClr val="D8D8D8"/>
                </a:solidFill>
                <a:latin typeface="Arial"/>
                <a:ea typeface="Arial"/>
                <a:cs typeface="Arial"/>
                <a:sym typeface="Arial"/>
              </a:rPr>
              <a:t>Even if I determine an area is “good” – ATC may issue re-routes and/or other programs. </a:t>
            </a:r>
            <a:endParaRPr b="0" i="0" sz="1400" u="none" cap="none" strike="noStrike">
              <a:solidFill>
                <a:srgbClr val="000000"/>
              </a:solidFill>
              <a:latin typeface="Arial"/>
              <a:ea typeface="Arial"/>
              <a:cs typeface="Arial"/>
              <a:sym typeface="Arial"/>
            </a:endParaRPr>
          </a:p>
          <a:p>
            <a:pPr indent="-342900" lvl="1" marL="685800" marR="0" rtl="0" algn="l">
              <a:lnSpc>
                <a:spcPct val="100000"/>
              </a:lnSpc>
              <a:spcBef>
                <a:spcPts val="450"/>
              </a:spcBef>
              <a:spcAft>
                <a:spcPts val="0"/>
              </a:spcAft>
              <a:buClr>
                <a:srgbClr val="D8D8D8"/>
              </a:buClr>
              <a:buSzPts val="1800"/>
              <a:buFont typeface="Noto Sans Symbols"/>
              <a:buChar char="⮚"/>
            </a:pPr>
            <a:r>
              <a:rPr b="0" i="0" lang="en-US" sz="1800" u="none" cap="none" strike="noStrike">
                <a:solidFill>
                  <a:srgbClr val="D8D8D8"/>
                </a:solidFill>
                <a:latin typeface="Arial"/>
                <a:ea typeface="Arial"/>
                <a:cs typeface="Arial"/>
                <a:sym typeface="Arial"/>
              </a:rPr>
              <a:t>Or vice-versa; I may route out of an area, but ATC re-routes my flight back into the WX due to traffic concerns.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50"/>
              </a:spcBef>
              <a:spcAft>
                <a:spcPts val="0"/>
              </a:spcAft>
              <a:buClr>
                <a:srgbClr val="D8D8D8"/>
              </a:buClr>
              <a:buSzPts val="2100"/>
              <a:buFont typeface="Arial"/>
              <a:buChar char="•"/>
            </a:pPr>
            <a:r>
              <a:rPr b="1" i="0" lang="en-US" sz="2100" u="none" cap="none" strike="noStrike">
                <a:solidFill>
                  <a:srgbClr val="D8D8D8"/>
                </a:solidFill>
                <a:latin typeface="Arial"/>
                <a:ea typeface="Arial"/>
                <a:cs typeface="Arial"/>
                <a:sym typeface="Arial"/>
              </a:rPr>
              <a:t>It is important that everyone has the same “accurate” idea of airspace permeability at a given timeframe.</a:t>
            </a:r>
            <a:endParaRPr b="0" i="0" sz="1400" u="none" cap="none" strike="noStrike">
              <a:solidFill>
                <a:srgbClr val="000000"/>
              </a:solidFill>
              <a:latin typeface="Arial"/>
              <a:ea typeface="Arial"/>
              <a:cs typeface="Arial"/>
              <a:sym typeface="Arial"/>
            </a:endParaRPr>
          </a:p>
        </p:txBody>
      </p:sp>
      <p:pic>
        <p:nvPicPr>
          <p:cNvPr descr="Pilot" id="425" name="Google Shape;425;p32"/>
          <p:cNvPicPr preferRelativeResize="0"/>
          <p:nvPr/>
        </p:nvPicPr>
        <p:blipFill rotWithShape="1">
          <a:blip r:embed="rId3">
            <a:alphaModFix/>
          </a:blip>
          <a:srcRect b="0" l="0" r="0" t="0"/>
          <a:stretch/>
        </p:blipFill>
        <p:spPr>
          <a:xfrm>
            <a:off x="6321896" y="2869299"/>
            <a:ext cx="685800" cy="685800"/>
          </a:xfrm>
          <a:prstGeom prst="rect">
            <a:avLst/>
          </a:prstGeom>
          <a:noFill/>
          <a:ln>
            <a:noFill/>
          </a:ln>
        </p:spPr>
      </p:pic>
      <p:pic>
        <p:nvPicPr>
          <p:cNvPr descr="Programmer" id="426" name="Google Shape;426;p32"/>
          <p:cNvPicPr preferRelativeResize="0"/>
          <p:nvPr/>
        </p:nvPicPr>
        <p:blipFill rotWithShape="1">
          <a:blip r:embed="rId4">
            <a:alphaModFix/>
          </a:blip>
          <a:srcRect b="0" l="0" r="0" t="0"/>
          <a:stretch/>
        </p:blipFill>
        <p:spPr>
          <a:xfrm>
            <a:off x="6959027" y="3641973"/>
            <a:ext cx="685800" cy="685800"/>
          </a:xfrm>
          <a:prstGeom prst="rect">
            <a:avLst/>
          </a:prstGeom>
          <a:noFill/>
          <a:ln>
            <a:noFill/>
          </a:ln>
        </p:spPr>
      </p:pic>
      <p:pic>
        <p:nvPicPr>
          <p:cNvPr descr="Air Traffic Control Tower Icon" id="427" name="Google Shape;427;p32"/>
          <p:cNvPicPr preferRelativeResize="0"/>
          <p:nvPr/>
        </p:nvPicPr>
        <p:blipFill rotWithShape="1">
          <a:blip r:embed="rId5">
            <a:alphaModFix/>
          </a:blip>
          <a:srcRect b="14924" l="22749" r="19465" t="6643"/>
          <a:stretch/>
        </p:blipFill>
        <p:spPr>
          <a:xfrm>
            <a:off x="7270218" y="2418540"/>
            <a:ext cx="615008" cy="901519"/>
          </a:xfrm>
          <a:prstGeom prst="rect">
            <a:avLst/>
          </a:prstGeom>
          <a:noFill/>
          <a:ln>
            <a:noFill/>
          </a:ln>
        </p:spPr>
      </p:pic>
      <p:sp>
        <p:nvSpPr>
          <p:cNvPr id="428" name="Google Shape;428;p32"/>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FPAW Spring Meeting 2026 Stillwater, OK</a:t>
            </a:r>
            <a:endParaRPr/>
          </a:p>
        </p:txBody>
      </p:sp>
      <p:sp>
        <p:nvSpPr>
          <p:cNvPr id="429" name="Google Shape;429;p32"/>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3"/>
          <p:cNvSpPr txBox="1"/>
          <p:nvPr>
            <p:ph type="title"/>
          </p:nvPr>
        </p:nvSpPr>
        <p:spPr>
          <a:xfrm>
            <a:off x="433918" y="202407"/>
            <a:ext cx="8002511" cy="91598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3200"/>
              <a:t>Enroute vs Terminal</a:t>
            </a:r>
            <a:endParaRPr/>
          </a:p>
        </p:txBody>
      </p:sp>
      <p:sp>
        <p:nvSpPr>
          <p:cNvPr id="435" name="Google Shape;435;p33"/>
          <p:cNvSpPr/>
          <p:nvPr/>
        </p:nvSpPr>
        <p:spPr>
          <a:xfrm>
            <a:off x="660157" y="916675"/>
            <a:ext cx="7681791" cy="1929606"/>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t" bIns="0" lIns="0" spcFirstLastPara="1" rIns="0" wrap="square" tIns="0">
            <a:spAutoFit/>
          </a:bodyPr>
          <a:lstStyle/>
          <a:p>
            <a:pPr indent="-342900" lvl="0" marL="342900" marR="0" rtl="0" algn="l">
              <a:lnSpc>
                <a:spcPct val="100000"/>
              </a:lnSpc>
              <a:spcBef>
                <a:spcPts val="0"/>
              </a:spcBef>
              <a:spcAft>
                <a:spcPts val="0"/>
              </a:spcAft>
              <a:buClr>
                <a:srgbClr val="F2F2F2"/>
              </a:buClr>
              <a:buSzPts val="2100"/>
              <a:buFont typeface="Arial"/>
              <a:buChar char="•"/>
            </a:pPr>
            <a:r>
              <a:rPr b="0" i="0" lang="en-US" sz="2100" u="none" cap="none" strike="noStrike">
                <a:solidFill>
                  <a:srgbClr val="F2F2F2"/>
                </a:solidFill>
                <a:latin typeface="Arial"/>
                <a:ea typeface="Arial"/>
                <a:cs typeface="Arial"/>
                <a:sym typeface="Arial"/>
              </a:rPr>
              <a:t>Focus mainly on enroute impacts, but similar concerns exist for terminal impacts as well.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50"/>
              </a:spcBef>
              <a:spcAft>
                <a:spcPts val="0"/>
              </a:spcAft>
              <a:buClr>
                <a:srgbClr val="F2F2F2"/>
              </a:buClr>
              <a:buSzPts val="2100"/>
              <a:buFont typeface="Arial"/>
              <a:buChar char="•"/>
            </a:pPr>
            <a:r>
              <a:rPr b="0" i="0" lang="en-US" sz="2100" u="none" cap="none" strike="noStrike">
                <a:solidFill>
                  <a:srgbClr val="F2F2F2"/>
                </a:solidFill>
                <a:latin typeface="Arial"/>
                <a:ea typeface="Arial"/>
                <a:cs typeface="Arial"/>
                <a:sym typeface="Arial"/>
              </a:rPr>
              <a:t>Terminal impacts largely focus on timing of when arrivals/departures can no longer safely occur.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50"/>
              </a:spcBef>
              <a:spcAft>
                <a:spcPts val="0"/>
              </a:spcAft>
              <a:buClr>
                <a:srgbClr val="F2F2F2"/>
              </a:buClr>
              <a:buSzPts val="2100"/>
              <a:buFont typeface="Arial"/>
              <a:buChar char="•"/>
            </a:pPr>
            <a:r>
              <a:rPr b="0" i="0" lang="en-US" sz="2100" u="none" cap="none" strike="noStrike">
                <a:solidFill>
                  <a:srgbClr val="F2F2F2"/>
                </a:solidFill>
                <a:latin typeface="Arial"/>
                <a:ea typeface="Arial"/>
                <a:cs typeface="Arial"/>
                <a:sym typeface="Arial"/>
              </a:rPr>
              <a:t>Accuracy requirements and timeframe are similar</a:t>
            </a:r>
            <a:endParaRPr b="0" i="0" sz="1400" u="none" cap="none" strike="noStrike">
              <a:solidFill>
                <a:srgbClr val="000000"/>
              </a:solidFill>
              <a:latin typeface="Arial"/>
              <a:ea typeface="Arial"/>
              <a:cs typeface="Arial"/>
              <a:sym typeface="Arial"/>
            </a:endParaRPr>
          </a:p>
        </p:txBody>
      </p:sp>
      <p:pic>
        <p:nvPicPr>
          <p:cNvPr id="436" name="Google Shape;436;p33"/>
          <p:cNvPicPr preferRelativeResize="0"/>
          <p:nvPr/>
        </p:nvPicPr>
        <p:blipFill rotWithShape="1">
          <a:blip r:embed="rId3">
            <a:alphaModFix/>
          </a:blip>
          <a:srcRect b="0" l="0" r="0" t="0"/>
          <a:stretch/>
        </p:blipFill>
        <p:spPr>
          <a:xfrm>
            <a:off x="1397164" y="3158066"/>
            <a:ext cx="5843530" cy="3039533"/>
          </a:xfrm>
          <a:prstGeom prst="rect">
            <a:avLst/>
          </a:prstGeom>
          <a:noFill/>
          <a:ln>
            <a:noFill/>
          </a:ln>
        </p:spPr>
      </p:pic>
      <p:sp>
        <p:nvSpPr>
          <p:cNvPr id="437" name="Google Shape;437;p33"/>
          <p:cNvSpPr txBox="1"/>
          <p:nvPr>
            <p:ph idx="11" type="ftr"/>
          </p:nvPr>
        </p:nvSpPr>
        <p:spPr>
          <a:xfrm>
            <a:off x="3045280" y="6397626"/>
            <a:ext cx="3460750"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FPAW Spring Meeting 2026 Stillwater, OK</a:t>
            </a:r>
            <a:endParaRPr/>
          </a:p>
        </p:txBody>
      </p:sp>
      <p:sp>
        <p:nvSpPr>
          <p:cNvPr id="438" name="Google Shape;438;p33"/>
          <p:cNvSpPr txBox="1"/>
          <p:nvPr>
            <p:ph idx="12" type="sldNum"/>
          </p:nvPr>
        </p:nvSpPr>
        <p:spPr>
          <a:xfrm>
            <a:off x="8269817" y="6397626"/>
            <a:ext cx="687917" cy="307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4"/>
          <p:cNvSpPr txBox="1"/>
          <p:nvPr>
            <p:ph type="title"/>
          </p:nvPr>
        </p:nvSpPr>
        <p:spPr>
          <a:xfrm>
            <a:off x="200025" y="-146773"/>
            <a:ext cx="8315400" cy="13257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001742"/>
              </a:buClr>
              <a:buSzPts val="4400"/>
              <a:buNone/>
            </a:pPr>
            <a:r>
              <a:rPr lang="en-US" sz="3000">
                <a:solidFill>
                  <a:schemeClr val="dk1"/>
                </a:solidFill>
              </a:rPr>
              <a:t>Session Overview</a:t>
            </a:r>
            <a:endParaRPr sz="3000">
              <a:solidFill>
                <a:schemeClr val="dk1"/>
              </a:solidFill>
            </a:endParaRPr>
          </a:p>
        </p:txBody>
      </p:sp>
      <p:sp>
        <p:nvSpPr>
          <p:cNvPr id="159" name="Google Shape;159;p54"/>
          <p:cNvSpPr txBox="1"/>
          <p:nvPr/>
        </p:nvSpPr>
        <p:spPr>
          <a:xfrm>
            <a:off x="294852" y="-28556"/>
            <a:ext cx="8713681"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2400" u="none" cap="none" strike="noStrike">
                <a:solidFill>
                  <a:schemeClr val="lt1"/>
                </a:solidFill>
                <a:latin typeface="Arial"/>
                <a:ea typeface="Arial"/>
                <a:cs typeface="Arial"/>
                <a:sym typeface="Arial"/>
              </a:rPr>
              <a:t>James Pinto, NSF NCAR Research Applications Lab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1742"/>
              </a:buClr>
              <a:buSzPts val="4400"/>
              <a:buFont typeface="Arial"/>
              <a:buNone/>
            </a:pPr>
            <a:r>
              <a:rPr b="1" i="0" lang="en-US" sz="2400" u="none" cap="none" strike="noStrike">
                <a:solidFill>
                  <a:schemeClr val="lt1"/>
                </a:solidFill>
                <a:latin typeface="Arial"/>
                <a:ea typeface="Arial"/>
                <a:cs typeface="Arial"/>
                <a:sym typeface="Arial"/>
              </a:rPr>
              <a:t>Scott Minnick, NOAA Aviation Weather Center</a:t>
            </a:r>
            <a:endParaRPr b="0" i="0" sz="1400" u="none" cap="none" strike="noStrike">
              <a:solidFill>
                <a:srgbClr val="000000"/>
              </a:solidFill>
              <a:latin typeface="Arial"/>
              <a:ea typeface="Arial"/>
              <a:cs typeface="Arial"/>
              <a:sym typeface="Arial"/>
            </a:endParaRPr>
          </a:p>
        </p:txBody>
      </p:sp>
      <p:sp>
        <p:nvSpPr>
          <p:cNvPr id="160" name="Google Shape;160;p54"/>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61" name="Google Shape;161;p54"/>
          <p:cNvPicPr preferRelativeResize="0"/>
          <p:nvPr/>
        </p:nvPicPr>
        <p:blipFill>
          <a:blip r:embed="rId3">
            <a:alphaModFix/>
          </a:blip>
          <a:stretch>
            <a:fillRect/>
          </a:stretch>
        </p:blipFill>
        <p:spPr>
          <a:xfrm>
            <a:off x="152400" y="1331327"/>
            <a:ext cx="8839200" cy="38054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5"/>
          <p:cNvSpPr txBox="1"/>
          <p:nvPr/>
        </p:nvSpPr>
        <p:spPr>
          <a:xfrm>
            <a:off x="294852" y="-28556"/>
            <a:ext cx="8713681"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2700" u="none" cap="none" strike="noStrike">
                <a:solidFill>
                  <a:schemeClr val="lt1"/>
                </a:solidFill>
                <a:latin typeface="Arial"/>
                <a:ea typeface="Arial"/>
                <a:cs typeface="Arial"/>
                <a:sym typeface="Arial"/>
              </a:rPr>
              <a:t>Session Introduction : Storm F</a:t>
            </a:r>
            <a:r>
              <a:rPr b="1" lang="en-US" sz="2700">
                <a:solidFill>
                  <a:schemeClr val="lt1"/>
                </a:solidFill>
              </a:rPr>
              <a:t>orecast </a:t>
            </a:r>
            <a:r>
              <a:rPr b="1" i="0" lang="en-US" sz="2700" u="none" cap="none" strike="noStrike">
                <a:solidFill>
                  <a:schemeClr val="lt1"/>
                </a:solidFill>
                <a:latin typeface="Arial"/>
                <a:ea typeface="Arial"/>
                <a:cs typeface="Arial"/>
                <a:sym typeface="Arial"/>
              </a:rPr>
              <a:t>Skill Metrics</a:t>
            </a:r>
            <a:endParaRPr b="0" i="0" sz="900" u="none" cap="none" strike="noStrike">
              <a:solidFill>
                <a:srgbClr val="000000"/>
              </a:solidFill>
              <a:latin typeface="Arial"/>
              <a:ea typeface="Arial"/>
              <a:cs typeface="Arial"/>
              <a:sym typeface="Arial"/>
            </a:endParaRPr>
          </a:p>
        </p:txBody>
      </p:sp>
      <p:pic>
        <p:nvPicPr>
          <p:cNvPr id="167" name="Google Shape;167;p15"/>
          <p:cNvPicPr preferRelativeResize="0"/>
          <p:nvPr/>
        </p:nvPicPr>
        <p:blipFill rotWithShape="1">
          <a:blip r:embed="rId3">
            <a:alphaModFix/>
          </a:blip>
          <a:srcRect b="0" l="0" r="0" t="0"/>
          <a:stretch/>
        </p:blipFill>
        <p:spPr>
          <a:xfrm>
            <a:off x="56050" y="1879500"/>
            <a:ext cx="4185825" cy="3378226"/>
          </a:xfrm>
          <a:prstGeom prst="rect">
            <a:avLst/>
          </a:prstGeom>
          <a:noFill/>
          <a:ln>
            <a:noFill/>
          </a:ln>
        </p:spPr>
      </p:pic>
      <p:pic>
        <p:nvPicPr>
          <p:cNvPr id="168" name="Google Shape;168;p15"/>
          <p:cNvPicPr preferRelativeResize="0"/>
          <p:nvPr/>
        </p:nvPicPr>
        <p:blipFill rotWithShape="1">
          <a:blip r:embed="rId4">
            <a:alphaModFix/>
          </a:blip>
          <a:srcRect b="0" l="0" r="0" t="0"/>
          <a:stretch/>
        </p:blipFill>
        <p:spPr>
          <a:xfrm>
            <a:off x="4609550" y="1877470"/>
            <a:ext cx="4185824" cy="3382280"/>
          </a:xfrm>
          <a:prstGeom prst="rect">
            <a:avLst/>
          </a:prstGeom>
          <a:noFill/>
          <a:ln>
            <a:noFill/>
          </a:ln>
        </p:spPr>
      </p:pic>
      <p:pic>
        <p:nvPicPr>
          <p:cNvPr id="169" name="Google Shape;169;p15"/>
          <p:cNvPicPr preferRelativeResize="0"/>
          <p:nvPr/>
        </p:nvPicPr>
        <p:blipFill rotWithShape="1">
          <a:blip r:embed="rId5">
            <a:alphaModFix/>
          </a:blip>
          <a:srcRect b="36584" l="0" r="0" t="0"/>
          <a:stretch/>
        </p:blipFill>
        <p:spPr>
          <a:xfrm>
            <a:off x="1936975" y="5434000"/>
            <a:ext cx="4667250" cy="157050"/>
          </a:xfrm>
          <a:prstGeom prst="rect">
            <a:avLst/>
          </a:prstGeom>
          <a:noFill/>
          <a:ln>
            <a:noFill/>
          </a:ln>
        </p:spPr>
      </p:pic>
      <p:sp>
        <p:nvSpPr>
          <p:cNvPr id="170" name="Google Shape;170;p15"/>
          <p:cNvSpPr txBox="1"/>
          <p:nvPr/>
        </p:nvSpPr>
        <p:spPr>
          <a:xfrm>
            <a:off x="1823800" y="1545325"/>
            <a:ext cx="58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 hour Forecast Valid at 13 Aug 2025 @ 20:00 UTC (16:00 EDT)</a:t>
            </a:r>
            <a:endParaRPr b="0" i="0" sz="1400" u="none" cap="none" strike="noStrike">
              <a:solidFill>
                <a:schemeClr val="dk1"/>
              </a:solidFill>
              <a:latin typeface="Arial"/>
              <a:ea typeface="Arial"/>
              <a:cs typeface="Arial"/>
              <a:sym typeface="Arial"/>
            </a:endParaRPr>
          </a:p>
        </p:txBody>
      </p:sp>
      <p:sp>
        <p:nvSpPr>
          <p:cNvPr id="171" name="Google Shape;171;p15"/>
          <p:cNvSpPr txBox="1"/>
          <p:nvPr/>
        </p:nvSpPr>
        <p:spPr>
          <a:xfrm>
            <a:off x="5392944" y="1024625"/>
            <a:ext cx="2827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Observed Reflectivity</a:t>
            </a: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72" name="Google Shape;172;p15"/>
          <p:cNvSpPr txBox="1"/>
          <p:nvPr/>
        </p:nvSpPr>
        <p:spPr>
          <a:xfrm>
            <a:off x="686827" y="1075050"/>
            <a:ext cx="3837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Model Predict</a:t>
            </a:r>
            <a:r>
              <a:rPr b="1" lang="en-US" sz="1800">
                <a:solidFill>
                  <a:schemeClr val="dk1"/>
                </a:solidFill>
              </a:rPr>
              <a:t>ed</a:t>
            </a:r>
            <a:r>
              <a:rPr b="1" i="0" lang="en-US" sz="1800" u="none" cap="none" strike="noStrike">
                <a:solidFill>
                  <a:schemeClr val="dk1"/>
                </a:solidFill>
                <a:latin typeface="Arial"/>
                <a:ea typeface="Arial"/>
                <a:cs typeface="Arial"/>
                <a:sym typeface="Arial"/>
              </a:rPr>
              <a:t> Reflectivity</a:t>
            </a:r>
            <a:endParaRPr b="1" i="0" sz="1800" u="none" cap="none" strike="noStrike">
              <a:solidFill>
                <a:schemeClr val="dk1"/>
              </a:solidFill>
              <a:latin typeface="Arial"/>
              <a:ea typeface="Arial"/>
              <a:cs typeface="Arial"/>
              <a:sym typeface="Arial"/>
            </a:endParaRPr>
          </a:p>
        </p:txBody>
      </p:sp>
      <p:sp>
        <p:nvSpPr>
          <p:cNvPr id="173" name="Google Shape;173;p15"/>
          <p:cNvSpPr txBox="1"/>
          <p:nvPr/>
        </p:nvSpPr>
        <p:spPr>
          <a:xfrm>
            <a:off x="2608675" y="5508747"/>
            <a:ext cx="3401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15             25            35               45  dBZ</a:t>
            </a:r>
            <a:endParaRPr b="0" i="0" sz="1400" u="none" cap="none" strike="noStrike">
              <a:solidFill>
                <a:schemeClr val="dk1"/>
              </a:solidFill>
              <a:latin typeface="Arial"/>
              <a:ea typeface="Arial"/>
              <a:cs typeface="Arial"/>
              <a:sym typeface="Arial"/>
            </a:endParaRPr>
          </a:p>
        </p:txBody>
      </p:sp>
      <p:sp>
        <p:nvSpPr>
          <p:cNvPr id="174" name="Google Shape;174;p15"/>
          <p:cNvSpPr txBox="1"/>
          <p:nvPr/>
        </p:nvSpPr>
        <p:spPr>
          <a:xfrm>
            <a:off x="182275" y="5857925"/>
            <a:ext cx="340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Is this an actionable forecast?</a:t>
            </a:r>
            <a:endParaRPr b="0" i="0" sz="1800" u="none" cap="none" strike="noStrike">
              <a:solidFill>
                <a:schemeClr val="dk1"/>
              </a:solidFill>
              <a:latin typeface="Arial"/>
              <a:ea typeface="Arial"/>
              <a:cs typeface="Arial"/>
              <a:sym typeface="Arial"/>
            </a:endParaRPr>
          </a:p>
        </p:txBody>
      </p:sp>
      <p:sp>
        <p:nvSpPr>
          <p:cNvPr id="175" name="Google Shape;175;p15"/>
          <p:cNvSpPr txBox="1"/>
          <p:nvPr/>
        </p:nvSpPr>
        <p:spPr>
          <a:xfrm>
            <a:off x="5607425" y="5857925"/>
            <a:ext cx="340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Can you estimate the POD?</a:t>
            </a:r>
            <a:endParaRPr b="0" i="0" sz="1800" u="none" cap="none" strike="noStrike">
              <a:solidFill>
                <a:schemeClr val="dk1"/>
              </a:solidFill>
              <a:latin typeface="Arial"/>
              <a:ea typeface="Arial"/>
              <a:cs typeface="Arial"/>
              <a:sym typeface="Arial"/>
            </a:endParaRPr>
          </a:p>
        </p:txBody>
      </p:sp>
      <p:sp>
        <p:nvSpPr>
          <p:cNvPr id="176" name="Google Shape;176;p15"/>
          <p:cNvSpPr txBox="1"/>
          <p:nvPr/>
        </p:nvSpPr>
        <p:spPr>
          <a:xfrm>
            <a:off x="3352371" y="6020875"/>
            <a:ext cx="2199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POD = H / (H + M)</a:t>
            </a:r>
            <a:endParaRPr b="0" i="0" sz="1800" u="none" cap="none" strike="noStrike">
              <a:solidFill>
                <a:schemeClr val="dk1"/>
              </a:solidFill>
              <a:latin typeface="Arial"/>
              <a:ea typeface="Arial"/>
              <a:cs typeface="Arial"/>
              <a:sym typeface="Arial"/>
            </a:endParaRPr>
          </a:p>
        </p:txBody>
      </p:sp>
      <p:sp>
        <p:nvSpPr>
          <p:cNvPr id="177" name="Google Shape;177;p15"/>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d741136114_0_9"/>
          <p:cNvSpPr txBox="1"/>
          <p:nvPr/>
        </p:nvSpPr>
        <p:spPr>
          <a:xfrm>
            <a:off x="294852" y="-28556"/>
            <a:ext cx="8713800" cy="994200"/>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200" u="none" cap="none" strike="noStrike">
                <a:solidFill>
                  <a:schemeClr val="lt1"/>
                </a:solidFill>
                <a:latin typeface="Arial"/>
                <a:ea typeface="Arial"/>
                <a:cs typeface="Arial"/>
                <a:sym typeface="Arial"/>
              </a:rPr>
              <a:t>Probability of Detection Example</a:t>
            </a:r>
            <a:endParaRPr b="0" i="0" sz="1400" u="none" cap="none" strike="noStrike">
              <a:solidFill>
                <a:srgbClr val="000000"/>
              </a:solidFill>
              <a:latin typeface="Arial"/>
              <a:ea typeface="Arial"/>
              <a:cs typeface="Arial"/>
              <a:sym typeface="Arial"/>
            </a:endParaRPr>
          </a:p>
        </p:txBody>
      </p:sp>
      <p:pic>
        <p:nvPicPr>
          <p:cNvPr id="183" name="Google Shape;183;g3d741136114_0_9"/>
          <p:cNvPicPr preferRelativeResize="0"/>
          <p:nvPr/>
        </p:nvPicPr>
        <p:blipFill rotWithShape="1">
          <a:blip r:embed="rId3">
            <a:alphaModFix/>
          </a:blip>
          <a:srcRect b="0" l="0" r="0" t="0"/>
          <a:stretch/>
        </p:blipFill>
        <p:spPr>
          <a:xfrm>
            <a:off x="591266" y="2111398"/>
            <a:ext cx="4186774" cy="3402099"/>
          </a:xfrm>
          <a:prstGeom prst="rect">
            <a:avLst/>
          </a:prstGeom>
          <a:noFill/>
          <a:ln>
            <a:noFill/>
          </a:ln>
        </p:spPr>
      </p:pic>
      <p:sp>
        <p:nvSpPr>
          <p:cNvPr id="184" name="Google Shape;184;g3d741136114_0_9"/>
          <p:cNvSpPr txBox="1"/>
          <p:nvPr/>
        </p:nvSpPr>
        <p:spPr>
          <a:xfrm>
            <a:off x="5633733" y="2341878"/>
            <a:ext cx="2026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Hits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False Alarms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Misses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Correct Nulls</a:t>
            </a:r>
            <a:endParaRPr b="0" i="0" sz="1600" u="none" cap="none" strike="noStrike">
              <a:solidFill>
                <a:srgbClr val="000000"/>
              </a:solidFill>
              <a:latin typeface="Arial"/>
              <a:ea typeface="Arial"/>
              <a:cs typeface="Arial"/>
              <a:sym typeface="Arial"/>
            </a:endParaRPr>
          </a:p>
        </p:txBody>
      </p:sp>
      <p:sp>
        <p:nvSpPr>
          <p:cNvPr id="185" name="Google Shape;185;g3d741136114_0_9"/>
          <p:cNvSpPr/>
          <p:nvPr/>
        </p:nvSpPr>
        <p:spPr>
          <a:xfrm>
            <a:off x="5421000" y="2419675"/>
            <a:ext cx="212700" cy="144000"/>
          </a:xfrm>
          <a:prstGeom prst="rect">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3d741136114_0_9"/>
          <p:cNvSpPr/>
          <p:nvPr/>
        </p:nvSpPr>
        <p:spPr>
          <a:xfrm>
            <a:off x="5430343" y="2679523"/>
            <a:ext cx="212700" cy="1440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3d741136114_0_9"/>
          <p:cNvSpPr/>
          <p:nvPr/>
        </p:nvSpPr>
        <p:spPr>
          <a:xfrm>
            <a:off x="5429720" y="2911342"/>
            <a:ext cx="212700" cy="1440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3d741136114_0_9"/>
          <p:cNvSpPr/>
          <p:nvPr/>
        </p:nvSpPr>
        <p:spPr>
          <a:xfrm>
            <a:off x="5420377" y="3166518"/>
            <a:ext cx="212700" cy="1440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3d741136114_0_9"/>
          <p:cNvSpPr txBox="1"/>
          <p:nvPr/>
        </p:nvSpPr>
        <p:spPr>
          <a:xfrm>
            <a:off x="4851050" y="3847100"/>
            <a:ext cx="4238400" cy="1908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Pixel-to-pixel comparisons at very high resolution are very challenging.</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Current TFM Requirements for a 4 hour forecast are set at 0.75 for predicting the location and timing within 20 NM / 30 min.</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CSI/Threat score suffer from the double penalty issue - close is actually penalized twice.</a:t>
            </a:r>
            <a:endParaRPr b="0" i="0" sz="1400" u="none" cap="none" strike="noStrike">
              <a:solidFill>
                <a:schemeClr val="dk1"/>
              </a:solidFill>
              <a:latin typeface="Arial"/>
              <a:ea typeface="Arial"/>
              <a:cs typeface="Arial"/>
              <a:sym typeface="Arial"/>
            </a:endParaRPr>
          </a:p>
        </p:txBody>
      </p:sp>
      <p:cxnSp>
        <p:nvCxnSpPr>
          <p:cNvPr id="190" name="Google Shape;190;g3d741136114_0_9"/>
          <p:cNvCxnSpPr/>
          <p:nvPr/>
        </p:nvCxnSpPr>
        <p:spPr>
          <a:xfrm flipH="1">
            <a:off x="4393220" y="2983342"/>
            <a:ext cx="1036500" cy="570900"/>
          </a:xfrm>
          <a:prstGeom prst="straightConnector1">
            <a:avLst/>
          </a:prstGeom>
          <a:noFill/>
          <a:ln cap="flat" cmpd="sng" w="19050">
            <a:solidFill>
              <a:srgbClr val="00FFFF"/>
            </a:solidFill>
            <a:prstDash val="solid"/>
            <a:round/>
            <a:headEnd len="sm" w="sm" type="none"/>
            <a:tailEnd len="med" w="med" type="triangle"/>
          </a:ln>
        </p:spPr>
      </p:cxnSp>
      <p:cxnSp>
        <p:nvCxnSpPr>
          <p:cNvPr id="191" name="Google Shape;191;g3d741136114_0_9"/>
          <p:cNvCxnSpPr/>
          <p:nvPr/>
        </p:nvCxnSpPr>
        <p:spPr>
          <a:xfrm flipH="1">
            <a:off x="4430675" y="2974925"/>
            <a:ext cx="794100" cy="243000"/>
          </a:xfrm>
          <a:prstGeom prst="straightConnector1">
            <a:avLst/>
          </a:prstGeom>
          <a:noFill/>
          <a:ln cap="flat" cmpd="sng" w="19050">
            <a:solidFill>
              <a:srgbClr val="00FFFF"/>
            </a:solidFill>
            <a:prstDash val="solid"/>
            <a:round/>
            <a:headEnd len="sm" w="sm" type="none"/>
            <a:tailEnd len="med" w="med" type="triangle"/>
          </a:ln>
        </p:spPr>
      </p:cxnSp>
      <p:cxnSp>
        <p:nvCxnSpPr>
          <p:cNvPr id="192" name="Google Shape;192;g3d741136114_0_9"/>
          <p:cNvCxnSpPr/>
          <p:nvPr/>
        </p:nvCxnSpPr>
        <p:spPr>
          <a:xfrm>
            <a:off x="3457350" y="2836350"/>
            <a:ext cx="474000" cy="474000"/>
          </a:xfrm>
          <a:prstGeom prst="straightConnector1">
            <a:avLst/>
          </a:prstGeom>
          <a:noFill/>
          <a:ln cap="flat" cmpd="sng" w="19050">
            <a:solidFill>
              <a:srgbClr val="76A5AF"/>
            </a:solidFill>
            <a:prstDash val="solid"/>
            <a:round/>
            <a:headEnd len="sm" w="sm" type="none"/>
            <a:tailEnd len="med" w="med" type="triangle"/>
          </a:ln>
        </p:spPr>
      </p:cxnSp>
      <p:cxnSp>
        <p:nvCxnSpPr>
          <p:cNvPr id="193" name="Google Shape;193;g3d741136114_0_9"/>
          <p:cNvCxnSpPr/>
          <p:nvPr/>
        </p:nvCxnSpPr>
        <p:spPr>
          <a:xfrm>
            <a:off x="2776825" y="3460775"/>
            <a:ext cx="1070400" cy="150600"/>
          </a:xfrm>
          <a:prstGeom prst="straightConnector1">
            <a:avLst/>
          </a:prstGeom>
          <a:noFill/>
          <a:ln cap="flat" cmpd="sng" w="19050">
            <a:solidFill>
              <a:srgbClr val="76A5AF"/>
            </a:solidFill>
            <a:prstDash val="solid"/>
            <a:round/>
            <a:headEnd len="sm" w="sm" type="none"/>
            <a:tailEnd len="med" w="med" type="triangle"/>
          </a:ln>
        </p:spPr>
      </p:cxnSp>
      <p:sp>
        <p:nvSpPr>
          <p:cNvPr id="194" name="Google Shape;194;g3d741136114_0_9"/>
          <p:cNvSpPr txBox="1"/>
          <p:nvPr/>
        </p:nvSpPr>
        <p:spPr>
          <a:xfrm>
            <a:off x="2122275" y="2974925"/>
            <a:ext cx="1447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A2C4C9"/>
                </a:solidFill>
                <a:latin typeface="Arial"/>
                <a:ea typeface="Arial"/>
                <a:cs typeface="Arial"/>
                <a:sym typeface="Arial"/>
              </a:rPr>
              <a:t>False Alarms</a:t>
            </a:r>
            <a:endParaRPr b="0" i="0" sz="1400" u="none" cap="none" strike="noStrike">
              <a:solidFill>
                <a:srgbClr val="A2C4C9"/>
              </a:solidFill>
              <a:latin typeface="Arial"/>
              <a:ea typeface="Arial"/>
              <a:cs typeface="Arial"/>
              <a:sym typeface="Arial"/>
            </a:endParaRPr>
          </a:p>
        </p:txBody>
      </p:sp>
      <p:sp>
        <p:nvSpPr>
          <p:cNvPr id="195" name="Google Shape;195;g3d741136114_0_9"/>
          <p:cNvSpPr txBox="1"/>
          <p:nvPr/>
        </p:nvSpPr>
        <p:spPr>
          <a:xfrm>
            <a:off x="1431400" y="3760175"/>
            <a:ext cx="3249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POD = 0.22</a:t>
            </a:r>
            <a:endParaRPr b="1" i="0" sz="2400" u="none" cap="none" strike="noStrike">
              <a:solidFill>
                <a:schemeClr val="lt1"/>
              </a:solidFill>
              <a:latin typeface="Arial"/>
              <a:ea typeface="Arial"/>
              <a:cs typeface="Arial"/>
              <a:sym typeface="Arial"/>
            </a:endParaRPr>
          </a:p>
        </p:txBody>
      </p:sp>
      <p:sp>
        <p:nvSpPr>
          <p:cNvPr id="196" name="Google Shape;196;g3d741136114_0_9"/>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7" name="Google Shape;197;g3d741136114_0_9"/>
          <p:cNvSpPr txBox="1"/>
          <p:nvPr/>
        </p:nvSpPr>
        <p:spPr>
          <a:xfrm>
            <a:off x="643027" y="1403500"/>
            <a:ext cx="3837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rPr>
              <a:t>Pixel-to-pixel Verification Map</a:t>
            </a:r>
            <a:endParaRPr b="1" i="0" sz="1800" u="none" cap="none" strike="noStrike">
              <a:solidFill>
                <a:schemeClr val="dk1"/>
              </a:solidFill>
              <a:latin typeface="Arial"/>
              <a:ea typeface="Arial"/>
              <a:cs typeface="Arial"/>
              <a:sym typeface="Arial"/>
            </a:endParaRPr>
          </a:p>
        </p:txBody>
      </p:sp>
      <p:cxnSp>
        <p:nvCxnSpPr>
          <p:cNvPr id="198" name="Google Shape;198;g3d741136114_0_9"/>
          <p:cNvCxnSpPr/>
          <p:nvPr/>
        </p:nvCxnSpPr>
        <p:spPr>
          <a:xfrm flipH="1" rot="-8011872">
            <a:off x="3853251" y="1935995"/>
            <a:ext cx="82759" cy="82759"/>
          </a:xfrm>
          <a:prstGeom prst="straightConnector1">
            <a:avLst/>
          </a:prstGeom>
          <a:noFill/>
          <a:ln cap="flat" cmpd="sng" w="28575">
            <a:solidFill>
              <a:srgbClr val="FF0000"/>
            </a:solidFill>
            <a:prstDash val="solid"/>
            <a:round/>
            <a:headEnd len="med" w="med" type="none"/>
            <a:tailEnd len="med" w="med" type="none"/>
          </a:ln>
        </p:spPr>
      </p:cxnSp>
      <p:sp>
        <p:nvSpPr>
          <p:cNvPr id="199" name="Google Shape;199;g3d741136114_0_9"/>
          <p:cNvSpPr txBox="1"/>
          <p:nvPr/>
        </p:nvSpPr>
        <p:spPr>
          <a:xfrm>
            <a:off x="4019675" y="1774400"/>
            <a:ext cx="472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25 nautical miles</a:t>
            </a:r>
            <a:endParaRPr>
              <a:solidFill>
                <a:schemeClr val="dk1"/>
              </a:solidFill>
            </a:endParaRPr>
          </a:p>
        </p:txBody>
      </p:sp>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1000"/>
                                        <p:tgtEl>
                                          <p:spTgt spid="191"/>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txBox="1"/>
          <p:nvPr/>
        </p:nvSpPr>
        <p:spPr>
          <a:xfrm>
            <a:off x="294852" y="-28556"/>
            <a:ext cx="8713681" cy="994172"/>
          </a:xfrm>
          <a:prstGeom prst="rect">
            <a:avLst/>
          </a:prstGeom>
          <a:noFill/>
          <a:ln>
            <a:noFill/>
          </a:ln>
        </p:spPr>
        <p:txBody>
          <a:bodyPr anchorCtr="0" anchor="ctr" bIns="34275" lIns="68550" spcFirstLastPara="1" rIns="68550" wrap="square" tIns="34275">
            <a:normAutofit/>
          </a:bodyPr>
          <a:lstStyle/>
          <a:p>
            <a:pPr indent="0" lvl="0" marL="0" marR="0" rtl="0" algn="l">
              <a:lnSpc>
                <a:spcPct val="90000"/>
              </a:lnSpc>
              <a:spcBef>
                <a:spcPts val="0"/>
              </a:spcBef>
              <a:spcAft>
                <a:spcPts val="0"/>
              </a:spcAft>
              <a:buClr>
                <a:srgbClr val="001742"/>
              </a:buClr>
              <a:buSzPts val="4400"/>
              <a:buFont typeface="Arial"/>
              <a:buNone/>
            </a:pPr>
            <a:r>
              <a:rPr b="1" i="0" lang="en-US" sz="3200" u="none" cap="none" strike="noStrike">
                <a:solidFill>
                  <a:srgbClr val="FFFFFF"/>
                </a:solidFill>
                <a:latin typeface="Arial"/>
                <a:ea typeface="Arial"/>
                <a:cs typeface="Arial"/>
                <a:sym typeface="Arial"/>
              </a:rPr>
              <a:t>Panelists</a:t>
            </a:r>
            <a:endParaRPr b="0" i="0" sz="1400" u="none" cap="none" strike="noStrike">
              <a:solidFill>
                <a:srgbClr val="000000"/>
              </a:solidFill>
              <a:latin typeface="Arial"/>
              <a:ea typeface="Arial"/>
              <a:cs typeface="Arial"/>
              <a:sym typeface="Arial"/>
            </a:endParaRPr>
          </a:p>
        </p:txBody>
      </p:sp>
      <p:graphicFrame>
        <p:nvGraphicFramePr>
          <p:cNvPr id="205" name="Google Shape;205;p16"/>
          <p:cNvGraphicFramePr/>
          <p:nvPr/>
        </p:nvGraphicFramePr>
        <p:xfrm>
          <a:off x="934720" y="2272251"/>
          <a:ext cx="3000000" cy="3000000"/>
        </p:xfrm>
        <a:graphic>
          <a:graphicData uri="http://schemas.openxmlformats.org/drawingml/2006/table">
            <a:tbl>
              <a:tblPr bandRow="1" firstRow="1">
                <a:noFill/>
                <a:tableStyleId>{9653B951-641B-4C0B-9DCE-942763D3AB76}</a:tableStyleId>
              </a:tblPr>
              <a:tblGrid>
                <a:gridCol w="2851575"/>
                <a:gridCol w="466682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Chelsea Kenyon</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Aviation Meteorologist, ZKC CWSU</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Joshua Garcia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Supervisory Traffic Management Coordinator (STMC)</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FAA ARTCC - ZKC</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Elizabeth Slovak</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National Traffic Management Specialist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FAA Command Center</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Doug Lotter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UAL / Airline Dispatchers Federation</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David Dillahunt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Chief Meteorologist, Southwest Airlines</a:t>
                      </a:r>
                      <a:endParaRPr sz="1400" u="none" cap="none" strike="noStrike"/>
                    </a:p>
                  </a:txBody>
                  <a:tcPr marT="45725" marB="45725" marR="91450" marL="91450"/>
                </a:tc>
              </a:tr>
            </a:tbl>
          </a:graphicData>
        </a:graphic>
      </p:graphicFrame>
      <p:sp>
        <p:nvSpPr>
          <p:cNvPr id="206" name="Google Shape;206;p16"/>
          <p:cNvSpPr txBox="1"/>
          <p:nvPr>
            <p:ph idx="12" type="sldNum"/>
          </p:nvPr>
        </p:nvSpPr>
        <p:spPr>
          <a:xfrm>
            <a:off x="7031935" y="643255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650405" y="3542892"/>
            <a:ext cx="8033100" cy="1636800"/>
          </a:xfrm>
          <a:prstGeom prst="rect">
            <a:avLst/>
          </a:prstGeom>
          <a:noFill/>
          <a:ln>
            <a:noFill/>
          </a:ln>
        </p:spPr>
        <p:txBody>
          <a:bodyPr anchorCtr="0" anchor="b" bIns="0" lIns="91425" spcFirstLastPara="1" rIns="91425" wrap="square" tIns="0">
            <a:normAutofit fontScale="90000"/>
          </a:bodyPr>
          <a:lstStyle/>
          <a:p>
            <a:pPr indent="0" lvl="0" marL="0" rtl="0" algn="ctr">
              <a:lnSpc>
                <a:spcPct val="100000"/>
              </a:lnSpc>
              <a:spcBef>
                <a:spcPts val="0"/>
              </a:spcBef>
              <a:spcAft>
                <a:spcPts val="0"/>
              </a:spcAft>
              <a:buClr>
                <a:schemeClr val="lt1"/>
              </a:buClr>
              <a:buSzPct val="108748"/>
              <a:buNone/>
            </a:pPr>
            <a:br>
              <a:rPr lang="en-US">
                <a:solidFill>
                  <a:schemeClr val="lt1"/>
                </a:solidFill>
              </a:rPr>
            </a:br>
            <a:br>
              <a:rPr lang="en-US">
                <a:solidFill>
                  <a:schemeClr val="lt1"/>
                </a:solidFill>
              </a:rPr>
            </a:br>
            <a:r>
              <a:rPr lang="en-US">
                <a:solidFill>
                  <a:schemeClr val="lt1"/>
                </a:solidFill>
              </a:rPr>
              <a:t>Topic A </a:t>
            </a:r>
            <a:br>
              <a:rPr lang="en-US">
                <a:solidFill>
                  <a:schemeClr val="lt1"/>
                </a:solidFill>
              </a:rPr>
            </a:br>
            <a:br>
              <a:rPr lang="en-US">
                <a:solidFill>
                  <a:schemeClr val="lt1"/>
                </a:solidFill>
              </a:rPr>
            </a:br>
            <a:r>
              <a:rPr lang="en-US">
                <a:solidFill>
                  <a:schemeClr val="dk1"/>
                </a:solidFill>
              </a:rPr>
              <a:t>User Needs </a:t>
            </a:r>
            <a:r>
              <a:rPr lang="en-US">
                <a:solidFill>
                  <a:schemeClr val="dk1"/>
                </a:solidFill>
              </a:rPr>
              <a:t>hunderstorm User Forecast Skill Needs for Enhanced Decision Making</a:t>
            </a:r>
            <a:endParaRPr>
              <a:solidFill>
                <a:schemeClr val="dk1"/>
              </a:solidFill>
            </a:endParaRPr>
          </a:p>
        </p:txBody>
      </p:sp>
      <p:sp>
        <p:nvSpPr>
          <p:cNvPr id="212" name="Google Shape;212;p17"/>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p>
            <a:pPr indent="0" lvl="0" marL="0" rtl="0" algn="ctr">
              <a:lnSpc>
                <a:spcPct val="100000"/>
              </a:lnSpc>
              <a:spcBef>
                <a:spcPts val="0"/>
              </a:spcBef>
              <a:spcAft>
                <a:spcPts val="0"/>
              </a:spcAft>
              <a:buSzPts val="1400"/>
              <a:buNone/>
            </a:pPr>
            <a:r>
              <a:rPr lang="en-US"/>
              <a:t>FPAW Spring Meeting 2026 Stillwater, OK</a:t>
            </a:r>
            <a:endParaRPr/>
          </a:p>
        </p:txBody>
      </p:sp>
      <p:sp>
        <p:nvSpPr>
          <p:cNvPr id="213" name="Google Shape;213;p17"/>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ph type="title"/>
          </p:nvPr>
        </p:nvSpPr>
        <p:spPr>
          <a:xfrm>
            <a:off x="555578" y="2655586"/>
            <a:ext cx="8033100" cy="1636800"/>
          </a:xfrm>
          <a:prstGeom prst="rect">
            <a:avLst/>
          </a:prstGeom>
          <a:noFill/>
          <a:ln>
            <a:noFill/>
          </a:ln>
        </p:spPr>
        <p:txBody>
          <a:bodyPr anchorCtr="0" anchor="b" bIns="0" lIns="91425" spcFirstLastPara="1" rIns="91425" wrap="square" tIns="0">
            <a:normAutofit fontScale="90000"/>
          </a:bodyPr>
          <a:lstStyle/>
          <a:p>
            <a:pPr indent="0" lvl="0" marL="0" rtl="0" algn="ctr">
              <a:lnSpc>
                <a:spcPct val="100000"/>
              </a:lnSpc>
              <a:spcBef>
                <a:spcPts val="0"/>
              </a:spcBef>
              <a:spcAft>
                <a:spcPts val="0"/>
              </a:spcAft>
              <a:buClr>
                <a:schemeClr val="lt1"/>
              </a:buClr>
              <a:buSzPct val="108748"/>
              <a:buFont typeface="Calibri"/>
              <a:buNone/>
            </a:pPr>
            <a:r>
              <a:rPr lang="en-US">
                <a:solidFill>
                  <a:schemeClr val="lt1"/>
                </a:solidFill>
              </a:rPr>
              <a:t>CWSU Forecaster Perspective</a:t>
            </a:r>
            <a:endParaRPr/>
          </a:p>
        </p:txBody>
      </p:sp>
      <p:sp>
        <p:nvSpPr>
          <p:cNvPr id="219" name="Google Shape;219;p18"/>
          <p:cNvSpPr txBox="1"/>
          <p:nvPr>
            <p:ph idx="11" type="ftr"/>
          </p:nvPr>
        </p:nvSpPr>
        <p:spPr>
          <a:xfrm>
            <a:off x="1818142" y="6476999"/>
            <a:ext cx="5507700" cy="274200"/>
          </a:xfrm>
          <a:prstGeom prst="rect">
            <a:avLst/>
          </a:prstGeom>
          <a:noFill/>
          <a:ln>
            <a:noFill/>
          </a:ln>
        </p:spPr>
        <p:txBody>
          <a:bodyPr anchorCtr="0" anchor="b" bIns="0" lIns="45700" spcFirstLastPara="1" rIns="45700" wrap="square" tIns="45700">
            <a:noAutofit/>
          </a:bodyPr>
          <a:lstStyle/>
          <a:p>
            <a:pPr indent="0" lvl="0" marL="0" rtl="0" algn="ctr">
              <a:lnSpc>
                <a:spcPct val="100000"/>
              </a:lnSpc>
              <a:spcBef>
                <a:spcPts val="0"/>
              </a:spcBef>
              <a:spcAft>
                <a:spcPts val="0"/>
              </a:spcAft>
              <a:buSzPts val="1400"/>
              <a:buNone/>
            </a:pPr>
            <a:r>
              <a:rPr lang="en-US"/>
              <a:t>FPAW Spring Meeting 2026 Stillwater, OK</a:t>
            </a:r>
            <a:endParaRPr/>
          </a:p>
        </p:txBody>
      </p:sp>
      <p:sp>
        <p:nvSpPr>
          <p:cNvPr id="220" name="Google Shape;220;p18"/>
          <p:cNvSpPr txBox="1"/>
          <p:nvPr>
            <p:ph idx="12" type="sldNum"/>
          </p:nvPr>
        </p:nvSpPr>
        <p:spPr>
          <a:xfrm>
            <a:off x="8204396" y="6476999"/>
            <a:ext cx="734100" cy="274200"/>
          </a:xfrm>
          <a:prstGeom prst="rect">
            <a:avLst/>
          </a:prstGeom>
          <a:noFill/>
          <a:ln>
            <a:noFill/>
          </a:ln>
        </p:spPr>
        <p:txBody>
          <a:bodyPr anchorCtr="0" anchor="b" bIns="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qas-201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ue-header-ba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image-box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ispatch Template BEGIN HERE">
  <a:themeElements>
    <a:clrScheme name="Custom 3">
      <a:dk1>
        <a:srgbClr val="000000"/>
      </a:dk1>
      <a:lt1>
        <a:srgbClr val="FFFFFF"/>
      </a:lt1>
      <a:dk2>
        <a:srgbClr val="003399"/>
      </a:dk2>
      <a:lt2>
        <a:srgbClr val="808080"/>
      </a:lt2>
      <a:accent1>
        <a:srgbClr val="D4D4D0"/>
      </a:accent1>
      <a:accent2>
        <a:srgbClr val="7C848A"/>
      </a:accent2>
      <a:accent3>
        <a:srgbClr val="EDB72B"/>
      </a:accent3>
      <a:accent4>
        <a:srgbClr val="62A9E3"/>
      </a:accent4>
      <a:accent5>
        <a:srgbClr val="C5AB85"/>
      </a:accent5>
      <a:accent6>
        <a:srgbClr val="647D8F"/>
      </a:accent6>
      <a:hlink>
        <a:srgbClr val="FFFF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2026-02-15T02:17:31Z</dcterms:created>
  <dc:creator>Tyler Moore</dc:creator>
</cp:coreProperties>
</file>