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0" r:id="rId3"/>
    <p:sldId id="262" r:id="rId4"/>
    <p:sldId id="26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10"/>
    <p:restoredTop sz="94694"/>
  </p:normalViewPr>
  <p:slideViewPr>
    <p:cSldViewPr snapToGrid="0">
      <p:cViewPr varScale="1">
        <p:scale>
          <a:sx n="115" d="100"/>
          <a:sy n="115" d="100"/>
        </p:scale>
        <p:origin x="208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79FEF-8193-8CC9-0FCC-DE597D965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786070-13D2-2F85-8151-D5453054F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374E2-D94D-29EF-FA82-1ECE794C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BC2A-1D7F-F442-B573-E4AE0E554247}" type="datetimeFigureOut">
              <a:rPr lang="en-US" smtClean="0"/>
              <a:t>4/13/26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F1C6E-4EE8-DDB2-3366-4BD54D4BF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123A7-A21D-BC44-D378-D4A0FAC0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3A77-58C7-FF4D-9098-F87534419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7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18BD0-F11A-536B-06D7-59AE3BC88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E6EF7-D098-959B-C391-F53C498EA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DEB0A-B15F-D27E-3A8C-E4CD56AFD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BC2A-1D7F-F442-B573-E4AE0E554247}" type="datetimeFigureOut">
              <a:rPr lang="en-US" smtClean="0"/>
              <a:t>4/13/26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73E6C-003C-960C-4758-A0F9C186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C846A-2592-510D-9CDD-2CD49953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3A77-58C7-FF4D-9098-F87534419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4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F13F7-97C0-0B7C-ECF7-D4841ED6F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43D5A-B811-828B-C6D5-752B481D6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A0056-CFDF-0F34-B7A7-5980DA4D2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BC2A-1D7F-F442-B573-E4AE0E554247}" type="datetimeFigureOut">
              <a:rPr lang="en-US" smtClean="0"/>
              <a:t>4/13/26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99A5C-AC7D-02A8-B2C4-528FAD31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DF7DE-42C3-30C6-37BE-58D3089A7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3A77-58C7-FF4D-9098-F87534419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3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2C842-A3A9-0294-6215-83EB10ED9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72409-CDF2-90F0-1054-839F62D9B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BB4AB-AECF-A36C-290F-753E5D6B9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BC2A-1D7F-F442-B573-E4AE0E554247}" type="datetimeFigureOut">
              <a:rPr lang="en-US" smtClean="0"/>
              <a:t>4/13/26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2269-3BFD-D839-9365-E58C6B0F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FD21F-6BEB-D0CA-D6EB-C5813DA09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3A77-58C7-FF4D-9098-F87534419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5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CBE5E-8823-CC30-0110-66FB84E14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CDC75-FA13-A001-29EF-901279CCF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92811-C31E-B49A-6CD9-05F61C547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BC2A-1D7F-F442-B573-E4AE0E554247}" type="datetimeFigureOut">
              <a:rPr lang="en-US" smtClean="0"/>
              <a:t>4/13/26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157BA-BFDF-5225-7F9D-E9CA7259D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1AE9A-F856-64B0-3A3D-BAE6FCB3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3A77-58C7-FF4D-9098-F87534419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15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87EBF-051F-9324-4A5D-6B2A07D5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6D2C3-05EB-C0E4-092D-ABEEE5E530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10DA5-CB8F-3159-C5AE-7911E440B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B7571-21D6-730F-C51D-F2257DA46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BC2A-1D7F-F442-B573-E4AE0E554247}" type="datetimeFigureOut">
              <a:rPr lang="en-US" smtClean="0"/>
              <a:t>4/13/26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1D8DA-F79D-3E4F-6573-593E066EF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46F8A-4237-39D3-5F53-3944FA577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3A77-58C7-FF4D-9098-F87534419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4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2340F-1C13-5F51-DFFE-21944D23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BB88A-4D00-1F0D-155D-DA59C3329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275A6-91E8-9E9A-3F18-5EFB38FC0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964F9-B9E4-5E73-146E-C74A054B2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922B59-0622-12B3-C237-8C4C6CACE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79A0A-BA18-5154-777A-537F9156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BC2A-1D7F-F442-B573-E4AE0E554247}" type="datetimeFigureOut">
              <a:rPr lang="en-US" smtClean="0"/>
              <a:t>4/13/26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3C7A1-289D-58CB-5FF8-EC87E5AE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0CD779-671C-0D91-A09A-3DDBFA557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3A77-58C7-FF4D-9098-F87534419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1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AEF56-0BEC-ECE0-28F6-C6A351CEC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A1C418-76F1-FAB8-46F2-E2E1AC54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BC2A-1D7F-F442-B573-E4AE0E554247}" type="datetimeFigureOut">
              <a:rPr lang="en-US" smtClean="0"/>
              <a:t>4/13/26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DE0DA-96EB-A9C5-736B-9D754BAF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C7337-DB0D-1486-D484-CE8C89127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3A77-58C7-FF4D-9098-F87534419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9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839BF5-D84F-EB9C-1A72-FF901D3E5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BC2A-1D7F-F442-B573-E4AE0E554247}" type="datetimeFigureOut">
              <a:rPr lang="en-US" smtClean="0"/>
              <a:t>4/13/26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49D9B-8C3C-27E4-BAB9-2030C729C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6A0F0-8A36-70FE-E67F-0455A9A7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3A77-58C7-FF4D-9098-F87534419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83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2F7A-4CA0-6DAA-12EC-61B93A363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B0749-AA9D-BCD5-2F96-09EA84A59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AF50F-326F-932C-BD86-499CC2B7F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62012-50FC-3F8F-F032-2D35544D4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BC2A-1D7F-F442-B573-E4AE0E554247}" type="datetimeFigureOut">
              <a:rPr lang="en-US" smtClean="0"/>
              <a:t>4/13/26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C2477-80A4-3C5C-8C74-186EBC04D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E56CB-B42C-7B68-F872-BE013BB7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3A77-58C7-FF4D-9098-F87534419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11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D7A3C-CC34-3D0F-4FD1-9826489CA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17CE5-B721-C4EB-F41A-A7EED0E884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42284-13DC-62E4-5DCB-F09A2367F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06AA7-FB4C-885F-CB76-B7C514371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BC2A-1D7F-F442-B573-E4AE0E554247}" type="datetimeFigureOut">
              <a:rPr lang="en-US" smtClean="0"/>
              <a:t>4/13/26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0846A-C648-C957-AA86-813424EAF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4847D-5A21-890D-B4FA-C271AA96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3A77-58C7-FF4D-9098-F87534419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1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880234-7F44-DFDA-F482-7389EF83F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480F9-07F0-96B8-54D9-C7C2696CD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26853-614E-2CB2-7598-2FEA7D382E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95BC2A-1D7F-F442-B573-E4AE0E554247}" type="datetimeFigureOut">
              <a:rPr lang="en-US" smtClean="0"/>
              <a:t>4/13/26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14557-9912-279F-5E89-83BB2AEA6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1EC74-21DC-5C39-1BA8-A62601ECC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503A77-58C7-FF4D-9098-F87534419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3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7BA01-188F-95EB-CB74-811CE3CB9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tartup Dilemma: Reality Or Dream? | by Jaarvis Accelerator | Medium">
            <a:extLst>
              <a:ext uri="{FF2B5EF4-FFF2-40B4-BE49-F238E27FC236}">
                <a16:creationId xmlns:a16="http://schemas.microsoft.com/office/drawing/2014/main" id="{C5385E83-DCF8-26BF-3496-433DA2795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55" y="812162"/>
            <a:ext cx="3288302" cy="219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8B8D74E-E1B8-75BB-8775-EFEB8031FBDB}"/>
              </a:ext>
            </a:extLst>
          </p:cNvPr>
          <p:cNvGrpSpPr/>
          <p:nvPr/>
        </p:nvGrpSpPr>
        <p:grpSpPr>
          <a:xfrm>
            <a:off x="1805453" y="509314"/>
            <a:ext cx="5818665" cy="2919686"/>
            <a:chOff x="1805453" y="509314"/>
            <a:chExt cx="5818665" cy="2919686"/>
          </a:xfrm>
        </p:grpSpPr>
        <p:pic>
          <p:nvPicPr>
            <p:cNvPr id="1026" name="Picture 2" descr="Science vs. Arts – Is There Any Contest? – The University Times">
              <a:extLst>
                <a:ext uri="{FF2B5EF4-FFF2-40B4-BE49-F238E27FC236}">
                  <a16:creationId xmlns:a16="http://schemas.microsoft.com/office/drawing/2014/main" id="{2F33A5BD-769B-3B53-83F7-7BD9C21F4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1204" y="509314"/>
              <a:ext cx="3892914" cy="2919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5A7C1FE-F83F-804B-DFD8-4744E43AC95E}"/>
                </a:ext>
              </a:extLst>
            </p:cNvPr>
            <p:cNvSpPr txBox="1"/>
            <p:nvPr/>
          </p:nvSpPr>
          <p:spPr>
            <a:xfrm>
              <a:off x="5429297" y="1539438"/>
              <a:ext cx="654346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pple Braille" pitchFamily="2" charset="0"/>
                </a:rPr>
                <a:t>TFM</a:t>
              </a:r>
            </a:p>
          </p:txBody>
        </p:sp>
        <p:cxnSp>
          <p:nvCxnSpPr>
            <p:cNvPr id="10" name="Elbow Connector 9">
              <a:extLst>
                <a:ext uri="{FF2B5EF4-FFF2-40B4-BE49-F238E27FC236}">
                  <a16:creationId xmlns:a16="http://schemas.microsoft.com/office/drawing/2014/main" id="{5A0F2FD1-3BAD-4FA1-45DF-4EC135C7CC90}"/>
                </a:ext>
              </a:extLst>
            </p:cNvPr>
            <p:cNvCxnSpPr>
              <a:cxnSpLocks/>
              <a:endCxn id="1026" idx="0"/>
            </p:cNvCxnSpPr>
            <p:nvPr/>
          </p:nvCxnSpPr>
          <p:spPr>
            <a:xfrm flipV="1">
              <a:off x="1805453" y="509314"/>
              <a:ext cx="3872208" cy="837572"/>
            </a:xfrm>
            <a:prstGeom prst="bentConnector4">
              <a:avLst>
                <a:gd name="adj1" fmla="val -1301"/>
                <a:gd name="adj2" fmla="val 127293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picture containing outdoor, flying, nature, blue&#10;&#10;AI-generated content may be incorrect.">
            <a:extLst>
              <a:ext uri="{FF2B5EF4-FFF2-40B4-BE49-F238E27FC236}">
                <a16:creationId xmlns:a16="http://schemas.microsoft.com/office/drawing/2014/main" id="{344FB925-8DC3-144F-A416-E6BB4F910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36" y="3428999"/>
            <a:ext cx="6891519" cy="11980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16361E-21E6-459A-D04F-1D56B19EDECD}"/>
              </a:ext>
            </a:extLst>
          </p:cNvPr>
          <p:cNvSpPr txBox="1"/>
          <p:nvPr/>
        </p:nvSpPr>
        <p:spPr>
          <a:xfrm>
            <a:off x="391536" y="4380849"/>
            <a:ext cx="9268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Raleway" pitchFamily="2" charset="77"/>
              </a:rPr>
              <a:t>Source: FAA</a:t>
            </a:r>
          </a:p>
        </p:txBody>
      </p:sp>
      <p:pic>
        <p:nvPicPr>
          <p:cNvPr id="2050" name="Picture 2" descr="AI in Aviation: Unlocking Potential ...">
            <a:extLst>
              <a:ext uri="{FF2B5EF4-FFF2-40B4-BE49-F238E27FC236}">
                <a16:creationId xmlns:a16="http://schemas.microsoft.com/office/drawing/2014/main" id="{F357C086-5300-D859-A03A-DBFF2C7E4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224" y="4874485"/>
            <a:ext cx="3493046" cy="162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89DD-8DFB-0CB3-2F01-818017199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61" y="4739215"/>
            <a:ext cx="3171795" cy="18918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7F649F-EEBA-A71F-8745-F88E4EF81A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4565" y="826237"/>
            <a:ext cx="1646400" cy="16230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72809E-E619-39E5-6E3B-30D7803140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7097" y="1293950"/>
            <a:ext cx="2347791" cy="1711429"/>
          </a:xfrm>
          <a:prstGeom prst="rect">
            <a:avLst/>
          </a:prstGeom>
        </p:spPr>
      </p:pic>
      <p:pic>
        <p:nvPicPr>
          <p:cNvPr id="2056" name="Picture 8" descr="What is the National Weather Service ...">
            <a:extLst>
              <a:ext uri="{FF2B5EF4-FFF2-40B4-BE49-F238E27FC236}">
                <a16:creationId xmlns:a16="http://schemas.microsoft.com/office/drawing/2014/main" id="{0DB9F7ED-B55D-E414-3B99-D2BCBAD5B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43" y="112035"/>
            <a:ext cx="2110563" cy="118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39369A7-174C-E908-F661-2894919636EE}"/>
              </a:ext>
            </a:extLst>
          </p:cNvPr>
          <p:cNvGrpSpPr/>
          <p:nvPr/>
        </p:nvGrpSpPr>
        <p:grpSpPr>
          <a:xfrm>
            <a:off x="7624118" y="3170450"/>
            <a:ext cx="4442218" cy="3133020"/>
            <a:chOff x="7624118" y="3498002"/>
            <a:chExt cx="4442218" cy="3133020"/>
          </a:xfrm>
        </p:grpSpPr>
        <p:pic>
          <p:nvPicPr>
            <p:cNvPr id="8" name="Picture 2" descr="The Difference Between Deterministic and Ensemble Forecasts">
              <a:extLst>
                <a:ext uri="{FF2B5EF4-FFF2-40B4-BE49-F238E27FC236}">
                  <a16:creationId xmlns:a16="http://schemas.microsoft.com/office/drawing/2014/main" id="{4EB2278F-5CB6-CE08-5F8D-4D53773C5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637" y="3498002"/>
              <a:ext cx="4369699" cy="2533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3E8FF9-E5D0-F23A-6AE3-40D0EE87D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24118" y="5407638"/>
              <a:ext cx="1547221" cy="1223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227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L_Convection">
            <a:hlinkClick r:id="" action="ppaction://media"/>
            <a:extLst>
              <a:ext uri="{FF2B5EF4-FFF2-40B4-BE49-F238E27FC236}">
                <a16:creationId xmlns:a16="http://schemas.microsoft.com/office/drawing/2014/main" id="{2062A5E2-D2D6-8A4A-6F84-C4517635C3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544" y="308343"/>
            <a:ext cx="6086816" cy="347615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B88F88-3D51-1FA1-304C-1A9A1467BD63}"/>
              </a:ext>
            </a:extLst>
          </p:cNvPr>
          <p:cNvSpPr txBox="1"/>
          <p:nvPr/>
        </p:nvSpPr>
        <p:spPr>
          <a:xfrm>
            <a:off x="263614" y="3490785"/>
            <a:ext cx="9268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Raleway" pitchFamily="2" charset="77"/>
              </a:rPr>
              <a:t>Source: FAA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1434DC-A6CB-6ECF-33E1-C884A17B3D05}"/>
              </a:ext>
            </a:extLst>
          </p:cNvPr>
          <p:cNvSpPr txBox="1">
            <a:spLocks/>
          </p:cNvSpPr>
          <p:nvPr/>
        </p:nvSpPr>
        <p:spPr>
          <a:xfrm>
            <a:off x="912628" y="4319981"/>
            <a:ext cx="10515600" cy="20141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NAS location error for the forecast location of the onset of thunderstorms greater than 20 nautical miles in diameter with a probability greater than 50 percent and with tops over 30,000 feet expected to intersect jet routes that cut across the Flow Constrained Areas with a 4-hour lead time shall be less than or equal to 12 nautical miles.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879BB-5689-EC43-785B-F34735E3C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724" y="0"/>
            <a:ext cx="5567546" cy="4175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99F675-9B67-2F44-1C83-B1FE44E925EE}"/>
              </a:ext>
            </a:extLst>
          </p:cNvPr>
          <p:cNvSpPr txBox="1"/>
          <p:nvPr/>
        </p:nvSpPr>
        <p:spPr>
          <a:xfrm>
            <a:off x="7157055" y="3784502"/>
            <a:ext cx="9268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Raleway" pitchFamily="2" charset="77"/>
              </a:rPr>
              <a:t>Source: FAA</a:t>
            </a:r>
          </a:p>
        </p:txBody>
      </p:sp>
    </p:spTree>
    <p:extLst>
      <p:ext uri="{BB962C8B-B14F-4D97-AF65-F5344CB8AC3E}">
        <p14:creationId xmlns:p14="http://schemas.microsoft.com/office/powerpoint/2010/main" val="7441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3E73D-774F-1680-2F1E-F7D83A34F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L_Convection">
            <a:hlinkClick r:id="" action="ppaction://media"/>
            <a:extLst>
              <a:ext uri="{FF2B5EF4-FFF2-40B4-BE49-F238E27FC236}">
                <a16:creationId xmlns:a16="http://schemas.microsoft.com/office/drawing/2014/main" id="{0BED70C9-A135-C5CF-D872-B1B85FC41C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544" y="308343"/>
            <a:ext cx="6086816" cy="347615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5D7DEE-727D-4A99-E03C-2BC41C9BA8F6}"/>
              </a:ext>
            </a:extLst>
          </p:cNvPr>
          <p:cNvSpPr txBox="1"/>
          <p:nvPr/>
        </p:nvSpPr>
        <p:spPr>
          <a:xfrm>
            <a:off x="263614" y="3490785"/>
            <a:ext cx="9268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Raleway" pitchFamily="2" charset="77"/>
              </a:rPr>
              <a:t>Source: FAA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8C8FC8-05F8-1830-9F2D-6BC38CE396CF}"/>
              </a:ext>
            </a:extLst>
          </p:cNvPr>
          <p:cNvSpPr txBox="1">
            <a:spLocks/>
          </p:cNvSpPr>
          <p:nvPr/>
        </p:nvSpPr>
        <p:spPr>
          <a:xfrm>
            <a:off x="912628" y="4319981"/>
            <a:ext cx="10515600" cy="20141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NAS location error for the forecast location of the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onset of thunderstorms greater than 20 nautical miles in diameter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 probability greater than 50 percent and with tops over 30,000 feet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expected t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intersect jet routes that cut across the Flow Constrained Areas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a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4-hour lead time shall be less than or equal to 12 nautical miles.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05A79-8AA0-8E58-C8EE-E8553155E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724" y="0"/>
            <a:ext cx="5567546" cy="41756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1E5029F-27AE-79C2-E4C4-7D8625B55CC3}"/>
              </a:ext>
            </a:extLst>
          </p:cNvPr>
          <p:cNvGrpSpPr/>
          <p:nvPr/>
        </p:nvGrpSpPr>
        <p:grpSpPr>
          <a:xfrm>
            <a:off x="4676931" y="5990245"/>
            <a:ext cx="3050499" cy="687771"/>
            <a:chOff x="4676931" y="5990245"/>
            <a:chExt cx="3050499" cy="6877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545373-461A-45AA-DB2D-C241C113C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1252" y="5990245"/>
              <a:ext cx="1934356" cy="6877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1E46F1-A8D4-0163-6F0F-5CF64446625A}"/>
                </a:ext>
              </a:extLst>
            </p:cNvPr>
            <p:cNvSpPr txBox="1"/>
            <p:nvPr/>
          </p:nvSpPr>
          <p:spPr>
            <a:xfrm>
              <a:off x="4676931" y="6103297"/>
              <a:ext cx="1095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2 + 2 = 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6E30DE7-2204-C69A-ACCC-7485FE31A4CF}"/>
                </a:ext>
              </a:extLst>
            </p:cNvPr>
            <p:cNvSpPr/>
            <p:nvPr/>
          </p:nvSpPr>
          <p:spPr>
            <a:xfrm>
              <a:off x="4676931" y="5990245"/>
              <a:ext cx="3050499" cy="68777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1078AF-FB7F-ED57-000B-A2C380475166}"/>
              </a:ext>
            </a:extLst>
          </p:cNvPr>
          <p:cNvSpPr txBox="1"/>
          <p:nvPr/>
        </p:nvSpPr>
        <p:spPr>
          <a:xfrm>
            <a:off x="7157055" y="3784502"/>
            <a:ext cx="9268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Raleway" pitchFamily="2" charset="77"/>
              </a:rPr>
              <a:t>Source: FAA</a:t>
            </a:r>
          </a:p>
        </p:txBody>
      </p:sp>
    </p:spTree>
    <p:extLst>
      <p:ext uri="{BB962C8B-B14F-4D97-AF65-F5344CB8AC3E}">
        <p14:creationId xmlns:p14="http://schemas.microsoft.com/office/powerpoint/2010/main" val="110329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B07A0-DBB9-F484-0BE1-BD38020D6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tartup Dilemma: Reality Or Dream? | by Jaarvis Accelerator | Medium">
            <a:extLst>
              <a:ext uri="{FF2B5EF4-FFF2-40B4-BE49-F238E27FC236}">
                <a16:creationId xmlns:a16="http://schemas.microsoft.com/office/drawing/2014/main" id="{AA0210A3-3E81-4135-F1BC-8552A57D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55" y="812162"/>
            <a:ext cx="3288302" cy="219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AF673A7-0C81-DC2F-BCDD-F79B367A6C68}"/>
              </a:ext>
            </a:extLst>
          </p:cNvPr>
          <p:cNvGrpSpPr/>
          <p:nvPr/>
        </p:nvGrpSpPr>
        <p:grpSpPr>
          <a:xfrm>
            <a:off x="1805453" y="509314"/>
            <a:ext cx="5818665" cy="2919686"/>
            <a:chOff x="1805453" y="509314"/>
            <a:chExt cx="5818665" cy="2919686"/>
          </a:xfrm>
        </p:grpSpPr>
        <p:pic>
          <p:nvPicPr>
            <p:cNvPr id="1026" name="Picture 2" descr="Science vs. Arts – Is There Any Contest? – The University Times">
              <a:extLst>
                <a:ext uri="{FF2B5EF4-FFF2-40B4-BE49-F238E27FC236}">
                  <a16:creationId xmlns:a16="http://schemas.microsoft.com/office/drawing/2014/main" id="{47C3F94F-7547-614A-2AE4-C0ACCF12E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1204" y="509314"/>
              <a:ext cx="3892914" cy="2919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FA51E59-7F69-4840-8933-FA6EE35A6818}"/>
                </a:ext>
              </a:extLst>
            </p:cNvPr>
            <p:cNvSpPr txBox="1"/>
            <p:nvPr/>
          </p:nvSpPr>
          <p:spPr>
            <a:xfrm>
              <a:off x="5429297" y="1539438"/>
              <a:ext cx="654346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pple Braille" pitchFamily="2" charset="0"/>
                </a:rPr>
                <a:t>TFM</a:t>
              </a:r>
            </a:p>
          </p:txBody>
        </p:sp>
        <p:cxnSp>
          <p:nvCxnSpPr>
            <p:cNvPr id="10" name="Elbow Connector 9">
              <a:extLst>
                <a:ext uri="{FF2B5EF4-FFF2-40B4-BE49-F238E27FC236}">
                  <a16:creationId xmlns:a16="http://schemas.microsoft.com/office/drawing/2014/main" id="{434CF187-1956-4420-64E0-4CF2F3E8CCD9}"/>
                </a:ext>
              </a:extLst>
            </p:cNvPr>
            <p:cNvCxnSpPr>
              <a:cxnSpLocks/>
              <a:endCxn id="1026" idx="0"/>
            </p:cNvCxnSpPr>
            <p:nvPr/>
          </p:nvCxnSpPr>
          <p:spPr>
            <a:xfrm flipV="1">
              <a:off x="1805453" y="509314"/>
              <a:ext cx="3872208" cy="837572"/>
            </a:xfrm>
            <a:prstGeom prst="bentConnector4">
              <a:avLst>
                <a:gd name="adj1" fmla="val -1301"/>
                <a:gd name="adj2" fmla="val 127293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picture containing outdoor, flying, nature, blue&#10;&#10;AI-generated content may be incorrect.">
            <a:extLst>
              <a:ext uri="{FF2B5EF4-FFF2-40B4-BE49-F238E27FC236}">
                <a16:creationId xmlns:a16="http://schemas.microsoft.com/office/drawing/2014/main" id="{E45ECA87-01B2-0FB8-57C5-A8D3403A2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36" y="3428999"/>
            <a:ext cx="6891519" cy="11980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484DC-3EE7-0D30-9700-0732224F04F4}"/>
              </a:ext>
            </a:extLst>
          </p:cNvPr>
          <p:cNvSpPr txBox="1"/>
          <p:nvPr/>
        </p:nvSpPr>
        <p:spPr>
          <a:xfrm>
            <a:off x="391536" y="4380849"/>
            <a:ext cx="9268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Raleway" pitchFamily="2" charset="77"/>
              </a:rPr>
              <a:t>Source: FAA</a:t>
            </a:r>
          </a:p>
        </p:txBody>
      </p:sp>
      <p:pic>
        <p:nvPicPr>
          <p:cNvPr id="2050" name="Picture 2" descr="AI in Aviation: Unlocking Potential ...">
            <a:extLst>
              <a:ext uri="{FF2B5EF4-FFF2-40B4-BE49-F238E27FC236}">
                <a16:creationId xmlns:a16="http://schemas.microsoft.com/office/drawing/2014/main" id="{136FC9E9-0A90-3487-64DA-8599697D9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224" y="4874485"/>
            <a:ext cx="3493046" cy="162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B13851-8F34-70CE-01C2-E1092DA2D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61" y="4739215"/>
            <a:ext cx="3171795" cy="18918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BD7A4F-9134-A115-E8D4-3144EDE2C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4565" y="826237"/>
            <a:ext cx="1646400" cy="16230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7742AD-D60B-DBCC-FC49-FF7BD79033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7097" y="1293950"/>
            <a:ext cx="2347791" cy="1711429"/>
          </a:xfrm>
          <a:prstGeom prst="rect">
            <a:avLst/>
          </a:prstGeom>
        </p:spPr>
      </p:pic>
      <p:pic>
        <p:nvPicPr>
          <p:cNvPr id="2056" name="Picture 8" descr="What is the National Weather Service ...">
            <a:extLst>
              <a:ext uri="{FF2B5EF4-FFF2-40B4-BE49-F238E27FC236}">
                <a16:creationId xmlns:a16="http://schemas.microsoft.com/office/drawing/2014/main" id="{B36D106E-DDEC-2BED-3F07-6184A564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43" y="112035"/>
            <a:ext cx="2110563" cy="118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6536260-D166-3C62-A8CC-862F98DD971F}"/>
              </a:ext>
            </a:extLst>
          </p:cNvPr>
          <p:cNvGrpSpPr/>
          <p:nvPr/>
        </p:nvGrpSpPr>
        <p:grpSpPr>
          <a:xfrm>
            <a:off x="7624118" y="3170450"/>
            <a:ext cx="4442218" cy="3133020"/>
            <a:chOff x="7624118" y="3498002"/>
            <a:chExt cx="4442218" cy="3133020"/>
          </a:xfrm>
        </p:grpSpPr>
        <p:pic>
          <p:nvPicPr>
            <p:cNvPr id="8" name="Picture 2" descr="The Difference Between Deterministic and Ensemble Forecasts">
              <a:extLst>
                <a:ext uri="{FF2B5EF4-FFF2-40B4-BE49-F238E27FC236}">
                  <a16:creationId xmlns:a16="http://schemas.microsoft.com/office/drawing/2014/main" id="{BE62600D-68EF-D273-B6DE-3568C9D214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637" y="3498002"/>
              <a:ext cx="4369699" cy="2533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2247E9-73D4-3372-8D17-FC341541B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24118" y="5407638"/>
              <a:ext cx="1547221" cy="1223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0786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309d5d8-4f51-4de6-bdb7-352ba9179454}" enabled="1" method="Standard" siteId="{a1eec53d-614d-4f79-a8d0-4afc22a4ef3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146</Words>
  <Application>Microsoft Macintosh PowerPoint</Application>
  <PresentationFormat>Widescreen</PresentationFormat>
  <Paragraphs>11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Apple Braille</vt:lpstr>
      <vt:lpstr>Aptos</vt:lpstr>
      <vt:lpstr>Aptos Display</vt:lpstr>
      <vt:lpstr>Arial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Mike Robinson (Guest)</dc:creator>
  <cp:lastModifiedBy>Mike Robinson</cp:lastModifiedBy>
  <cp:revision>8</cp:revision>
  <dcterms:created xsi:type="dcterms:W3CDTF">2026-04-01T12:21:27Z</dcterms:created>
  <dcterms:modified xsi:type="dcterms:W3CDTF">2026-04-13T22:07:22Z</dcterms:modified>
</cp:coreProperties>
</file>