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0" r:id="rId2"/>
    <p:sldMasterId id="2147483671" r:id="rId3"/>
    <p:sldMasterId id="2147483675" r:id="rId4"/>
    <p:sldMasterId id="2147483687" r:id="rId5"/>
    <p:sldMasterId id="2147483699" r:id="rId6"/>
  </p:sldMasterIdLst>
  <p:notesMasterIdLst>
    <p:notesMasterId r:id="rId39"/>
  </p:notesMasterIdLst>
  <p:sldIdLst>
    <p:sldId id="317" r:id="rId7"/>
    <p:sldId id="328" r:id="rId8"/>
    <p:sldId id="330" r:id="rId9"/>
    <p:sldId id="331" r:id="rId10"/>
    <p:sldId id="268" r:id="rId11"/>
    <p:sldId id="295" r:id="rId12"/>
    <p:sldId id="294" r:id="rId13"/>
    <p:sldId id="281" r:id="rId14"/>
    <p:sldId id="329" r:id="rId15"/>
    <p:sldId id="323" r:id="rId16"/>
    <p:sldId id="324" r:id="rId17"/>
    <p:sldId id="263" r:id="rId18"/>
    <p:sldId id="325" r:id="rId19"/>
    <p:sldId id="264" r:id="rId20"/>
    <p:sldId id="262" r:id="rId21"/>
    <p:sldId id="326" r:id="rId22"/>
    <p:sldId id="327" r:id="rId23"/>
    <p:sldId id="320" r:id="rId24"/>
    <p:sldId id="256" r:id="rId25"/>
    <p:sldId id="283" r:id="rId26"/>
    <p:sldId id="296" r:id="rId27"/>
    <p:sldId id="307" r:id="rId28"/>
    <p:sldId id="310" r:id="rId29"/>
    <p:sldId id="316" r:id="rId30"/>
    <p:sldId id="322" r:id="rId31"/>
    <p:sldId id="319" r:id="rId32"/>
    <p:sldId id="257" r:id="rId33"/>
    <p:sldId id="258" r:id="rId34"/>
    <p:sldId id="259" r:id="rId35"/>
    <p:sldId id="260" r:id="rId36"/>
    <p:sldId id="321" r:id="rId37"/>
    <p:sldId id="318" r:id="rId38"/>
  </p:sldIdLst>
  <p:sldSz cx="12192000" cy="6858000"/>
  <p:notesSz cx="7010400" cy="9296400"/>
  <p:embeddedFontLst>
    <p:embeddedFont>
      <p:font typeface="Helvetica Neue" panose="02000503000000020004" pitchFamily="2" charset="0"/>
      <p:regular r:id="rId40"/>
      <p:bold r:id="rId41"/>
      <p:italic r:id="rId42"/>
      <p:boldItalic r:id="rId43"/>
    </p:embeddedFont>
    <p:embeddedFont>
      <p:font typeface="Wingdings 2" pitchFamily="2" charset="2"/>
      <p:regular r:id="rId44"/>
    </p:embeddedFont>
    <p:embeddedFont>
      <p:font typeface="Wingdings 3" pitchFamily="2" charset="2"/>
      <p:regular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6" roundtripDataSignature="AMtx7mh+GIuRJyfOzluXfIcwnHOq/vk17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23"/>
    <p:restoredTop sz="94658"/>
  </p:normalViewPr>
  <p:slideViewPr>
    <p:cSldViewPr snapToGrid="0">
      <p:cViewPr varScale="1">
        <p:scale>
          <a:sx n="116" d="100"/>
          <a:sy n="116" d="100"/>
        </p:scale>
        <p:origin x="520" y="17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3.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font" Target="fonts/font1.fntdata"/><Relationship Id="rId45" Type="http://schemas.openxmlformats.org/officeDocument/2006/relationships/font" Target="fonts/font6.fntdata"/><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5.fntdata"/><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4.fntdata"/><Relationship Id="rId48"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customschemas.google.com/relationships/presentationmetadata" Target="metadata"/><Relationship Id="rId20" Type="http://schemas.openxmlformats.org/officeDocument/2006/relationships/slide" Target="slides/slide14.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6434"/>
          </a:xfrm>
          <a:prstGeom prst="rect">
            <a:avLst/>
          </a:prstGeom>
          <a:noFill/>
          <a:ln>
            <a:noFill/>
          </a:ln>
        </p:spPr>
        <p:txBody>
          <a:bodyPr spcFirstLastPara="1" wrap="square" lIns="93175" tIns="46575" rIns="93175" bIns="4657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6434"/>
          </a:xfrm>
          <a:prstGeom prst="rect">
            <a:avLst/>
          </a:prstGeom>
          <a:noFill/>
          <a:ln>
            <a:noFill/>
          </a:ln>
        </p:spPr>
        <p:txBody>
          <a:bodyPr spcFirstLastPara="1" wrap="square" lIns="93175" tIns="46575" rIns="93175" bIns="4657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75" tIns="46575" rIns="93175" bIns="4657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F6499F-B073-4D45-803A-A5884A37907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216562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3d5ce34fed8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3d5ce34fed8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3d5ce34fed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d5ce34fed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3d5ce34fed8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3d5ce34fed8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3d5ce34fed8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3d5ce34fed8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23CDF4-C3CC-6945-9E53-360B5E3AA45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51536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 minutes = 225 km</a:t>
            </a:r>
          </a:p>
          <a:p>
            <a:r>
              <a:rPr lang="en-US" dirty="0"/>
              <a:t>2 minutes = 30 km</a:t>
            </a:r>
          </a:p>
          <a:p>
            <a:r>
              <a:rPr lang="en-US" dirty="0"/>
              <a:t>Note: I also looked at distance from convective echo top ‘peak’ or maximum within a convective region, but excluded for time sake – check out paper.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23CDF4-C3CC-6945-9E53-360B5E3AA4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344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642134-465F-C74B-9739-4E53FD0F02B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142528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1" name="Google Shape;15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457200" lvl="0" indent="-228600" algn="l" rtl="0">
              <a:lnSpc>
                <a:spcPct val="100000"/>
              </a:lnSpc>
              <a:spcBef>
                <a:spcPts val="0"/>
              </a:spcBef>
              <a:spcAft>
                <a:spcPts val="0"/>
              </a:spcAft>
              <a:buSzPts val="1400"/>
              <a:buNone/>
            </a:pPr>
            <a:endParaRPr b="0"/>
          </a:p>
        </p:txBody>
      </p:sp>
      <p:sp>
        <p:nvSpPr>
          <p:cNvPr id="61" name="Google Shape;61;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224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0180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d5ce34fed8_2_0: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d5ce34fed8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7"/>
        <p:cNvGrpSpPr/>
        <p:nvPr/>
      </p:nvGrpSpPr>
      <p:grpSpPr>
        <a:xfrm>
          <a:off x="0" y="0"/>
          <a:ext cx="0" cy="0"/>
          <a:chOff x="0" y="0"/>
          <a:chExt cx="0" cy="0"/>
        </a:xfrm>
      </p:grpSpPr>
      <p:sp>
        <p:nvSpPr>
          <p:cNvPr id="18" name="Google Shape;18;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gradFill rotWithShape="1">
          <a:gsLst>
            <a:gs pos="0">
              <a:schemeClr val="bg2">
                <a:lumMod val="20000"/>
                <a:lumOff val="80000"/>
              </a:schemeClr>
            </a:gs>
            <a:gs pos="12000">
              <a:schemeClr val="bg2">
                <a:lumMod val="20000"/>
                <a:lumOff val="80000"/>
              </a:schemeClr>
            </a:gs>
            <a:gs pos="20000">
              <a:schemeClr val="bg2">
                <a:lumMod val="40000"/>
                <a:lumOff val="60000"/>
              </a:schemeClr>
            </a:gs>
            <a:gs pos="100000">
              <a:schemeClr val="bg2"/>
            </a:gs>
          </a:gsLst>
          <a:path path="circle">
            <a:fillToRect l="10000" t="-25000" r="10000" b="125000"/>
          </a:path>
        </a:gradFill>
        <a:effectLst/>
      </p:bgPr>
    </p:bg>
    <p:spTree>
      <p:nvGrpSpPr>
        <p:cNvPr id="1" name=""/>
        <p:cNvGrpSpPr/>
        <p:nvPr/>
      </p:nvGrpSpPr>
      <p:grpSpPr>
        <a:xfrm>
          <a:off x="0" y="0"/>
          <a:ext cx="0" cy="0"/>
          <a:chOff x="0" y="0"/>
          <a:chExt cx="0" cy="0"/>
        </a:xfrm>
      </p:grpSpPr>
      <p:sp>
        <p:nvSpPr>
          <p:cNvPr id="9" name="Rectangle 8"/>
          <p:cNvSpPr/>
          <p:nvPr/>
        </p:nvSpPr>
        <p:spPr bwMode="ltGray">
          <a:xfrm>
            <a:off x="0" y="1"/>
            <a:ext cx="12192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67"/>
          </a:p>
        </p:txBody>
      </p:sp>
      <p:sp>
        <p:nvSpPr>
          <p:cNvPr id="12" name="Rectangle 11"/>
          <p:cNvSpPr/>
          <p:nvPr/>
        </p:nvSpPr>
        <p:spPr bwMode="invGray">
          <a:xfrm>
            <a:off x="0" y="2602520"/>
            <a:ext cx="12192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67"/>
          </a:p>
        </p:txBody>
      </p:sp>
      <p:sp>
        <p:nvSpPr>
          <p:cNvPr id="2" name="Title 1"/>
          <p:cNvSpPr>
            <a:spLocks noGrp="1"/>
          </p:cNvSpPr>
          <p:nvPr>
            <p:ph type="title"/>
          </p:nvPr>
        </p:nvSpPr>
        <p:spPr>
          <a:xfrm>
            <a:off x="973541" y="118872"/>
            <a:ext cx="10710460"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6267" b="1" cap="none" baseline="0"/>
            </a:lvl1pPr>
            <a:extLst/>
          </a:lstStyle>
          <a:p>
            <a:r>
              <a:rPr kumimoji="0" lang="en-US" dirty="0"/>
              <a:t>Click to edit Master title style</a:t>
            </a:r>
          </a:p>
        </p:txBody>
      </p:sp>
      <p:sp>
        <p:nvSpPr>
          <p:cNvPr id="3" name="Text Placeholder 2"/>
          <p:cNvSpPr>
            <a:spLocks noGrp="1"/>
          </p:cNvSpPr>
          <p:nvPr>
            <p:ph type="body" idx="1"/>
          </p:nvPr>
        </p:nvSpPr>
        <p:spPr>
          <a:xfrm>
            <a:off x="987552" y="1828800"/>
            <a:ext cx="10696448" cy="685800"/>
          </a:xfrm>
        </p:spPr>
        <p:txBody>
          <a:bodyPr lIns="146304" tIns="0" rIns="45720" bIns="0" anchor="t"/>
          <a:lstStyle>
            <a:lvl1pPr marL="0" indent="0">
              <a:buNone/>
              <a:defRPr sz="2667">
                <a:solidFill>
                  <a:srgbClr val="FFFFFF"/>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8B00B8F0-B826-7D40-AD2D-2DBCE1341BA7}" type="datetimeFigureOut">
              <a:rPr lang="en-US" smtClean="0"/>
              <a:t>4/16/26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B4F731-6BAD-1B4C-BD5B-ACF8676521B3}" type="slidenum">
              <a:rPr lang="en-US" smtClean="0"/>
              <a:t>‹#›</a:t>
            </a:fld>
            <a:endParaRPr lang="en-US"/>
          </a:p>
        </p:txBody>
      </p:sp>
    </p:spTree>
    <p:extLst>
      <p:ext uri="{BB962C8B-B14F-4D97-AF65-F5344CB8AC3E}">
        <p14:creationId xmlns:p14="http://schemas.microsoft.com/office/powerpoint/2010/main" val="31033030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3B67C-3DAF-A5D6-3924-9B451E7864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665AE3B-F077-CBE9-FFC2-EA16F64AE7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5274B3-B240-F63E-6BF3-A351E2C0D515}"/>
              </a:ext>
            </a:extLst>
          </p:cNvPr>
          <p:cNvSpPr>
            <a:spLocks noGrp="1"/>
          </p:cNvSpPr>
          <p:nvPr>
            <p:ph type="dt" sz="half" idx="10"/>
          </p:nvPr>
        </p:nvSpPr>
        <p:spPr/>
        <p:txBody>
          <a:bodyPr/>
          <a:lstStyle/>
          <a:p>
            <a:fld id="{7C8E1BB2-42C2-4733-AB5A-20E5D200D367}" type="datetimeFigureOut">
              <a:rPr lang="en-US" smtClean="0"/>
              <a:t>4/16/26</a:t>
            </a:fld>
            <a:endParaRPr lang="en-US"/>
          </a:p>
        </p:txBody>
      </p:sp>
      <p:sp>
        <p:nvSpPr>
          <p:cNvPr id="5" name="Footer Placeholder 4">
            <a:extLst>
              <a:ext uri="{FF2B5EF4-FFF2-40B4-BE49-F238E27FC236}">
                <a16:creationId xmlns:a16="http://schemas.microsoft.com/office/drawing/2014/main" id="{E9D950A0-3F95-CE90-12A8-CA1E0B7412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C8FE58-29AD-07EA-7F08-D30B37362E23}"/>
              </a:ext>
            </a:extLst>
          </p:cNvPr>
          <p:cNvSpPr>
            <a:spLocks noGrp="1"/>
          </p:cNvSpPr>
          <p:nvPr>
            <p:ph type="sldNum" sz="quarter" idx="12"/>
          </p:nvPr>
        </p:nvSpPr>
        <p:spPr/>
        <p:txBody>
          <a:bodyPr/>
          <a:lstStyle/>
          <a:p>
            <a:fld id="{6888D451-EBA1-4D2E-B4C8-3B183A188C89}" type="slidenum">
              <a:rPr lang="en-US" smtClean="0"/>
              <a:t>‹#›</a:t>
            </a:fld>
            <a:endParaRPr lang="en-US"/>
          </a:p>
        </p:txBody>
      </p:sp>
    </p:spTree>
    <p:extLst>
      <p:ext uri="{BB962C8B-B14F-4D97-AF65-F5344CB8AC3E}">
        <p14:creationId xmlns:p14="http://schemas.microsoft.com/office/powerpoint/2010/main" val="39189526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A3FE7-67B3-FDC6-82C2-862822D5E6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2E7A91-96F8-CA68-4151-6D5AFEEF15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7E3FAF-5FBD-4593-9FA9-943A6C3FA1C4}"/>
              </a:ext>
            </a:extLst>
          </p:cNvPr>
          <p:cNvSpPr>
            <a:spLocks noGrp="1"/>
          </p:cNvSpPr>
          <p:nvPr>
            <p:ph type="dt" sz="half" idx="10"/>
          </p:nvPr>
        </p:nvSpPr>
        <p:spPr/>
        <p:txBody>
          <a:bodyPr/>
          <a:lstStyle/>
          <a:p>
            <a:fld id="{7C8E1BB2-42C2-4733-AB5A-20E5D200D367}" type="datetimeFigureOut">
              <a:rPr lang="en-US" smtClean="0"/>
              <a:t>4/16/26</a:t>
            </a:fld>
            <a:endParaRPr lang="en-US"/>
          </a:p>
        </p:txBody>
      </p:sp>
      <p:sp>
        <p:nvSpPr>
          <p:cNvPr id="5" name="Footer Placeholder 4">
            <a:extLst>
              <a:ext uri="{FF2B5EF4-FFF2-40B4-BE49-F238E27FC236}">
                <a16:creationId xmlns:a16="http://schemas.microsoft.com/office/drawing/2014/main" id="{E8A84F1B-CFD9-1A47-CD16-776C6315A1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2D3B20-5545-DC2D-9181-C76C62AEAB69}"/>
              </a:ext>
            </a:extLst>
          </p:cNvPr>
          <p:cNvSpPr>
            <a:spLocks noGrp="1"/>
          </p:cNvSpPr>
          <p:nvPr>
            <p:ph type="sldNum" sz="quarter" idx="12"/>
          </p:nvPr>
        </p:nvSpPr>
        <p:spPr/>
        <p:txBody>
          <a:bodyPr/>
          <a:lstStyle/>
          <a:p>
            <a:fld id="{6888D451-EBA1-4D2E-B4C8-3B183A188C89}" type="slidenum">
              <a:rPr lang="en-US" smtClean="0"/>
              <a:t>‹#›</a:t>
            </a:fld>
            <a:endParaRPr lang="en-US"/>
          </a:p>
        </p:txBody>
      </p:sp>
    </p:spTree>
    <p:extLst>
      <p:ext uri="{BB962C8B-B14F-4D97-AF65-F5344CB8AC3E}">
        <p14:creationId xmlns:p14="http://schemas.microsoft.com/office/powerpoint/2010/main" val="12292697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62B2C-DB88-3251-97F7-E56A3C9C79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878BFFC-AD45-233A-EE24-D77EC3EFC0A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A3181C-FD7B-4901-2645-C85FFADD0F76}"/>
              </a:ext>
            </a:extLst>
          </p:cNvPr>
          <p:cNvSpPr>
            <a:spLocks noGrp="1"/>
          </p:cNvSpPr>
          <p:nvPr>
            <p:ph type="dt" sz="half" idx="10"/>
          </p:nvPr>
        </p:nvSpPr>
        <p:spPr/>
        <p:txBody>
          <a:bodyPr/>
          <a:lstStyle/>
          <a:p>
            <a:fld id="{7C8E1BB2-42C2-4733-AB5A-20E5D200D367}" type="datetimeFigureOut">
              <a:rPr lang="en-US" smtClean="0"/>
              <a:t>4/16/26</a:t>
            </a:fld>
            <a:endParaRPr lang="en-US"/>
          </a:p>
        </p:txBody>
      </p:sp>
      <p:sp>
        <p:nvSpPr>
          <p:cNvPr id="5" name="Footer Placeholder 4">
            <a:extLst>
              <a:ext uri="{FF2B5EF4-FFF2-40B4-BE49-F238E27FC236}">
                <a16:creationId xmlns:a16="http://schemas.microsoft.com/office/drawing/2014/main" id="{562D513D-529B-BEBA-5034-54523B988B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8FE5D2-9E42-23B6-AC5A-D4D98D4946A7}"/>
              </a:ext>
            </a:extLst>
          </p:cNvPr>
          <p:cNvSpPr>
            <a:spLocks noGrp="1"/>
          </p:cNvSpPr>
          <p:nvPr>
            <p:ph type="sldNum" sz="quarter" idx="12"/>
          </p:nvPr>
        </p:nvSpPr>
        <p:spPr/>
        <p:txBody>
          <a:bodyPr/>
          <a:lstStyle/>
          <a:p>
            <a:fld id="{6888D451-EBA1-4D2E-B4C8-3B183A188C89}" type="slidenum">
              <a:rPr lang="en-US" smtClean="0"/>
              <a:t>‹#›</a:t>
            </a:fld>
            <a:endParaRPr lang="en-US"/>
          </a:p>
        </p:txBody>
      </p:sp>
    </p:spTree>
    <p:extLst>
      <p:ext uri="{BB962C8B-B14F-4D97-AF65-F5344CB8AC3E}">
        <p14:creationId xmlns:p14="http://schemas.microsoft.com/office/powerpoint/2010/main" val="2035676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569F4-CE5C-4670-873F-2448D5C981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D74C2B-A3E0-A1C8-2BF7-3E4E7F44B4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2274CA-05BC-8C7F-E3BB-DDA755FFB0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351EFB-3EE6-91D7-061F-2F53CCABAC88}"/>
              </a:ext>
            </a:extLst>
          </p:cNvPr>
          <p:cNvSpPr>
            <a:spLocks noGrp="1"/>
          </p:cNvSpPr>
          <p:nvPr>
            <p:ph type="dt" sz="half" idx="10"/>
          </p:nvPr>
        </p:nvSpPr>
        <p:spPr/>
        <p:txBody>
          <a:bodyPr/>
          <a:lstStyle/>
          <a:p>
            <a:fld id="{7C8E1BB2-42C2-4733-AB5A-20E5D200D367}" type="datetimeFigureOut">
              <a:rPr lang="en-US" smtClean="0"/>
              <a:t>4/16/26</a:t>
            </a:fld>
            <a:endParaRPr lang="en-US"/>
          </a:p>
        </p:txBody>
      </p:sp>
      <p:sp>
        <p:nvSpPr>
          <p:cNvPr id="6" name="Footer Placeholder 5">
            <a:extLst>
              <a:ext uri="{FF2B5EF4-FFF2-40B4-BE49-F238E27FC236}">
                <a16:creationId xmlns:a16="http://schemas.microsoft.com/office/drawing/2014/main" id="{CBEBD63C-25D6-360B-C3CA-26548CFA8B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718A14-C188-4CE2-2AA4-6280320E5475}"/>
              </a:ext>
            </a:extLst>
          </p:cNvPr>
          <p:cNvSpPr>
            <a:spLocks noGrp="1"/>
          </p:cNvSpPr>
          <p:nvPr>
            <p:ph type="sldNum" sz="quarter" idx="12"/>
          </p:nvPr>
        </p:nvSpPr>
        <p:spPr/>
        <p:txBody>
          <a:bodyPr/>
          <a:lstStyle/>
          <a:p>
            <a:fld id="{6888D451-EBA1-4D2E-B4C8-3B183A188C89}" type="slidenum">
              <a:rPr lang="en-US" smtClean="0"/>
              <a:t>‹#›</a:t>
            </a:fld>
            <a:endParaRPr lang="en-US"/>
          </a:p>
        </p:txBody>
      </p:sp>
    </p:spTree>
    <p:extLst>
      <p:ext uri="{BB962C8B-B14F-4D97-AF65-F5344CB8AC3E}">
        <p14:creationId xmlns:p14="http://schemas.microsoft.com/office/powerpoint/2010/main" val="5614690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249EE-F092-C17E-33F3-CC613DC39E4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4817F67-E05C-4C40-B219-7A90BF0F95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912D35-DA2D-5B8D-C7B1-5CDFFE30408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729DE7-8CC2-9223-9B3A-1EA30726CD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C7B1CA-4BE7-FF39-3768-6D9C41E5B8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3D7A20-CE3F-694E-6267-BA1F3E8B60D5}"/>
              </a:ext>
            </a:extLst>
          </p:cNvPr>
          <p:cNvSpPr>
            <a:spLocks noGrp="1"/>
          </p:cNvSpPr>
          <p:nvPr>
            <p:ph type="dt" sz="half" idx="10"/>
          </p:nvPr>
        </p:nvSpPr>
        <p:spPr/>
        <p:txBody>
          <a:bodyPr/>
          <a:lstStyle/>
          <a:p>
            <a:fld id="{7C8E1BB2-42C2-4733-AB5A-20E5D200D367}" type="datetimeFigureOut">
              <a:rPr lang="en-US" smtClean="0"/>
              <a:t>4/16/26</a:t>
            </a:fld>
            <a:endParaRPr lang="en-US"/>
          </a:p>
        </p:txBody>
      </p:sp>
      <p:sp>
        <p:nvSpPr>
          <p:cNvPr id="8" name="Footer Placeholder 7">
            <a:extLst>
              <a:ext uri="{FF2B5EF4-FFF2-40B4-BE49-F238E27FC236}">
                <a16:creationId xmlns:a16="http://schemas.microsoft.com/office/drawing/2014/main" id="{C74455DB-05F0-0240-03A1-C4E53F01BE2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7388082-548E-7B33-DF83-7D2AE6C44F97}"/>
              </a:ext>
            </a:extLst>
          </p:cNvPr>
          <p:cNvSpPr>
            <a:spLocks noGrp="1"/>
          </p:cNvSpPr>
          <p:nvPr>
            <p:ph type="sldNum" sz="quarter" idx="12"/>
          </p:nvPr>
        </p:nvSpPr>
        <p:spPr/>
        <p:txBody>
          <a:bodyPr/>
          <a:lstStyle/>
          <a:p>
            <a:fld id="{6888D451-EBA1-4D2E-B4C8-3B183A188C89}" type="slidenum">
              <a:rPr lang="en-US" smtClean="0"/>
              <a:t>‹#›</a:t>
            </a:fld>
            <a:endParaRPr lang="en-US"/>
          </a:p>
        </p:txBody>
      </p:sp>
    </p:spTree>
    <p:extLst>
      <p:ext uri="{BB962C8B-B14F-4D97-AF65-F5344CB8AC3E}">
        <p14:creationId xmlns:p14="http://schemas.microsoft.com/office/powerpoint/2010/main" val="29753387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0EC96-A9A5-3A5B-B282-50B4AB6EC0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8DEC230-1E03-8D66-26C9-2ADA53995853}"/>
              </a:ext>
            </a:extLst>
          </p:cNvPr>
          <p:cNvSpPr>
            <a:spLocks noGrp="1"/>
          </p:cNvSpPr>
          <p:nvPr>
            <p:ph type="dt" sz="half" idx="10"/>
          </p:nvPr>
        </p:nvSpPr>
        <p:spPr/>
        <p:txBody>
          <a:bodyPr/>
          <a:lstStyle/>
          <a:p>
            <a:fld id="{7C8E1BB2-42C2-4733-AB5A-20E5D200D367}" type="datetimeFigureOut">
              <a:rPr lang="en-US" smtClean="0"/>
              <a:t>4/16/26</a:t>
            </a:fld>
            <a:endParaRPr lang="en-US"/>
          </a:p>
        </p:txBody>
      </p:sp>
      <p:sp>
        <p:nvSpPr>
          <p:cNvPr id="4" name="Footer Placeholder 3">
            <a:extLst>
              <a:ext uri="{FF2B5EF4-FFF2-40B4-BE49-F238E27FC236}">
                <a16:creationId xmlns:a16="http://schemas.microsoft.com/office/drawing/2014/main" id="{B785715F-06F5-CB05-42D6-0EA2981301A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663604-E5CC-90E5-31B6-03884732B1C6}"/>
              </a:ext>
            </a:extLst>
          </p:cNvPr>
          <p:cNvSpPr>
            <a:spLocks noGrp="1"/>
          </p:cNvSpPr>
          <p:nvPr>
            <p:ph type="sldNum" sz="quarter" idx="12"/>
          </p:nvPr>
        </p:nvSpPr>
        <p:spPr/>
        <p:txBody>
          <a:bodyPr/>
          <a:lstStyle/>
          <a:p>
            <a:fld id="{6888D451-EBA1-4D2E-B4C8-3B183A188C89}" type="slidenum">
              <a:rPr lang="en-US" smtClean="0"/>
              <a:t>‹#›</a:t>
            </a:fld>
            <a:endParaRPr lang="en-US"/>
          </a:p>
        </p:txBody>
      </p:sp>
    </p:spTree>
    <p:extLst>
      <p:ext uri="{BB962C8B-B14F-4D97-AF65-F5344CB8AC3E}">
        <p14:creationId xmlns:p14="http://schemas.microsoft.com/office/powerpoint/2010/main" val="19478873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3CA92B-FB28-E5C6-9E63-2D10049B9754}"/>
              </a:ext>
            </a:extLst>
          </p:cNvPr>
          <p:cNvSpPr>
            <a:spLocks noGrp="1"/>
          </p:cNvSpPr>
          <p:nvPr>
            <p:ph type="dt" sz="half" idx="10"/>
          </p:nvPr>
        </p:nvSpPr>
        <p:spPr/>
        <p:txBody>
          <a:bodyPr/>
          <a:lstStyle/>
          <a:p>
            <a:fld id="{7C8E1BB2-42C2-4733-AB5A-20E5D200D367}" type="datetimeFigureOut">
              <a:rPr lang="en-US" smtClean="0"/>
              <a:t>4/16/26</a:t>
            </a:fld>
            <a:endParaRPr lang="en-US"/>
          </a:p>
        </p:txBody>
      </p:sp>
      <p:sp>
        <p:nvSpPr>
          <p:cNvPr id="3" name="Footer Placeholder 2">
            <a:extLst>
              <a:ext uri="{FF2B5EF4-FFF2-40B4-BE49-F238E27FC236}">
                <a16:creationId xmlns:a16="http://schemas.microsoft.com/office/drawing/2014/main" id="{F193DA20-6CEC-CA96-548E-1F36F1424E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6205968-B78E-59CC-68C8-C03E0BB5DB47}"/>
              </a:ext>
            </a:extLst>
          </p:cNvPr>
          <p:cNvSpPr>
            <a:spLocks noGrp="1"/>
          </p:cNvSpPr>
          <p:nvPr>
            <p:ph type="sldNum" sz="quarter" idx="12"/>
          </p:nvPr>
        </p:nvSpPr>
        <p:spPr/>
        <p:txBody>
          <a:bodyPr/>
          <a:lstStyle/>
          <a:p>
            <a:fld id="{6888D451-EBA1-4D2E-B4C8-3B183A188C89}" type="slidenum">
              <a:rPr lang="en-US" smtClean="0"/>
              <a:t>‹#›</a:t>
            </a:fld>
            <a:endParaRPr lang="en-US"/>
          </a:p>
        </p:txBody>
      </p:sp>
    </p:spTree>
    <p:extLst>
      <p:ext uri="{BB962C8B-B14F-4D97-AF65-F5344CB8AC3E}">
        <p14:creationId xmlns:p14="http://schemas.microsoft.com/office/powerpoint/2010/main" val="14267976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45C18-C609-B146-92FA-1BFFF6A0AA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6415035-22E7-A9F1-32C9-92207421E8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537D31-6DCC-73CF-77ED-C1B78A02E7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8481F9-16D8-08FA-C7A0-96317EC798F9}"/>
              </a:ext>
            </a:extLst>
          </p:cNvPr>
          <p:cNvSpPr>
            <a:spLocks noGrp="1"/>
          </p:cNvSpPr>
          <p:nvPr>
            <p:ph type="dt" sz="half" idx="10"/>
          </p:nvPr>
        </p:nvSpPr>
        <p:spPr/>
        <p:txBody>
          <a:bodyPr/>
          <a:lstStyle/>
          <a:p>
            <a:fld id="{7C8E1BB2-42C2-4733-AB5A-20E5D200D367}" type="datetimeFigureOut">
              <a:rPr lang="en-US" smtClean="0"/>
              <a:t>4/16/26</a:t>
            </a:fld>
            <a:endParaRPr lang="en-US"/>
          </a:p>
        </p:txBody>
      </p:sp>
      <p:sp>
        <p:nvSpPr>
          <p:cNvPr id="6" name="Footer Placeholder 5">
            <a:extLst>
              <a:ext uri="{FF2B5EF4-FFF2-40B4-BE49-F238E27FC236}">
                <a16:creationId xmlns:a16="http://schemas.microsoft.com/office/drawing/2014/main" id="{AA85DE7E-2264-FF28-35AB-6F64D0FD73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DC2043-6E3E-386E-BEA6-26268EF6BEF4}"/>
              </a:ext>
            </a:extLst>
          </p:cNvPr>
          <p:cNvSpPr>
            <a:spLocks noGrp="1"/>
          </p:cNvSpPr>
          <p:nvPr>
            <p:ph type="sldNum" sz="quarter" idx="12"/>
          </p:nvPr>
        </p:nvSpPr>
        <p:spPr/>
        <p:txBody>
          <a:bodyPr/>
          <a:lstStyle/>
          <a:p>
            <a:fld id="{6888D451-EBA1-4D2E-B4C8-3B183A188C89}" type="slidenum">
              <a:rPr lang="en-US" smtClean="0"/>
              <a:t>‹#›</a:t>
            </a:fld>
            <a:endParaRPr lang="en-US"/>
          </a:p>
        </p:txBody>
      </p:sp>
    </p:spTree>
    <p:extLst>
      <p:ext uri="{BB962C8B-B14F-4D97-AF65-F5344CB8AC3E}">
        <p14:creationId xmlns:p14="http://schemas.microsoft.com/office/powerpoint/2010/main" val="22392353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E2A6D-CFA8-5D06-1206-EB7E437BE0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B31B0C6-A7F7-D183-2AC2-F24943BC1D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D49D93-58D3-BB4F-D8D1-D42BCC0D10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0CADFD-FD12-ADE4-58AB-93DEA5467AF7}"/>
              </a:ext>
            </a:extLst>
          </p:cNvPr>
          <p:cNvSpPr>
            <a:spLocks noGrp="1"/>
          </p:cNvSpPr>
          <p:nvPr>
            <p:ph type="dt" sz="half" idx="10"/>
          </p:nvPr>
        </p:nvSpPr>
        <p:spPr/>
        <p:txBody>
          <a:bodyPr/>
          <a:lstStyle/>
          <a:p>
            <a:fld id="{7C8E1BB2-42C2-4733-AB5A-20E5D200D367}" type="datetimeFigureOut">
              <a:rPr lang="en-US" smtClean="0"/>
              <a:t>4/16/26</a:t>
            </a:fld>
            <a:endParaRPr lang="en-US"/>
          </a:p>
        </p:txBody>
      </p:sp>
      <p:sp>
        <p:nvSpPr>
          <p:cNvPr id="6" name="Footer Placeholder 5">
            <a:extLst>
              <a:ext uri="{FF2B5EF4-FFF2-40B4-BE49-F238E27FC236}">
                <a16:creationId xmlns:a16="http://schemas.microsoft.com/office/drawing/2014/main" id="{89D1BEA2-6649-A23D-198E-5C85D7B4FC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552E84-1D54-BDBB-8772-95EC91DCFAB4}"/>
              </a:ext>
            </a:extLst>
          </p:cNvPr>
          <p:cNvSpPr>
            <a:spLocks noGrp="1"/>
          </p:cNvSpPr>
          <p:nvPr>
            <p:ph type="sldNum" sz="quarter" idx="12"/>
          </p:nvPr>
        </p:nvSpPr>
        <p:spPr/>
        <p:txBody>
          <a:bodyPr/>
          <a:lstStyle/>
          <a:p>
            <a:fld id="{6888D451-EBA1-4D2E-B4C8-3B183A188C89}" type="slidenum">
              <a:rPr lang="en-US" smtClean="0"/>
              <a:t>‹#›</a:t>
            </a:fld>
            <a:endParaRPr lang="en-US"/>
          </a:p>
        </p:txBody>
      </p:sp>
    </p:spTree>
    <p:extLst>
      <p:ext uri="{BB962C8B-B14F-4D97-AF65-F5344CB8AC3E}">
        <p14:creationId xmlns:p14="http://schemas.microsoft.com/office/powerpoint/2010/main" val="157036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
        <p:cNvGrpSpPr/>
        <p:nvPr/>
      </p:nvGrpSpPr>
      <p:grpSpPr>
        <a:xfrm>
          <a:off x="0" y="0"/>
          <a:ext cx="0" cy="0"/>
          <a:chOff x="0" y="0"/>
          <a:chExt cx="0" cy="0"/>
        </a:xfrm>
      </p:grpSpPr>
      <p:sp>
        <p:nvSpPr>
          <p:cNvPr id="34" name="Google Shape;34;p21"/>
          <p:cNvSpPr txBox="1">
            <a:spLocks noGrp="1"/>
          </p:cNvSpPr>
          <p:nvPr>
            <p:ph type="title"/>
          </p:nvPr>
        </p:nvSpPr>
        <p:spPr>
          <a:xfrm>
            <a:off x="963084" y="4406916"/>
            <a:ext cx="10363200" cy="1362075"/>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chemeClr val="dk1"/>
              </a:buClr>
              <a:buSzPts val="2471"/>
              <a:buFont typeface="Helvetica Neue"/>
              <a:buNone/>
              <a:defRPr sz="2471" b="1" i="0" u="none" strike="noStrike" cap="none">
                <a:solidFill>
                  <a:schemeClr val="accent3"/>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35" name="Google Shape;35;p21"/>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lvl1pPr marL="457200" marR="0" lvl="0" indent="-228600" algn="l">
              <a:lnSpc>
                <a:spcPct val="100000"/>
              </a:lnSpc>
              <a:spcBef>
                <a:spcPts val="353"/>
              </a:spcBef>
              <a:spcAft>
                <a:spcPts val="0"/>
              </a:spcAft>
              <a:buClr>
                <a:srgbClr val="9E9E9E"/>
              </a:buClr>
              <a:buSzPts val="1765"/>
              <a:buFont typeface="Arial"/>
              <a:buNone/>
              <a:defRPr sz="1765" b="0" i="0" u="none" strike="noStrike" cap="none">
                <a:solidFill>
                  <a:schemeClr val="lt1"/>
                </a:solidFill>
                <a:latin typeface="Helvetica Neue"/>
                <a:ea typeface="Helvetica Neue"/>
                <a:cs typeface="Helvetica Neue"/>
                <a:sym typeface="Helvetica Neue"/>
              </a:defRPr>
            </a:lvl1pPr>
            <a:lvl2pPr marL="914400" marR="0" lvl="1" indent="-228600" algn="l">
              <a:lnSpc>
                <a:spcPct val="100000"/>
              </a:lnSpc>
              <a:spcBef>
                <a:spcPts val="318"/>
              </a:spcBef>
              <a:spcAft>
                <a:spcPts val="0"/>
              </a:spcAft>
              <a:buClr>
                <a:srgbClr val="9E9E9E"/>
              </a:buClr>
              <a:buSzPts val="1588"/>
              <a:buFont typeface="Arial"/>
              <a:buNone/>
              <a:defRPr sz="1588" b="0" i="0" u="none" strike="noStrike" cap="none">
                <a:solidFill>
                  <a:srgbClr val="9E9E9E"/>
                </a:solidFill>
                <a:latin typeface="Helvetica Neue"/>
                <a:ea typeface="Helvetica Neue"/>
                <a:cs typeface="Helvetica Neue"/>
                <a:sym typeface="Helvetica Neue"/>
              </a:defRPr>
            </a:lvl2pPr>
            <a:lvl3pPr marL="1371600" marR="0" lvl="2" indent="-228600" algn="l">
              <a:lnSpc>
                <a:spcPct val="100000"/>
              </a:lnSpc>
              <a:spcBef>
                <a:spcPts val="282"/>
              </a:spcBef>
              <a:spcAft>
                <a:spcPts val="0"/>
              </a:spcAft>
              <a:buClr>
                <a:srgbClr val="9E9E9E"/>
              </a:buClr>
              <a:buSzPts val="1412"/>
              <a:buFont typeface="Arial"/>
              <a:buNone/>
              <a:defRPr sz="1412" b="0" i="0" u="none" strike="noStrike" cap="none">
                <a:solidFill>
                  <a:srgbClr val="9E9E9E"/>
                </a:solidFill>
                <a:latin typeface="Helvetica Neue"/>
                <a:ea typeface="Helvetica Neue"/>
                <a:cs typeface="Helvetica Neue"/>
                <a:sym typeface="Helvetica Neue"/>
              </a:defRPr>
            </a:lvl3pPr>
            <a:lvl4pPr marL="1828800" marR="0" lvl="3" indent="-228600" algn="l">
              <a:lnSpc>
                <a:spcPct val="100000"/>
              </a:lnSpc>
              <a:spcBef>
                <a:spcPts val="247"/>
              </a:spcBef>
              <a:spcAft>
                <a:spcPts val="0"/>
              </a:spcAft>
              <a:buClr>
                <a:srgbClr val="9E9E9E"/>
              </a:buClr>
              <a:buSzPts val="1235"/>
              <a:buFont typeface="Arial"/>
              <a:buNone/>
              <a:defRPr sz="1235" b="0" i="0" u="none" strike="noStrike" cap="none">
                <a:solidFill>
                  <a:srgbClr val="9E9E9E"/>
                </a:solidFill>
                <a:latin typeface="Helvetica Neue"/>
                <a:ea typeface="Helvetica Neue"/>
                <a:cs typeface="Helvetica Neue"/>
                <a:sym typeface="Helvetica Neue"/>
              </a:defRPr>
            </a:lvl4pPr>
            <a:lvl5pPr marL="2286000" marR="0" lvl="4" indent="-228600" algn="l">
              <a:lnSpc>
                <a:spcPct val="100000"/>
              </a:lnSpc>
              <a:spcBef>
                <a:spcPts val="247"/>
              </a:spcBef>
              <a:spcAft>
                <a:spcPts val="0"/>
              </a:spcAft>
              <a:buClr>
                <a:srgbClr val="9E9E9E"/>
              </a:buClr>
              <a:buSzPts val="1235"/>
              <a:buFont typeface="Arial"/>
              <a:buNone/>
              <a:defRPr sz="1235" b="0" i="0" u="none" strike="noStrike" cap="none">
                <a:solidFill>
                  <a:srgbClr val="9E9E9E"/>
                </a:solidFill>
                <a:latin typeface="Helvetica Neue"/>
                <a:ea typeface="Helvetica Neue"/>
                <a:cs typeface="Helvetica Neue"/>
                <a:sym typeface="Helvetica Neue"/>
              </a:defRPr>
            </a:lvl5pPr>
            <a:lvl6pPr marL="2743200" marR="0" lvl="5" indent="-228600" algn="l">
              <a:lnSpc>
                <a:spcPct val="100000"/>
              </a:lnSpc>
              <a:spcBef>
                <a:spcPts val="247"/>
              </a:spcBef>
              <a:spcAft>
                <a:spcPts val="0"/>
              </a:spcAft>
              <a:buClr>
                <a:srgbClr val="9E9E9E"/>
              </a:buClr>
              <a:buSzPts val="1235"/>
              <a:buFont typeface="Arial"/>
              <a:buNone/>
              <a:defRPr sz="1235" b="0" i="0" u="none" strike="noStrike" cap="none">
                <a:solidFill>
                  <a:srgbClr val="9E9E9E"/>
                </a:solidFill>
                <a:latin typeface="Calibri"/>
                <a:ea typeface="Calibri"/>
                <a:cs typeface="Calibri"/>
                <a:sym typeface="Calibri"/>
              </a:defRPr>
            </a:lvl6pPr>
            <a:lvl7pPr marL="3200400" marR="0" lvl="6" indent="-228600" algn="l">
              <a:lnSpc>
                <a:spcPct val="100000"/>
              </a:lnSpc>
              <a:spcBef>
                <a:spcPts val="247"/>
              </a:spcBef>
              <a:spcAft>
                <a:spcPts val="0"/>
              </a:spcAft>
              <a:buClr>
                <a:srgbClr val="9E9E9E"/>
              </a:buClr>
              <a:buSzPts val="1235"/>
              <a:buFont typeface="Arial"/>
              <a:buNone/>
              <a:defRPr sz="1235" b="0" i="0" u="none" strike="noStrike" cap="none">
                <a:solidFill>
                  <a:srgbClr val="9E9E9E"/>
                </a:solidFill>
                <a:latin typeface="Calibri"/>
                <a:ea typeface="Calibri"/>
                <a:cs typeface="Calibri"/>
                <a:sym typeface="Calibri"/>
              </a:defRPr>
            </a:lvl7pPr>
            <a:lvl8pPr marL="3657600" marR="0" lvl="7" indent="-228600" algn="l">
              <a:lnSpc>
                <a:spcPct val="100000"/>
              </a:lnSpc>
              <a:spcBef>
                <a:spcPts val="247"/>
              </a:spcBef>
              <a:spcAft>
                <a:spcPts val="0"/>
              </a:spcAft>
              <a:buClr>
                <a:srgbClr val="9E9E9E"/>
              </a:buClr>
              <a:buSzPts val="1235"/>
              <a:buFont typeface="Arial"/>
              <a:buNone/>
              <a:defRPr sz="1235" b="0" i="0" u="none" strike="noStrike" cap="none">
                <a:solidFill>
                  <a:srgbClr val="9E9E9E"/>
                </a:solidFill>
                <a:latin typeface="Calibri"/>
                <a:ea typeface="Calibri"/>
                <a:cs typeface="Calibri"/>
                <a:sym typeface="Calibri"/>
              </a:defRPr>
            </a:lvl8pPr>
            <a:lvl9pPr marL="4114800" marR="0" lvl="8" indent="-228600" algn="l">
              <a:lnSpc>
                <a:spcPct val="100000"/>
              </a:lnSpc>
              <a:spcBef>
                <a:spcPts val="247"/>
              </a:spcBef>
              <a:spcAft>
                <a:spcPts val="0"/>
              </a:spcAft>
              <a:buClr>
                <a:srgbClr val="9E9E9E"/>
              </a:buClr>
              <a:buSzPts val="1235"/>
              <a:buFont typeface="Arial"/>
              <a:buNone/>
              <a:defRPr sz="1235" b="0" i="0" u="none" strike="noStrike" cap="none">
                <a:solidFill>
                  <a:srgbClr val="9E9E9E"/>
                </a:solidFill>
                <a:latin typeface="Calibri"/>
                <a:ea typeface="Calibri"/>
                <a:cs typeface="Calibri"/>
                <a:sym typeface="Calibri"/>
              </a:defRPr>
            </a:lvl9pPr>
          </a:lstStyle>
          <a:p>
            <a:endParaRPr/>
          </a:p>
        </p:txBody>
      </p:sp>
      <p:sp>
        <p:nvSpPr>
          <p:cNvPr id="36" name="Google Shape;36;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C237C-2A89-877F-BB90-60E5D296738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AA1AC0-3E6C-B84F-AFB6-F2A0DB8C100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6B549F-7DAB-F296-8475-078F5C4B9BF3}"/>
              </a:ext>
            </a:extLst>
          </p:cNvPr>
          <p:cNvSpPr>
            <a:spLocks noGrp="1"/>
          </p:cNvSpPr>
          <p:nvPr>
            <p:ph type="dt" sz="half" idx="10"/>
          </p:nvPr>
        </p:nvSpPr>
        <p:spPr/>
        <p:txBody>
          <a:bodyPr/>
          <a:lstStyle/>
          <a:p>
            <a:fld id="{7C8E1BB2-42C2-4733-AB5A-20E5D200D367}" type="datetimeFigureOut">
              <a:rPr lang="en-US" smtClean="0"/>
              <a:t>4/16/26</a:t>
            </a:fld>
            <a:endParaRPr lang="en-US"/>
          </a:p>
        </p:txBody>
      </p:sp>
      <p:sp>
        <p:nvSpPr>
          <p:cNvPr id="5" name="Footer Placeholder 4">
            <a:extLst>
              <a:ext uri="{FF2B5EF4-FFF2-40B4-BE49-F238E27FC236}">
                <a16:creationId xmlns:a16="http://schemas.microsoft.com/office/drawing/2014/main" id="{BC209E76-DFB9-DDD0-467F-467AE99427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67CC11-4C6F-E3CD-D015-7F1FA4601122}"/>
              </a:ext>
            </a:extLst>
          </p:cNvPr>
          <p:cNvSpPr>
            <a:spLocks noGrp="1"/>
          </p:cNvSpPr>
          <p:nvPr>
            <p:ph type="sldNum" sz="quarter" idx="12"/>
          </p:nvPr>
        </p:nvSpPr>
        <p:spPr/>
        <p:txBody>
          <a:bodyPr/>
          <a:lstStyle/>
          <a:p>
            <a:fld id="{6888D451-EBA1-4D2E-B4C8-3B183A188C89}" type="slidenum">
              <a:rPr lang="en-US" smtClean="0"/>
              <a:t>‹#›</a:t>
            </a:fld>
            <a:endParaRPr lang="en-US"/>
          </a:p>
        </p:txBody>
      </p:sp>
    </p:spTree>
    <p:extLst>
      <p:ext uri="{BB962C8B-B14F-4D97-AF65-F5344CB8AC3E}">
        <p14:creationId xmlns:p14="http://schemas.microsoft.com/office/powerpoint/2010/main" val="29099641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E8E656-282D-6202-AF86-4CC7ABBBB3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88D0B4-86FE-E47E-7353-F4C11C06D2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658FCF-E6BD-460B-566D-C855395CD206}"/>
              </a:ext>
            </a:extLst>
          </p:cNvPr>
          <p:cNvSpPr>
            <a:spLocks noGrp="1"/>
          </p:cNvSpPr>
          <p:nvPr>
            <p:ph type="dt" sz="half" idx="10"/>
          </p:nvPr>
        </p:nvSpPr>
        <p:spPr/>
        <p:txBody>
          <a:bodyPr/>
          <a:lstStyle/>
          <a:p>
            <a:fld id="{7C8E1BB2-42C2-4733-AB5A-20E5D200D367}" type="datetimeFigureOut">
              <a:rPr lang="en-US" smtClean="0"/>
              <a:t>4/16/26</a:t>
            </a:fld>
            <a:endParaRPr lang="en-US"/>
          </a:p>
        </p:txBody>
      </p:sp>
      <p:sp>
        <p:nvSpPr>
          <p:cNvPr id="5" name="Footer Placeholder 4">
            <a:extLst>
              <a:ext uri="{FF2B5EF4-FFF2-40B4-BE49-F238E27FC236}">
                <a16:creationId xmlns:a16="http://schemas.microsoft.com/office/drawing/2014/main" id="{F65CF016-E8A8-20C2-EDAD-9ADA3BFAF6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778A52-010F-452C-5BB8-DBB2F3F8841D}"/>
              </a:ext>
            </a:extLst>
          </p:cNvPr>
          <p:cNvSpPr>
            <a:spLocks noGrp="1"/>
          </p:cNvSpPr>
          <p:nvPr>
            <p:ph type="sldNum" sz="quarter" idx="12"/>
          </p:nvPr>
        </p:nvSpPr>
        <p:spPr/>
        <p:txBody>
          <a:bodyPr/>
          <a:lstStyle/>
          <a:p>
            <a:fld id="{6888D451-EBA1-4D2E-B4C8-3B183A188C89}" type="slidenum">
              <a:rPr lang="en-US" smtClean="0"/>
              <a:t>‹#›</a:t>
            </a:fld>
            <a:endParaRPr lang="en-US"/>
          </a:p>
        </p:txBody>
      </p:sp>
    </p:spTree>
    <p:extLst>
      <p:ext uri="{BB962C8B-B14F-4D97-AF65-F5344CB8AC3E}">
        <p14:creationId xmlns:p14="http://schemas.microsoft.com/office/powerpoint/2010/main" val="24590333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746179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36195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388653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730115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164046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146287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140853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81402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7"/>
        <p:cNvGrpSpPr/>
        <p:nvPr/>
      </p:nvGrpSpPr>
      <p:grpSpPr>
        <a:xfrm>
          <a:off x="0" y="0"/>
          <a:ext cx="0" cy="0"/>
          <a:chOff x="0" y="0"/>
          <a:chExt cx="0" cy="0"/>
        </a:xfrm>
      </p:grpSpPr>
      <p:sp>
        <p:nvSpPr>
          <p:cNvPr id="38" name="Google Shape;38;p22"/>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chemeClr val="dk1"/>
              </a:buClr>
              <a:buSzPts val="2471"/>
              <a:buFont typeface="Helvetica Neue"/>
              <a:buNone/>
              <a:defRPr sz="2471" b="1" i="0" u="none" strike="noStrike" cap="none">
                <a:solidFill>
                  <a:schemeClr val="lt1"/>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39" name="Google Shape;39;p22"/>
          <p:cNvSpPr txBox="1">
            <a:spLocks noGrp="1"/>
          </p:cNvSpPr>
          <p:nvPr>
            <p:ph type="body" idx="1"/>
          </p:nvPr>
        </p:nvSpPr>
        <p:spPr>
          <a:xfrm>
            <a:off x="609602" y="1535119"/>
            <a:ext cx="5386917" cy="639763"/>
          </a:xfrm>
          <a:prstGeom prst="rect">
            <a:avLst/>
          </a:prstGeom>
          <a:noFill/>
          <a:ln>
            <a:noFill/>
          </a:ln>
        </p:spPr>
        <p:txBody>
          <a:bodyPr spcFirstLastPara="1" wrap="square" lIns="91425" tIns="45700" rIns="91425" bIns="45700" anchor="b" anchorCtr="0">
            <a:noAutofit/>
          </a:bodyPr>
          <a:lstStyle>
            <a:lvl1pPr marL="457200" marR="0" lvl="0" indent="-228600" algn="l">
              <a:lnSpc>
                <a:spcPct val="100000"/>
              </a:lnSpc>
              <a:spcBef>
                <a:spcPts val="353"/>
              </a:spcBef>
              <a:spcAft>
                <a:spcPts val="0"/>
              </a:spcAft>
              <a:buClr>
                <a:schemeClr val="dk1"/>
              </a:buClr>
              <a:buSzPts val="1765"/>
              <a:buFont typeface="Arial"/>
              <a:buNone/>
              <a:defRPr sz="1765" b="1" i="0" u="none" strike="noStrike" cap="none">
                <a:solidFill>
                  <a:schemeClr val="accent3"/>
                </a:solidFill>
                <a:latin typeface="Helvetica Neue"/>
                <a:ea typeface="Helvetica Neue"/>
                <a:cs typeface="Helvetica Neue"/>
                <a:sym typeface="Helvetica Neue"/>
              </a:defRPr>
            </a:lvl1pPr>
            <a:lvl2pPr marL="914400" marR="0" lvl="1" indent="-228600" algn="l">
              <a:lnSpc>
                <a:spcPct val="100000"/>
              </a:lnSpc>
              <a:spcBef>
                <a:spcPts val="353"/>
              </a:spcBef>
              <a:spcAft>
                <a:spcPts val="0"/>
              </a:spcAft>
              <a:buClr>
                <a:schemeClr val="dk1"/>
              </a:buClr>
              <a:buSzPts val="1765"/>
              <a:buFont typeface="Arial"/>
              <a:buNone/>
              <a:defRPr sz="1765" b="1" i="0" u="none" strike="noStrike" cap="none">
                <a:solidFill>
                  <a:schemeClr val="dk1"/>
                </a:solidFill>
                <a:latin typeface="Helvetica Neue"/>
                <a:ea typeface="Helvetica Neue"/>
                <a:cs typeface="Helvetica Neue"/>
                <a:sym typeface="Helvetica Neue"/>
              </a:defRPr>
            </a:lvl2pPr>
            <a:lvl3pPr marL="1371600" marR="0" lvl="2" indent="-228600" algn="l">
              <a:lnSpc>
                <a:spcPct val="100000"/>
              </a:lnSpc>
              <a:spcBef>
                <a:spcPts val="318"/>
              </a:spcBef>
              <a:spcAft>
                <a:spcPts val="0"/>
              </a:spcAft>
              <a:buClr>
                <a:schemeClr val="dk1"/>
              </a:buClr>
              <a:buSzPts val="1588"/>
              <a:buFont typeface="Arial"/>
              <a:buNone/>
              <a:defRPr sz="1588" b="1" i="0" u="none" strike="noStrike" cap="none">
                <a:solidFill>
                  <a:schemeClr val="dk1"/>
                </a:solidFill>
                <a:latin typeface="Helvetica Neue"/>
                <a:ea typeface="Helvetica Neue"/>
                <a:cs typeface="Helvetica Neue"/>
                <a:sym typeface="Helvetica Neue"/>
              </a:defRPr>
            </a:lvl3pPr>
            <a:lvl4pPr marL="1828800" marR="0" lvl="3" indent="-228600" algn="l">
              <a:lnSpc>
                <a:spcPct val="100000"/>
              </a:lnSpc>
              <a:spcBef>
                <a:spcPts val="282"/>
              </a:spcBef>
              <a:spcAft>
                <a:spcPts val="0"/>
              </a:spcAft>
              <a:buClr>
                <a:schemeClr val="dk1"/>
              </a:buClr>
              <a:buSzPts val="1412"/>
              <a:buFont typeface="Arial"/>
              <a:buNone/>
              <a:defRPr sz="1412" b="1" i="0" u="none" strike="noStrike" cap="none">
                <a:solidFill>
                  <a:schemeClr val="dk1"/>
                </a:solidFill>
                <a:latin typeface="Helvetica Neue"/>
                <a:ea typeface="Helvetica Neue"/>
                <a:cs typeface="Helvetica Neue"/>
                <a:sym typeface="Helvetica Neue"/>
              </a:defRPr>
            </a:lvl4pPr>
            <a:lvl5pPr marL="2286000" marR="0" lvl="4" indent="-228600" algn="l">
              <a:lnSpc>
                <a:spcPct val="100000"/>
              </a:lnSpc>
              <a:spcBef>
                <a:spcPts val="282"/>
              </a:spcBef>
              <a:spcAft>
                <a:spcPts val="0"/>
              </a:spcAft>
              <a:buClr>
                <a:schemeClr val="dk1"/>
              </a:buClr>
              <a:buSzPts val="1412"/>
              <a:buFont typeface="Arial"/>
              <a:buNone/>
              <a:defRPr sz="1412" b="1" i="0" u="none" strike="noStrike" cap="none">
                <a:solidFill>
                  <a:schemeClr val="dk1"/>
                </a:solidFill>
                <a:latin typeface="Helvetica Neue"/>
                <a:ea typeface="Helvetica Neue"/>
                <a:cs typeface="Helvetica Neue"/>
                <a:sym typeface="Helvetica Neue"/>
              </a:defRPr>
            </a:lvl5pPr>
            <a:lvl6pPr marL="2743200" marR="0" lvl="5" indent="-228600" algn="l">
              <a:lnSpc>
                <a:spcPct val="100000"/>
              </a:lnSpc>
              <a:spcBef>
                <a:spcPts val="282"/>
              </a:spcBef>
              <a:spcAft>
                <a:spcPts val="0"/>
              </a:spcAft>
              <a:buClr>
                <a:schemeClr val="dk1"/>
              </a:buClr>
              <a:buSzPts val="1412"/>
              <a:buFont typeface="Arial"/>
              <a:buNone/>
              <a:defRPr sz="1412" b="1" i="0" u="none" strike="noStrike" cap="none">
                <a:solidFill>
                  <a:schemeClr val="dk1"/>
                </a:solidFill>
                <a:latin typeface="Calibri"/>
                <a:ea typeface="Calibri"/>
                <a:cs typeface="Calibri"/>
                <a:sym typeface="Calibri"/>
              </a:defRPr>
            </a:lvl6pPr>
            <a:lvl7pPr marL="3200400" marR="0" lvl="6" indent="-228600" algn="l">
              <a:lnSpc>
                <a:spcPct val="100000"/>
              </a:lnSpc>
              <a:spcBef>
                <a:spcPts val="282"/>
              </a:spcBef>
              <a:spcAft>
                <a:spcPts val="0"/>
              </a:spcAft>
              <a:buClr>
                <a:schemeClr val="dk1"/>
              </a:buClr>
              <a:buSzPts val="1412"/>
              <a:buFont typeface="Arial"/>
              <a:buNone/>
              <a:defRPr sz="1412" b="1" i="0" u="none" strike="noStrike" cap="none">
                <a:solidFill>
                  <a:schemeClr val="dk1"/>
                </a:solidFill>
                <a:latin typeface="Calibri"/>
                <a:ea typeface="Calibri"/>
                <a:cs typeface="Calibri"/>
                <a:sym typeface="Calibri"/>
              </a:defRPr>
            </a:lvl7pPr>
            <a:lvl8pPr marL="3657600" marR="0" lvl="7" indent="-228600" algn="l">
              <a:lnSpc>
                <a:spcPct val="100000"/>
              </a:lnSpc>
              <a:spcBef>
                <a:spcPts val="282"/>
              </a:spcBef>
              <a:spcAft>
                <a:spcPts val="0"/>
              </a:spcAft>
              <a:buClr>
                <a:schemeClr val="dk1"/>
              </a:buClr>
              <a:buSzPts val="1412"/>
              <a:buFont typeface="Arial"/>
              <a:buNone/>
              <a:defRPr sz="1412" b="1" i="0" u="none" strike="noStrike" cap="none">
                <a:solidFill>
                  <a:schemeClr val="dk1"/>
                </a:solidFill>
                <a:latin typeface="Calibri"/>
                <a:ea typeface="Calibri"/>
                <a:cs typeface="Calibri"/>
                <a:sym typeface="Calibri"/>
              </a:defRPr>
            </a:lvl8pPr>
            <a:lvl9pPr marL="4114800" marR="0" lvl="8" indent="-228600" algn="l">
              <a:lnSpc>
                <a:spcPct val="100000"/>
              </a:lnSpc>
              <a:spcBef>
                <a:spcPts val="282"/>
              </a:spcBef>
              <a:spcAft>
                <a:spcPts val="0"/>
              </a:spcAft>
              <a:buClr>
                <a:schemeClr val="dk1"/>
              </a:buClr>
              <a:buSzPts val="1412"/>
              <a:buFont typeface="Arial"/>
              <a:buNone/>
              <a:defRPr sz="1412" b="1" i="0" u="none" strike="noStrike" cap="none">
                <a:solidFill>
                  <a:schemeClr val="dk1"/>
                </a:solidFill>
                <a:latin typeface="Calibri"/>
                <a:ea typeface="Calibri"/>
                <a:cs typeface="Calibri"/>
                <a:sym typeface="Calibri"/>
              </a:defRPr>
            </a:lvl9pPr>
          </a:lstStyle>
          <a:p>
            <a:endParaRPr/>
          </a:p>
        </p:txBody>
      </p:sp>
      <p:sp>
        <p:nvSpPr>
          <p:cNvPr id="40" name="Google Shape;40;p22"/>
          <p:cNvSpPr txBox="1">
            <a:spLocks noGrp="1"/>
          </p:cNvSpPr>
          <p:nvPr>
            <p:ph type="body" idx="2"/>
          </p:nvPr>
        </p:nvSpPr>
        <p:spPr>
          <a:xfrm>
            <a:off x="609602" y="2174875"/>
            <a:ext cx="5386917" cy="3951288"/>
          </a:xfrm>
          <a:prstGeom prst="rect">
            <a:avLst/>
          </a:prstGeom>
          <a:noFill/>
          <a:ln>
            <a:noFill/>
          </a:ln>
        </p:spPr>
        <p:txBody>
          <a:bodyPr spcFirstLastPara="1" wrap="square" lIns="91425" tIns="45700" rIns="91425" bIns="45700" anchor="t" anchorCtr="0">
            <a:noAutofit/>
          </a:bodyPr>
          <a:lstStyle>
            <a:lvl1pPr marL="457200" marR="0" lvl="0" indent="-340677" algn="l">
              <a:lnSpc>
                <a:spcPct val="100000"/>
              </a:lnSpc>
              <a:spcBef>
                <a:spcPts val="353"/>
              </a:spcBef>
              <a:spcAft>
                <a:spcPts val="0"/>
              </a:spcAft>
              <a:buClr>
                <a:schemeClr val="accent3"/>
              </a:buClr>
              <a:buSzPts val="1765"/>
              <a:buFont typeface="Arial"/>
              <a:buChar char="•"/>
              <a:defRPr sz="1765" b="0" i="0" u="none" strike="noStrike" cap="none">
                <a:solidFill>
                  <a:schemeClr val="lt1"/>
                </a:solidFill>
                <a:latin typeface="Helvetica Neue"/>
                <a:ea typeface="Helvetica Neue"/>
                <a:cs typeface="Helvetica Neue"/>
                <a:sym typeface="Helvetica Neue"/>
              </a:defRPr>
            </a:lvl1pPr>
            <a:lvl2pPr marL="914400" marR="0" lvl="1" indent="-329437" algn="l">
              <a:lnSpc>
                <a:spcPct val="100000"/>
              </a:lnSpc>
              <a:spcBef>
                <a:spcPts val="318"/>
              </a:spcBef>
              <a:spcAft>
                <a:spcPts val="0"/>
              </a:spcAft>
              <a:buClr>
                <a:schemeClr val="dk1"/>
              </a:buClr>
              <a:buSzPts val="1588"/>
              <a:buFont typeface="Arial"/>
              <a:buChar char="–"/>
              <a:defRPr sz="1588" b="0" i="0" u="none" strike="noStrike" cap="none">
                <a:solidFill>
                  <a:schemeClr val="dk1"/>
                </a:solidFill>
                <a:latin typeface="Helvetica Neue"/>
                <a:ea typeface="Helvetica Neue"/>
                <a:cs typeface="Helvetica Neue"/>
                <a:sym typeface="Helvetica Neue"/>
              </a:defRPr>
            </a:lvl2pPr>
            <a:lvl3pPr marL="1371600" marR="0" lvl="2" indent="-318261" algn="l">
              <a:lnSpc>
                <a:spcPct val="100000"/>
              </a:lnSpc>
              <a:spcBef>
                <a:spcPts val="282"/>
              </a:spcBef>
              <a:spcAft>
                <a:spcPts val="0"/>
              </a:spcAft>
              <a:buClr>
                <a:schemeClr val="dk1"/>
              </a:buClr>
              <a:buSzPts val="1412"/>
              <a:buFont typeface="Arial"/>
              <a:buChar char="•"/>
              <a:defRPr sz="1412" b="0" i="0" u="none" strike="noStrike" cap="none">
                <a:solidFill>
                  <a:schemeClr val="dk1"/>
                </a:solidFill>
                <a:latin typeface="Helvetica Neue"/>
                <a:ea typeface="Helvetica Neue"/>
                <a:cs typeface="Helvetica Neue"/>
                <a:sym typeface="Helvetica Neue"/>
              </a:defRPr>
            </a:lvl3pPr>
            <a:lvl4pPr marL="1828800" marR="0" lvl="3" indent="-307022" algn="l">
              <a:lnSpc>
                <a:spcPct val="100000"/>
              </a:lnSpc>
              <a:spcBef>
                <a:spcPts val="247"/>
              </a:spcBef>
              <a:spcAft>
                <a:spcPts val="0"/>
              </a:spcAft>
              <a:buClr>
                <a:schemeClr val="dk1"/>
              </a:buClr>
              <a:buSzPts val="1235"/>
              <a:buFont typeface="Arial"/>
              <a:buChar char="–"/>
              <a:defRPr sz="1235" b="0" i="0" u="none" strike="noStrike" cap="none">
                <a:solidFill>
                  <a:schemeClr val="dk1"/>
                </a:solidFill>
                <a:latin typeface="Helvetica Neue"/>
                <a:ea typeface="Helvetica Neue"/>
                <a:cs typeface="Helvetica Neue"/>
                <a:sym typeface="Helvetica Neue"/>
              </a:defRPr>
            </a:lvl4pPr>
            <a:lvl5pPr marL="2286000" marR="0" lvl="4" indent="-295846" algn="l">
              <a:lnSpc>
                <a:spcPct val="100000"/>
              </a:lnSpc>
              <a:spcBef>
                <a:spcPts val="212"/>
              </a:spcBef>
              <a:spcAft>
                <a:spcPts val="0"/>
              </a:spcAft>
              <a:buClr>
                <a:schemeClr val="dk1"/>
              </a:buClr>
              <a:buSzPts val="1059"/>
              <a:buFont typeface="Arial"/>
              <a:buChar char="»"/>
              <a:defRPr sz="1059" b="0" i="0" u="none" strike="noStrike" cap="none">
                <a:solidFill>
                  <a:schemeClr val="dk1"/>
                </a:solidFill>
                <a:latin typeface="Helvetica Neue"/>
                <a:ea typeface="Helvetica Neue"/>
                <a:cs typeface="Helvetica Neue"/>
                <a:sym typeface="Helvetica Neue"/>
              </a:defRPr>
            </a:lvl5pPr>
            <a:lvl6pPr marL="2743200" marR="0" lvl="5" indent="-318261" algn="l">
              <a:lnSpc>
                <a:spcPct val="100000"/>
              </a:lnSpc>
              <a:spcBef>
                <a:spcPts val="282"/>
              </a:spcBef>
              <a:spcAft>
                <a:spcPts val="0"/>
              </a:spcAft>
              <a:buClr>
                <a:schemeClr val="dk1"/>
              </a:buClr>
              <a:buSzPts val="1412"/>
              <a:buFont typeface="Arial"/>
              <a:buChar char="•"/>
              <a:defRPr sz="1412" b="0" i="0" u="none" strike="noStrike" cap="none">
                <a:solidFill>
                  <a:schemeClr val="dk1"/>
                </a:solidFill>
                <a:latin typeface="Calibri"/>
                <a:ea typeface="Calibri"/>
                <a:cs typeface="Calibri"/>
                <a:sym typeface="Calibri"/>
              </a:defRPr>
            </a:lvl6pPr>
            <a:lvl7pPr marL="3200400" marR="0" lvl="6" indent="-318261" algn="l">
              <a:lnSpc>
                <a:spcPct val="100000"/>
              </a:lnSpc>
              <a:spcBef>
                <a:spcPts val="282"/>
              </a:spcBef>
              <a:spcAft>
                <a:spcPts val="0"/>
              </a:spcAft>
              <a:buClr>
                <a:schemeClr val="dk1"/>
              </a:buClr>
              <a:buSzPts val="1412"/>
              <a:buFont typeface="Arial"/>
              <a:buChar char="•"/>
              <a:defRPr sz="1412" b="0" i="0" u="none" strike="noStrike" cap="none">
                <a:solidFill>
                  <a:schemeClr val="dk1"/>
                </a:solidFill>
                <a:latin typeface="Calibri"/>
                <a:ea typeface="Calibri"/>
                <a:cs typeface="Calibri"/>
                <a:sym typeface="Calibri"/>
              </a:defRPr>
            </a:lvl7pPr>
            <a:lvl8pPr marL="3657600" marR="0" lvl="7" indent="-318261" algn="l">
              <a:lnSpc>
                <a:spcPct val="100000"/>
              </a:lnSpc>
              <a:spcBef>
                <a:spcPts val="282"/>
              </a:spcBef>
              <a:spcAft>
                <a:spcPts val="0"/>
              </a:spcAft>
              <a:buClr>
                <a:schemeClr val="dk1"/>
              </a:buClr>
              <a:buSzPts val="1412"/>
              <a:buFont typeface="Arial"/>
              <a:buChar char="•"/>
              <a:defRPr sz="1412" b="0" i="0" u="none" strike="noStrike" cap="none">
                <a:solidFill>
                  <a:schemeClr val="dk1"/>
                </a:solidFill>
                <a:latin typeface="Calibri"/>
                <a:ea typeface="Calibri"/>
                <a:cs typeface="Calibri"/>
                <a:sym typeface="Calibri"/>
              </a:defRPr>
            </a:lvl8pPr>
            <a:lvl9pPr marL="4114800" marR="0" lvl="8" indent="-318261" algn="l">
              <a:lnSpc>
                <a:spcPct val="100000"/>
              </a:lnSpc>
              <a:spcBef>
                <a:spcPts val="282"/>
              </a:spcBef>
              <a:spcAft>
                <a:spcPts val="0"/>
              </a:spcAft>
              <a:buClr>
                <a:schemeClr val="dk1"/>
              </a:buClr>
              <a:buSzPts val="1412"/>
              <a:buFont typeface="Arial"/>
              <a:buChar char="•"/>
              <a:defRPr sz="1412" b="0" i="0" u="none" strike="noStrike" cap="none">
                <a:solidFill>
                  <a:schemeClr val="dk1"/>
                </a:solidFill>
                <a:latin typeface="Calibri"/>
                <a:ea typeface="Calibri"/>
                <a:cs typeface="Calibri"/>
                <a:sym typeface="Calibri"/>
              </a:defRPr>
            </a:lvl9pPr>
          </a:lstStyle>
          <a:p>
            <a:endParaRPr/>
          </a:p>
        </p:txBody>
      </p:sp>
      <p:sp>
        <p:nvSpPr>
          <p:cNvPr id="41" name="Google Shape;41;p22"/>
          <p:cNvSpPr txBox="1">
            <a:spLocks noGrp="1"/>
          </p:cNvSpPr>
          <p:nvPr>
            <p:ph type="body" idx="3"/>
          </p:nvPr>
        </p:nvSpPr>
        <p:spPr>
          <a:xfrm>
            <a:off x="6193380" y="1535119"/>
            <a:ext cx="5389033" cy="639763"/>
          </a:xfrm>
          <a:prstGeom prst="rect">
            <a:avLst/>
          </a:prstGeom>
          <a:noFill/>
          <a:ln>
            <a:noFill/>
          </a:ln>
        </p:spPr>
        <p:txBody>
          <a:bodyPr spcFirstLastPara="1" wrap="square" lIns="91425" tIns="45700" rIns="91425" bIns="45700" anchor="b" anchorCtr="0">
            <a:noAutofit/>
          </a:bodyPr>
          <a:lstStyle>
            <a:lvl1pPr marL="457200" marR="0" lvl="0" indent="-228600" algn="l">
              <a:lnSpc>
                <a:spcPct val="100000"/>
              </a:lnSpc>
              <a:spcBef>
                <a:spcPts val="353"/>
              </a:spcBef>
              <a:spcAft>
                <a:spcPts val="0"/>
              </a:spcAft>
              <a:buClr>
                <a:schemeClr val="dk1"/>
              </a:buClr>
              <a:buSzPts val="1765"/>
              <a:buFont typeface="Arial"/>
              <a:buNone/>
              <a:defRPr sz="1765" b="1" i="0" u="none" strike="noStrike" cap="none">
                <a:solidFill>
                  <a:schemeClr val="accent3"/>
                </a:solidFill>
                <a:latin typeface="Helvetica Neue"/>
                <a:ea typeface="Helvetica Neue"/>
                <a:cs typeface="Helvetica Neue"/>
                <a:sym typeface="Helvetica Neue"/>
              </a:defRPr>
            </a:lvl1pPr>
            <a:lvl2pPr marL="914400" marR="0" lvl="1" indent="-228600" algn="l">
              <a:lnSpc>
                <a:spcPct val="100000"/>
              </a:lnSpc>
              <a:spcBef>
                <a:spcPts val="353"/>
              </a:spcBef>
              <a:spcAft>
                <a:spcPts val="0"/>
              </a:spcAft>
              <a:buClr>
                <a:schemeClr val="dk1"/>
              </a:buClr>
              <a:buSzPts val="1765"/>
              <a:buFont typeface="Arial"/>
              <a:buNone/>
              <a:defRPr sz="1765" b="1" i="0" u="none" strike="noStrike" cap="none">
                <a:solidFill>
                  <a:schemeClr val="dk1"/>
                </a:solidFill>
                <a:latin typeface="Helvetica Neue"/>
                <a:ea typeface="Helvetica Neue"/>
                <a:cs typeface="Helvetica Neue"/>
                <a:sym typeface="Helvetica Neue"/>
              </a:defRPr>
            </a:lvl2pPr>
            <a:lvl3pPr marL="1371600" marR="0" lvl="2" indent="-228600" algn="l">
              <a:lnSpc>
                <a:spcPct val="100000"/>
              </a:lnSpc>
              <a:spcBef>
                <a:spcPts val="318"/>
              </a:spcBef>
              <a:spcAft>
                <a:spcPts val="0"/>
              </a:spcAft>
              <a:buClr>
                <a:schemeClr val="dk1"/>
              </a:buClr>
              <a:buSzPts val="1588"/>
              <a:buFont typeface="Arial"/>
              <a:buNone/>
              <a:defRPr sz="1588" b="1" i="0" u="none" strike="noStrike" cap="none">
                <a:solidFill>
                  <a:schemeClr val="dk1"/>
                </a:solidFill>
                <a:latin typeface="Helvetica Neue"/>
                <a:ea typeface="Helvetica Neue"/>
                <a:cs typeface="Helvetica Neue"/>
                <a:sym typeface="Helvetica Neue"/>
              </a:defRPr>
            </a:lvl3pPr>
            <a:lvl4pPr marL="1828800" marR="0" lvl="3" indent="-228600" algn="l">
              <a:lnSpc>
                <a:spcPct val="100000"/>
              </a:lnSpc>
              <a:spcBef>
                <a:spcPts val="282"/>
              </a:spcBef>
              <a:spcAft>
                <a:spcPts val="0"/>
              </a:spcAft>
              <a:buClr>
                <a:schemeClr val="dk1"/>
              </a:buClr>
              <a:buSzPts val="1412"/>
              <a:buFont typeface="Arial"/>
              <a:buNone/>
              <a:defRPr sz="1412" b="1" i="0" u="none" strike="noStrike" cap="none">
                <a:solidFill>
                  <a:schemeClr val="dk1"/>
                </a:solidFill>
                <a:latin typeface="Helvetica Neue"/>
                <a:ea typeface="Helvetica Neue"/>
                <a:cs typeface="Helvetica Neue"/>
                <a:sym typeface="Helvetica Neue"/>
              </a:defRPr>
            </a:lvl4pPr>
            <a:lvl5pPr marL="2286000" marR="0" lvl="4" indent="-228600" algn="l">
              <a:lnSpc>
                <a:spcPct val="100000"/>
              </a:lnSpc>
              <a:spcBef>
                <a:spcPts val="282"/>
              </a:spcBef>
              <a:spcAft>
                <a:spcPts val="0"/>
              </a:spcAft>
              <a:buClr>
                <a:schemeClr val="dk1"/>
              </a:buClr>
              <a:buSzPts val="1412"/>
              <a:buFont typeface="Arial"/>
              <a:buNone/>
              <a:defRPr sz="1412" b="1" i="0" u="none" strike="noStrike" cap="none">
                <a:solidFill>
                  <a:schemeClr val="dk1"/>
                </a:solidFill>
                <a:latin typeface="Helvetica Neue"/>
                <a:ea typeface="Helvetica Neue"/>
                <a:cs typeface="Helvetica Neue"/>
                <a:sym typeface="Helvetica Neue"/>
              </a:defRPr>
            </a:lvl5pPr>
            <a:lvl6pPr marL="2743200" marR="0" lvl="5" indent="-228600" algn="l">
              <a:lnSpc>
                <a:spcPct val="100000"/>
              </a:lnSpc>
              <a:spcBef>
                <a:spcPts val="282"/>
              </a:spcBef>
              <a:spcAft>
                <a:spcPts val="0"/>
              </a:spcAft>
              <a:buClr>
                <a:schemeClr val="dk1"/>
              </a:buClr>
              <a:buSzPts val="1412"/>
              <a:buFont typeface="Arial"/>
              <a:buNone/>
              <a:defRPr sz="1412" b="1" i="0" u="none" strike="noStrike" cap="none">
                <a:solidFill>
                  <a:schemeClr val="dk1"/>
                </a:solidFill>
                <a:latin typeface="Calibri"/>
                <a:ea typeface="Calibri"/>
                <a:cs typeface="Calibri"/>
                <a:sym typeface="Calibri"/>
              </a:defRPr>
            </a:lvl6pPr>
            <a:lvl7pPr marL="3200400" marR="0" lvl="6" indent="-228600" algn="l">
              <a:lnSpc>
                <a:spcPct val="100000"/>
              </a:lnSpc>
              <a:spcBef>
                <a:spcPts val="282"/>
              </a:spcBef>
              <a:spcAft>
                <a:spcPts val="0"/>
              </a:spcAft>
              <a:buClr>
                <a:schemeClr val="dk1"/>
              </a:buClr>
              <a:buSzPts val="1412"/>
              <a:buFont typeface="Arial"/>
              <a:buNone/>
              <a:defRPr sz="1412" b="1" i="0" u="none" strike="noStrike" cap="none">
                <a:solidFill>
                  <a:schemeClr val="dk1"/>
                </a:solidFill>
                <a:latin typeface="Calibri"/>
                <a:ea typeface="Calibri"/>
                <a:cs typeface="Calibri"/>
                <a:sym typeface="Calibri"/>
              </a:defRPr>
            </a:lvl7pPr>
            <a:lvl8pPr marL="3657600" marR="0" lvl="7" indent="-228600" algn="l">
              <a:lnSpc>
                <a:spcPct val="100000"/>
              </a:lnSpc>
              <a:spcBef>
                <a:spcPts val="282"/>
              </a:spcBef>
              <a:spcAft>
                <a:spcPts val="0"/>
              </a:spcAft>
              <a:buClr>
                <a:schemeClr val="dk1"/>
              </a:buClr>
              <a:buSzPts val="1412"/>
              <a:buFont typeface="Arial"/>
              <a:buNone/>
              <a:defRPr sz="1412" b="1" i="0" u="none" strike="noStrike" cap="none">
                <a:solidFill>
                  <a:schemeClr val="dk1"/>
                </a:solidFill>
                <a:latin typeface="Calibri"/>
                <a:ea typeface="Calibri"/>
                <a:cs typeface="Calibri"/>
                <a:sym typeface="Calibri"/>
              </a:defRPr>
            </a:lvl8pPr>
            <a:lvl9pPr marL="4114800" marR="0" lvl="8" indent="-228600" algn="l">
              <a:lnSpc>
                <a:spcPct val="100000"/>
              </a:lnSpc>
              <a:spcBef>
                <a:spcPts val="282"/>
              </a:spcBef>
              <a:spcAft>
                <a:spcPts val="0"/>
              </a:spcAft>
              <a:buClr>
                <a:schemeClr val="dk1"/>
              </a:buClr>
              <a:buSzPts val="1412"/>
              <a:buFont typeface="Arial"/>
              <a:buNone/>
              <a:defRPr sz="1412" b="1" i="0" u="none" strike="noStrike" cap="none">
                <a:solidFill>
                  <a:schemeClr val="dk1"/>
                </a:solidFill>
                <a:latin typeface="Calibri"/>
                <a:ea typeface="Calibri"/>
                <a:cs typeface="Calibri"/>
                <a:sym typeface="Calibri"/>
              </a:defRPr>
            </a:lvl9pPr>
          </a:lstStyle>
          <a:p>
            <a:endParaRPr/>
          </a:p>
        </p:txBody>
      </p:sp>
      <p:sp>
        <p:nvSpPr>
          <p:cNvPr id="42" name="Google Shape;42;p22"/>
          <p:cNvSpPr txBox="1">
            <a:spLocks noGrp="1"/>
          </p:cNvSpPr>
          <p:nvPr>
            <p:ph type="body" idx="4"/>
          </p:nvPr>
        </p:nvSpPr>
        <p:spPr>
          <a:xfrm>
            <a:off x="6193380" y="2174875"/>
            <a:ext cx="5389033" cy="3951288"/>
          </a:xfrm>
          <a:prstGeom prst="rect">
            <a:avLst/>
          </a:prstGeom>
          <a:noFill/>
          <a:ln>
            <a:noFill/>
          </a:ln>
        </p:spPr>
        <p:txBody>
          <a:bodyPr spcFirstLastPara="1" wrap="square" lIns="91425" tIns="45700" rIns="91425" bIns="45700" anchor="t" anchorCtr="0">
            <a:noAutofit/>
          </a:bodyPr>
          <a:lstStyle>
            <a:lvl1pPr marL="457200" marR="0" lvl="0" indent="-340677" algn="l">
              <a:lnSpc>
                <a:spcPct val="100000"/>
              </a:lnSpc>
              <a:spcBef>
                <a:spcPts val="353"/>
              </a:spcBef>
              <a:spcAft>
                <a:spcPts val="0"/>
              </a:spcAft>
              <a:buClr>
                <a:schemeClr val="accent3"/>
              </a:buClr>
              <a:buSzPts val="1765"/>
              <a:buFont typeface="Arial"/>
              <a:buChar char="•"/>
              <a:defRPr sz="1765" b="0" i="0" u="none" strike="noStrike" cap="none">
                <a:solidFill>
                  <a:schemeClr val="lt1"/>
                </a:solidFill>
                <a:latin typeface="Helvetica Neue"/>
                <a:ea typeface="Helvetica Neue"/>
                <a:cs typeface="Helvetica Neue"/>
                <a:sym typeface="Helvetica Neue"/>
              </a:defRPr>
            </a:lvl1pPr>
            <a:lvl2pPr marL="914400" marR="0" lvl="1" indent="-329437" algn="l">
              <a:lnSpc>
                <a:spcPct val="100000"/>
              </a:lnSpc>
              <a:spcBef>
                <a:spcPts val="318"/>
              </a:spcBef>
              <a:spcAft>
                <a:spcPts val="0"/>
              </a:spcAft>
              <a:buClr>
                <a:schemeClr val="dk1"/>
              </a:buClr>
              <a:buSzPts val="1588"/>
              <a:buFont typeface="Arial"/>
              <a:buChar char="–"/>
              <a:defRPr sz="1588" b="0" i="0" u="none" strike="noStrike" cap="none">
                <a:solidFill>
                  <a:schemeClr val="dk1"/>
                </a:solidFill>
                <a:latin typeface="Helvetica Neue"/>
                <a:ea typeface="Helvetica Neue"/>
                <a:cs typeface="Helvetica Neue"/>
                <a:sym typeface="Helvetica Neue"/>
              </a:defRPr>
            </a:lvl2pPr>
            <a:lvl3pPr marL="1371600" marR="0" lvl="2" indent="-318261" algn="l">
              <a:lnSpc>
                <a:spcPct val="100000"/>
              </a:lnSpc>
              <a:spcBef>
                <a:spcPts val="282"/>
              </a:spcBef>
              <a:spcAft>
                <a:spcPts val="0"/>
              </a:spcAft>
              <a:buClr>
                <a:schemeClr val="dk1"/>
              </a:buClr>
              <a:buSzPts val="1412"/>
              <a:buFont typeface="Arial"/>
              <a:buChar char="•"/>
              <a:defRPr sz="1412" b="0" i="0" u="none" strike="noStrike" cap="none">
                <a:solidFill>
                  <a:schemeClr val="dk1"/>
                </a:solidFill>
                <a:latin typeface="Helvetica Neue"/>
                <a:ea typeface="Helvetica Neue"/>
                <a:cs typeface="Helvetica Neue"/>
                <a:sym typeface="Helvetica Neue"/>
              </a:defRPr>
            </a:lvl3pPr>
            <a:lvl4pPr marL="1828800" marR="0" lvl="3" indent="-307022" algn="l">
              <a:lnSpc>
                <a:spcPct val="100000"/>
              </a:lnSpc>
              <a:spcBef>
                <a:spcPts val="247"/>
              </a:spcBef>
              <a:spcAft>
                <a:spcPts val="0"/>
              </a:spcAft>
              <a:buClr>
                <a:schemeClr val="dk1"/>
              </a:buClr>
              <a:buSzPts val="1235"/>
              <a:buFont typeface="Arial"/>
              <a:buChar char="–"/>
              <a:defRPr sz="1235" b="0" i="0" u="none" strike="noStrike" cap="none">
                <a:solidFill>
                  <a:schemeClr val="dk1"/>
                </a:solidFill>
                <a:latin typeface="Helvetica Neue"/>
                <a:ea typeface="Helvetica Neue"/>
                <a:cs typeface="Helvetica Neue"/>
                <a:sym typeface="Helvetica Neue"/>
              </a:defRPr>
            </a:lvl4pPr>
            <a:lvl5pPr marL="2286000" marR="0" lvl="4" indent="-295846" algn="l">
              <a:lnSpc>
                <a:spcPct val="100000"/>
              </a:lnSpc>
              <a:spcBef>
                <a:spcPts val="212"/>
              </a:spcBef>
              <a:spcAft>
                <a:spcPts val="0"/>
              </a:spcAft>
              <a:buClr>
                <a:schemeClr val="dk1"/>
              </a:buClr>
              <a:buSzPts val="1059"/>
              <a:buFont typeface="Arial"/>
              <a:buChar char="»"/>
              <a:defRPr sz="1059" b="0" i="0" u="none" strike="noStrike" cap="none">
                <a:solidFill>
                  <a:schemeClr val="dk1"/>
                </a:solidFill>
                <a:latin typeface="Helvetica Neue"/>
                <a:ea typeface="Helvetica Neue"/>
                <a:cs typeface="Helvetica Neue"/>
                <a:sym typeface="Helvetica Neue"/>
              </a:defRPr>
            </a:lvl5pPr>
            <a:lvl6pPr marL="2743200" marR="0" lvl="5" indent="-318261" algn="l">
              <a:lnSpc>
                <a:spcPct val="100000"/>
              </a:lnSpc>
              <a:spcBef>
                <a:spcPts val="282"/>
              </a:spcBef>
              <a:spcAft>
                <a:spcPts val="0"/>
              </a:spcAft>
              <a:buClr>
                <a:schemeClr val="dk1"/>
              </a:buClr>
              <a:buSzPts val="1412"/>
              <a:buFont typeface="Arial"/>
              <a:buChar char="•"/>
              <a:defRPr sz="1412" b="0" i="0" u="none" strike="noStrike" cap="none">
                <a:solidFill>
                  <a:schemeClr val="dk1"/>
                </a:solidFill>
                <a:latin typeface="Calibri"/>
                <a:ea typeface="Calibri"/>
                <a:cs typeface="Calibri"/>
                <a:sym typeface="Calibri"/>
              </a:defRPr>
            </a:lvl6pPr>
            <a:lvl7pPr marL="3200400" marR="0" lvl="6" indent="-318261" algn="l">
              <a:lnSpc>
                <a:spcPct val="100000"/>
              </a:lnSpc>
              <a:spcBef>
                <a:spcPts val="282"/>
              </a:spcBef>
              <a:spcAft>
                <a:spcPts val="0"/>
              </a:spcAft>
              <a:buClr>
                <a:schemeClr val="dk1"/>
              </a:buClr>
              <a:buSzPts val="1412"/>
              <a:buFont typeface="Arial"/>
              <a:buChar char="•"/>
              <a:defRPr sz="1412" b="0" i="0" u="none" strike="noStrike" cap="none">
                <a:solidFill>
                  <a:schemeClr val="dk1"/>
                </a:solidFill>
                <a:latin typeface="Calibri"/>
                <a:ea typeface="Calibri"/>
                <a:cs typeface="Calibri"/>
                <a:sym typeface="Calibri"/>
              </a:defRPr>
            </a:lvl7pPr>
            <a:lvl8pPr marL="3657600" marR="0" lvl="7" indent="-318261" algn="l">
              <a:lnSpc>
                <a:spcPct val="100000"/>
              </a:lnSpc>
              <a:spcBef>
                <a:spcPts val="282"/>
              </a:spcBef>
              <a:spcAft>
                <a:spcPts val="0"/>
              </a:spcAft>
              <a:buClr>
                <a:schemeClr val="dk1"/>
              </a:buClr>
              <a:buSzPts val="1412"/>
              <a:buFont typeface="Arial"/>
              <a:buChar char="•"/>
              <a:defRPr sz="1412" b="0" i="0" u="none" strike="noStrike" cap="none">
                <a:solidFill>
                  <a:schemeClr val="dk1"/>
                </a:solidFill>
                <a:latin typeface="Calibri"/>
                <a:ea typeface="Calibri"/>
                <a:cs typeface="Calibri"/>
                <a:sym typeface="Calibri"/>
              </a:defRPr>
            </a:lvl8pPr>
            <a:lvl9pPr marL="4114800" marR="0" lvl="8" indent="-318261" algn="l">
              <a:lnSpc>
                <a:spcPct val="100000"/>
              </a:lnSpc>
              <a:spcBef>
                <a:spcPts val="282"/>
              </a:spcBef>
              <a:spcAft>
                <a:spcPts val="0"/>
              </a:spcAft>
              <a:buClr>
                <a:schemeClr val="dk1"/>
              </a:buClr>
              <a:buSzPts val="1412"/>
              <a:buFont typeface="Arial"/>
              <a:buChar char="•"/>
              <a:defRPr sz="1412" b="0" i="0" u="none" strike="noStrike" cap="none">
                <a:solidFill>
                  <a:schemeClr val="dk1"/>
                </a:solidFill>
                <a:latin typeface="Calibri"/>
                <a:ea typeface="Calibri"/>
                <a:cs typeface="Calibri"/>
                <a:sym typeface="Calibri"/>
              </a:defRPr>
            </a:lvl9pPr>
          </a:lstStyle>
          <a:p>
            <a:endParaRPr/>
          </a:p>
        </p:txBody>
      </p:sp>
      <p:sp>
        <p:nvSpPr>
          <p:cNvPr id="43" name="Google Shape;4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54336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586721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121175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17847-0551-558A-7448-BB7120B257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BA27EFC-FED0-FC43-2E88-D54B61F333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A3B81B2-EC7B-609C-6479-9B68C66CE377}"/>
              </a:ext>
            </a:extLst>
          </p:cNvPr>
          <p:cNvSpPr>
            <a:spLocks noGrp="1"/>
          </p:cNvSpPr>
          <p:nvPr>
            <p:ph type="dt" sz="half" idx="10"/>
          </p:nvPr>
        </p:nvSpPr>
        <p:spPr/>
        <p:txBody>
          <a:bodyPr/>
          <a:lstStyle/>
          <a:p>
            <a:fld id="{D0AB318B-33EA-984B-ACB9-AF4995B4A2C4}" type="datetimeFigureOut">
              <a:rPr lang="en-US" smtClean="0"/>
              <a:t>4/16/26</a:t>
            </a:fld>
            <a:endParaRPr lang="en-US"/>
          </a:p>
        </p:txBody>
      </p:sp>
      <p:sp>
        <p:nvSpPr>
          <p:cNvPr id="5" name="Footer Placeholder 4">
            <a:extLst>
              <a:ext uri="{FF2B5EF4-FFF2-40B4-BE49-F238E27FC236}">
                <a16:creationId xmlns:a16="http://schemas.microsoft.com/office/drawing/2014/main" id="{317EDE3C-C121-8EAA-0330-90302499F7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5F2D63-054B-1A74-AF0C-38485E08AD5C}"/>
              </a:ext>
            </a:extLst>
          </p:cNvPr>
          <p:cNvSpPr>
            <a:spLocks noGrp="1"/>
          </p:cNvSpPr>
          <p:nvPr>
            <p:ph type="sldNum" sz="quarter" idx="12"/>
          </p:nvPr>
        </p:nvSpPr>
        <p:spPr/>
        <p:txBody>
          <a:bodyPr/>
          <a:lstStyle/>
          <a:p>
            <a:fld id="{8F4A705B-822B-AA40-BAFA-F463F8FC5106}" type="slidenum">
              <a:rPr lang="en-US" smtClean="0"/>
              <a:t>‹#›</a:t>
            </a:fld>
            <a:endParaRPr lang="en-US"/>
          </a:p>
        </p:txBody>
      </p:sp>
    </p:spTree>
    <p:extLst>
      <p:ext uri="{BB962C8B-B14F-4D97-AF65-F5344CB8AC3E}">
        <p14:creationId xmlns:p14="http://schemas.microsoft.com/office/powerpoint/2010/main" val="32057918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2D189-9447-B8CD-771A-AE4EC13FDE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DF46CC-B5D5-E0B2-B3C1-5880EF740B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E8C934-97DA-F8A2-20EC-650BF838CBBA}"/>
              </a:ext>
            </a:extLst>
          </p:cNvPr>
          <p:cNvSpPr>
            <a:spLocks noGrp="1"/>
          </p:cNvSpPr>
          <p:nvPr>
            <p:ph type="dt" sz="half" idx="10"/>
          </p:nvPr>
        </p:nvSpPr>
        <p:spPr/>
        <p:txBody>
          <a:bodyPr/>
          <a:lstStyle/>
          <a:p>
            <a:fld id="{D0AB318B-33EA-984B-ACB9-AF4995B4A2C4}" type="datetimeFigureOut">
              <a:rPr lang="en-US" smtClean="0"/>
              <a:t>4/16/26</a:t>
            </a:fld>
            <a:endParaRPr lang="en-US"/>
          </a:p>
        </p:txBody>
      </p:sp>
      <p:sp>
        <p:nvSpPr>
          <p:cNvPr id="5" name="Footer Placeholder 4">
            <a:extLst>
              <a:ext uri="{FF2B5EF4-FFF2-40B4-BE49-F238E27FC236}">
                <a16:creationId xmlns:a16="http://schemas.microsoft.com/office/drawing/2014/main" id="{81C80684-C389-6C77-B02B-9B6ED573B6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36AA4B-F94D-E395-7026-849175C675DE}"/>
              </a:ext>
            </a:extLst>
          </p:cNvPr>
          <p:cNvSpPr>
            <a:spLocks noGrp="1"/>
          </p:cNvSpPr>
          <p:nvPr>
            <p:ph type="sldNum" sz="quarter" idx="12"/>
          </p:nvPr>
        </p:nvSpPr>
        <p:spPr/>
        <p:txBody>
          <a:bodyPr/>
          <a:lstStyle/>
          <a:p>
            <a:fld id="{8F4A705B-822B-AA40-BAFA-F463F8FC5106}" type="slidenum">
              <a:rPr lang="en-US" smtClean="0"/>
              <a:t>‹#›</a:t>
            </a:fld>
            <a:endParaRPr lang="en-US"/>
          </a:p>
        </p:txBody>
      </p:sp>
    </p:spTree>
    <p:extLst>
      <p:ext uri="{BB962C8B-B14F-4D97-AF65-F5344CB8AC3E}">
        <p14:creationId xmlns:p14="http://schemas.microsoft.com/office/powerpoint/2010/main" val="15362520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02C3A-6BD4-D290-A5ED-13585CDB79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EFB897-E309-391D-DB7E-219D37F829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B2319E-FF97-932E-88E6-5831F2EF06A3}"/>
              </a:ext>
            </a:extLst>
          </p:cNvPr>
          <p:cNvSpPr>
            <a:spLocks noGrp="1"/>
          </p:cNvSpPr>
          <p:nvPr>
            <p:ph type="dt" sz="half" idx="10"/>
          </p:nvPr>
        </p:nvSpPr>
        <p:spPr/>
        <p:txBody>
          <a:bodyPr/>
          <a:lstStyle/>
          <a:p>
            <a:fld id="{D0AB318B-33EA-984B-ACB9-AF4995B4A2C4}" type="datetimeFigureOut">
              <a:rPr lang="en-US" smtClean="0"/>
              <a:t>4/16/26</a:t>
            </a:fld>
            <a:endParaRPr lang="en-US"/>
          </a:p>
        </p:txBody>
      </p:sp>
      <p:sp>
        <p:nvSpPr>
          <p:cNvPr id="5" name="Footer Placeholder 4">
            <a:extLst>
              <a:ext uri="{FF2B5EF4-FFF2-40B4-BE49-F238E27FC236}">
                <a16:creationId xmlns:a16="http://schemas.microsoft.com/office/drawing/2014/main" id="{8BA6012A-C1C4-06C6-07F8-5E181B9921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B66258-F867-3C7C-3623-4AF3845E5F02}"/>
              </a:ext>
            </a:extLst>
          </p:cNvPr>
          <p:cNvSpPr>
            <a:spLocks noGrp="1"/>
          </p:cNvSpPr>
          <p:nvPr>
            <p:ph type="sldNum" sz="quarter" idx="12"/>
          </p:nvPr>
        </p:nvSpPr>
        <p:spPr/>
        <p:txBody>
          <a:bodyPr/>
          <a:lstStyle/>
          <a:p>
            <a:fld id="{8F4A705B-822B-AA40-BAFA-F463F8FC5106}" type="slidenum">
              <a:rPr lang="en-US" smtClean="0"/>
              <a:t>‹#›</a:t>
            </a:fld>
            <a:endParaRPr lang="en-US"/>
          </a:p>
        </p:txBody>
      </p:sp>
    </p:spTree>
    <p:extLst>
      <p:ext uri="{BB962C8B-B14F-4D97-AF65-F5344CB8AC3E}">
        <p14:creationId xmlns:p14="http://schemas.microsoft.com/office/powerpoint/2010/main" val="11688817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02426-C72D-5860-B64F-D96949BB0C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F41540-B0D1-BDB5-EFD1-7A17E25C02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35B5D0-E3FA-2865-B310-2FF5EDE581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ECCB25-CFD7-45F4-D81C-C0AD5B0624E2}"/>
              </a:ext>
            </a:extLst>
          </p:cNvPr>
          <p:cNvSpPr>
            <a:spLocks noGrp="1"/>
          </p:cNvSpPr>
          <p:nvPr>
            <p:ph type="dt" sz="half" idx="10"/>
          </p:nvPr>
        </p:nvSpPr>
        <p:spPr/>
        <p:txBody>
          <a:bodyPr/>
          <a:lstStyle/>
          <a:p>
            <a:fld id="{D0AB318B-33EA-984B-ACB9-AF4995B4A2C4}" type="datetimeFigureOut">
              <a:rPr lang="en-US" smtClean="0"/>
              <a:t>4/16/26</a:t>
            </a:fld>
            <a:endParaRPr lang="en-US"/>
          </a:p>
        </p:txBody>
      </p:sp>
      <p:sp>
        <p:nvSpPr>
          <p:cNvPr id="6" name="Footer Placeholder 5">
            <a:extLst>
              <a:ext uri="{FF2B5EF4-FFF2-40B4-BE49-F238E27FC236}">
                <a16:creationId xmlns:a16="http://schemas.microsoft.com/office/drawing/2014/main" id="{00C45086-A552-5D76-BFC6-CAE061680E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B72AFE-0E67-8B51-16F0-D5000F50EBD3}"/>
              </a:ext>
            </a:extLst>
          </p:cNvPr>
          <p:cNvSpPr>
            <a:spLocks noGrp="1"/>
          </p:cNvSpPr>
          <p:nvPr>
            <p:ph type="sldNum" sz="quarter" idx="12"/>
          </p:nvPr>
        </p:nvSpPr>
        <p:spPr/>
        <p:txBody>
          <a:bodyPr/>
          <a:lstStyle/>
          <a:p>
            <a:fld id="{8F4A705B-822B-AA40-BAFA-F463F8FC5106}" type="slidenum">
              <a:rPr lang="en-US" smtClean="0"/>
              <a:t>‹#›</a:t>
            </a:fld>
            <a:endParaRPr lang="en-US"/>
          </a:p>
        </p:txBody>
      </p:sp>
    </p:spTree>
    <p:extLst>
      <p:ext uri="{BB962C8B-B14F-4D97-AF65-F5344CB8AC3E}">
        <p14:creationId xmlns:p14="http://schemas.microsoft.com/office/powerpoint/2010/main" val="28638004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07148-05AA-0292-90C2-1B65B45DDA7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B4ACDF-FC6F-5380-9A38-FE3A9919E7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F7D669-2717-3BE1-10A8-0074414354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7075DA9-9BD2-6C6A-B363-C1E04DE677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D632CED-C279-9662-99CD-6FA4B845DD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C010859-6129-0C4A-DE94-03D0B42C2A9F}"/>
              </a:ext>
            </a:extLst>
          </p:cNvPr>
          <p:cNvSpPr>
            <a:spLocks noGrp="1"/>
          </p:cNvSpPr>
          <p:nvPr>
            <p:ph type="dt" sz="half" idx="10"/>
          </p:nvPr>
        </p:nvSpPr>
        <p:spPr/>
        <p:txBody>
          <a:bodyPr/>
          <a:lstStyle/>
          <a:p>
            <a:fld id="{D0AB318B-33EA-984B-ACB9-AF4995B4A2C4}" type="datetimeFigureOut">
              <a:rPr lang="en-US" smtClean="0"/>
              <a:t>4/16/26</a:t>
            </a:fld>
            <a:endParaRPr lang="en-US"/>
          </a:p>
        </p:txBody>
      </p:sp>
      <p:sp>
        <p:nvSpPr>
          <p:cNvPr id="8" name="Footer Placeholder 7">
            <a:extLst>
              <a:ext uri="{FF2B5EF4-FFF2-40B4-BE49-F238E27FC236}">
                <a16:creationId xmlns:a16="http://schemas.microsoft.com/office/drawing/2014/main" id="{C90DDFE8-F3F7-9095-7B8A-29879D3C519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16C79A1-FB47-0415-8C5F-AA35549E0EFA}"/>
              </a:ext>
            </a:extLst>
          </p:cNvPr>
          <p:cNvSpPr>
            <a:spLocks noGrp="1"/>
          </p:cNvSpPr>
          <p:nvPr>
            <p:ph type="sldNum" sz="quarter" idx="12"/>
          </p:nvPr>
        </p:nvSpPr>
        <p:spPr/>
        <p:txBody>
          <a:bodyPr/>
          <a:lstStyle/>
          <a:p>
            <a:fld id="{8F4A705B-822B-AA40-BAFA-F463F8FC5106}" type="slidenum">
              <a:rPr lang="en-US" smtClean="0"/>
              <a:t>‹#›</a:t>
            </a:fld>
            <a:endParaRPr lang="en-US"/>
          </a:p>
        </p:txBody>
      </p:sp>
    </p:spTree>
    <p:extLst>
      <p:ext uri="{BB962C8B-B14F-4D97-AF65-F5344CB8AC3E}">
        <p14:creationId xmlns:p14="http://schemas.microsoft.com/office/powerpoint/2010/main" val="14950533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04F84-9F3C-8189-FB2A-17E6C6F36A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54D7D4-3E17-4D01-A56A-34237BF14A29}"/>
              </a:ext>
            </a:extLst>
          </p:cNvPr>
          <p:cNvSpPr>
            <a:spLocks noGrp="1"/>
          </p:cNvSpPr>
          <p:nvPr>
            <p:ph type="dt" sz="half" idx="10"/>
          </p:nvPr>
        </p:nvSpPr>
        <p:spPr/>
        <p:txBody>
          <a:bodyPr/>
          <a:lstStyle/>
          <a:p>
            <a:fld id="{D0AB318B-33EA-984B-ACB9-AF4995B4A2C4}" type="datetimeFigureOut">
              <a:rPr lang="en-US" smtClean="0"/>
              <a:t>4/16/26</a:t>
            </a:fld>
            <a:endParaRPr lang="en-US"/>
          </a:p>
        </p:txBody>
      </p:sp>
      <p:sp>
        <p:nvSpPr>
          <p:cNvPr id="4" name="Footer Placeholder 3">
            <a:extLst>
              <a:ext uri="{FF2B5EF4-FFF2-40B4-BE49-F238E27FC236}">
                <a16:creationId xmlns:a16="http://schemas.microsoft.com/office/drawing/2014/main" id="{E92F4AF7-F208-FD8C-5E3D-ADEA9D0734A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88E6A16-195F-0D92-A518-83C9DC3AE7AA}"/>
              </a:ext>
            </a:extLst>
          </p:cNvPr>
          <p:cNvSpPr>
            <a:spLocks noGrp="1"/>
          </p:cNvSpPr>
          <p:nvPr>
            <p:ph type="sldNum" sz="quarter" idx="12"/>
          </p:nvPr>
        </p:nvSpPr>
        <p:spPr/>
        <p:txBody>
          <a:bodyPr/>
          <a:lstStyle/>
          <a:p>
            <a:fld id="{8F4A705B-822B-AA40-BAFA-F463F8FC5106}" type="slidenum">
              <a:rPr lang="en-US" smtClean="0"/>
              <a:t>‹#›</a:t>
            </a:fld>
            <a:endParaRPr lang="en-US"/>
          </a:p>
        </p:txBody>
      </p:sp>
    </p:spTree>
    <p:extLst>
      <p:ext uri="{BB962C8B-B14F-4D97-AF65-F5344CB8AC3E}">
        <p14:creationId xmlns:p14="http://schemas.microsoft.com/office/powerpoint/2010/main" val="7125528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56D65B-3A28-FA62-5134-BE9DC5DF6A30}"/>
              </a:ext>
            </a:extLst>
          </p:cNvPr>
          <p:cNvSpPr>
            <a:spLocks noGrp="1"/>
          </p:cNvSpPr>
          <p:nvPr>
            <p:ph type="dt" sz="half" idx="10"/>
          </p:nvPr>
        </p:nvSpPr>
        <p:spPr/>
        <p:txBody>
          <a:bodyPr/>
          <a:lstStyle/>
          <a:p>
            <a:fld id="{D0AB318B-33EA-984B-ACB9-AF4995B4A2C4}" type="datetimeFigureOut">
              <a:rPr lang="en-US" smtClean="0"/>
              <a:t>4/16/26</a:t>
            </a:fld>
            <a:endParaRPr lang="en-US"/>
          </a:p>
        </p:txBody>
      </p:sp>
      <p:sp>
        <p:nvSpPr>
          <p:cNvPr id="3" name="Footer Placeholder 2">
            <a:extLst>
              <a:ext uri="{FF2B5EF4-FFF2-40B4-BE49-F238E27FC236}">
                <a16:creationId xmlns:a16="http://schemas.microsoft.com/office/drawing/2014/main" id="{670DA67B-003E-87C9-873E-AFC62FD0A0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5AECA5A-9883-F708-DE58-6040A124C292}"/>
              </a:ext>
            </a:extLst>
          </p:cNvPr>
          <p:cNvSpPr>
            <a:spLocks noGrp="1"/>
          </p:cNvSpPr>
          <p:nvPr>
            <p:ph type="sldNum" sz="quarter" idx="12"/>
          </p:nvPr>
        </p:nvSpPr>
        <p:spPr/>
        <p:txBody>
          <a:bodyPr/>
          <a:lstStyle/>
          <a:p>
            <a:fld id="{8F4A705B-822B-AA40-BAFA-F463F8FC5106}" type="slidenum">
              <a:rPr lang="en-US" smtClean="0"/>
              <a:t>‹#›</a:t>
            </a:fld>
            <a:endParaRPr lang="en-US"/>
          </a:p>
        </p:txBody>
      </p:sp>
    </p:spTree>
    <p:extLst>
      <p:ext uri="{BB962C8B-B14F-4D97-AF65-F5344CB8AC3E}">
        <p14:creationId xmlns:p14="http://schemas.microsoft.com/office/powerpoint/2010/main" val="658559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4"/>
        <p:cNvGrpSpPr/>
        <p:nvPr/>
      </p:nvGrpSpPr>
      <p:grpSpPr>
        <a:xfrm>
          <a:off x="0" y="0"/>
          <a:ext cx="0" cy="0"/>
          <a:chOff x="0" y="0"/>
          <a:chExt cx="0" cy="0"/>
        </a:xfrm>
      </p:grpSpPr>
      <p:sp>
        <p:nvSpPr>
          <p:cNvPr id="45" name="Google Shape;45;p23"/>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chemeClr val="dk1"/>
              </a:buClr>
              <a:buSzPts val="2471"/>
              <a:buFont typeface="Helvetica Neue"/>
              <a:buNone/>
              <a:defRPr sz="2471" b="1" i="0" u="none" strike="noStrike" cap="none">
                <a:solidFill>
                  <a:schemeClr val="lt1"/>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46" name="Google Shape;46;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22263-9A03-C29E-C763-D3EEF34BB5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66D231-A65C-0118-03F8-408C06F08F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D7DA888-8A0E-A28A-CA61-1DBB123C16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6DDD99-745B-C64B-A8A4-33A4ABB36AA0}"/>
              </a:ext>
            </a:extLst>
          </p:cNvPr>
          <p:cNvSpPr>
            <a:spLocks noGrp="1"/>
          </p:cNvSpPr>
          <p:nvPr>
            <p:ph type="dt" sz="half" idx="10"/>
          </p:nvPr>
        </p:nvSpPr>
        <p:spPr/>
        <p:txBody>
          <a:bodyPr/>
          <a:lstStyle/>
          <a:p>
            <a:fld id="{D0AB318B-33EA-984B-ACB9-AF4995B4A2C4}" type="datetimeFigureOut">
              <a:rPr lang="en-US" smtClean="0"/>
              <a:t>4/16/26</a:t>
            </a:fld>
            <a:endParaRPr lang="en-US"/>
          </a:p>
        </p:txBody>
      </p:sp>
      <p:sp>
        <p:nvSpPr>
          <p:cNvPr id="6" name="Footer Placeholder 5">
            <a:extLst>
              <a:ext uri="{FF2B5EF4-FFF2-40B4-BE49-F238E27FC236}">
                <a16:creationId xmlns:a16="http://schemas.microsoft.com/office/drawing/2014/main" id="{C5279393-038E-F283-2A1F-138E4B6E27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595E99-11D6-CBC7-1553-8891E2B80C5B}"/>
              </a:ext>
            </a:extLst>
          </p:cNvPr>
          <p:cNvSpPr>
            <a:spLocks noGrp="1"/>
          </p:cNvSpPr>
          <p:nvPr>
            <p:ph type="sldNum" sz="quarter" idx="12"/>
          </p:nvPr>
        </p:nvSpPr>
        <p:spPr/>
        <p:txBody>
          <a:bodyPr/>
          <a:lstStyle/>
          <a:p>
            <a:fld id="{8F4A705B-822B-AA40-BAFA-F463F8FC5106}" type="slidenum">
              <a:rPr lang="en-US" smtClean="0"/>
              <a:t>‹#›</a:t>
            </a:fld>
            <a:endParaRPr lang="en-US"/>
          </a:p>
        </p:txBody>
      </p:sp>
    </p:spTree>
    <p:extLst>
      <p:ext uri="{BB962C8B-B14F-4D97-AF65-F5344CB8AC3E}">
        <p14:creationId xmlns:p14="http://schemas.microsoft.com/office/powerpoint/2010/main" val="17572635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AA169-2032-6124-0AE5-384FE78D39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88426F-D889-4FC7-31C6-12D521748F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21225A-E5D2-A58A-B0D9-1E985CA2CF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EAB654-FAF9-9F6A-3B87-419D467443E7}"/>
              </a:ext>
            </a:extLst>
          </p:cNvPr>
          <p:cNvSpPr>
            <a:spLocks noGrp="1"/>
          </p:cNvSpPr>
          <p:nvPr>
            <p:ph type="dt" sz="half" idx="10"/>
          </p:nvPr>
        </p:nvSpPr>
        <p:spPr/>
        <p:txBody>
          <a:bodyPr/>
          <a:lstStyle/>
          <a:p>
            <a:fld id="{D0AB318B-33EA-984B-ACB9-AF4995B4A2C4}" type="datetimeFigureOut">
              <a:rPr lang="en-US" smtClean="0"/>
              <a:t>4/16/26</a:t>
            </a:fld>
            <a:endParaRPr lang="en-US"/>
          </a:p>
        </p:txBody>
      </p:sp>
      <p:sp>
        <p:nvSpPr>
          <p:cNvPr id="6" name="Footer Placeholder 5">
            <a:extLst>
              <a:ext uri="{FF2B5EF4-FFF2-40B4-BE49-F238E27FC236}">
                <a16:creationId xmlns:a16="http://schemas.microsoft.com/office/drawing/2014/main" id="{075D30E6-CBDB-C2B3-3B00-20FCC4E55F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43AC1A-618E-3D51-1A68-D5F7AA22122F}"/>
              </a:ext>
            </a:extLst>
          </p:cNvPr>
          <p:cNvSpPr>
            <a:spLocks noGrp="1"/>
          </p:cNvSpPr>
          <p:nvPr>
            <p:ph type="sldNum" sz="quarter" idx="12"/>
          </p:nvPr>
        </p:nvSpPr>
        <p:spPr/>
        <p:txBody>
          <a:bodyPr/>
          <a:lstStyle/>
          <a:p>
            <a:fld id="{8F4A705B-822B-AA40-BAFA-F463F8FC5106}" type="slidenum">
              <a:rPr lang="en-US" smtClean="0"/>
              <a:t>‹#›</a:t>
            </a:fld>
            <a:endParaRPr lang="en-US"/>
          </a:p>
        </p:txBody>
      </p:sp>
    </p:spTree>
    <p:extLst>
      <p:ext uri="{BB962C8B-B14F-4D97-AF65-F5344CB8AC3E}">
        <p14:creationId xmlns:p14="http://schemas.microsoft.com/office/powerpoint/2010/main" val="10719938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847CE-C00F-ECE2-208C-F8AC757EDC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E3C8425-70AE-C724-8048-F5256B1C47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D9DE8F-E9C4-3F97-E09E-7A9B77E48456}"/>
              </a:ext>
            </a:extLst>
          </p:cNvPr>
          <p:cNvSpPr>
            <a:spLocks noGrp="1"/>
          </p:cNvSpPr>
          <p:nvPr>
            <p:ph type="dt" sz="half" idx="10"/>
          </p:nvPr>
        </p:nvSpPr>
        <p:spPr/>
        <p:txBody>
          <a:bodyPr/>
          <a:lstStyle/>
          <a:p>
            <a:fld id="{D0AB318B-33EA-984B-ACB9-AF4995B4A2C4}" type="datetimeFigureOut">
              <a:rPr lang="en-US" smtClean="0"/>
              <a:t>4/16/26</a:t>
            </a:fld>
            <a:endParaRPr lang="en-US"/>
          </a:p>
        </p:txBody>
      </p:sp>
      <p:sp>
        <p:nvSpPr>
          <p:cNvPr id="5" name="Footer Placeholder 4">
            <a:extLst>
              <a:ext uri="{FF2B5EF4-FFF2-40B4-BE49-F238E27FC236}">
                <a16:creationId xmlns:a16="http://schemas.microsoft.com/office/drawing/2014/main" id="{3784836A-7104-98D8-0208-641A9E227A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E4D999-8EBE-AC41-8510-047A59555378}"/>
              </a:ext>
            </a:extLst>
          </p:cNvPr>
          <p:cNvSpPr>
            <a:spLocks noGrp="1"/>
          </p:cNvSpPr>
          <p:nvPr>
            <p:ph type="sldNum" sz="quarter" idx="12"/>
          </p:nvPr>
        </p:nvSpPr>
        <p:spPr/>
        <p:txBody>
          <a:bodyPr/>
          <a:lstStyle/>
          <a:p>
            <a:fld id="{8F4A705B-822B-AA40-BAFA-F463F8FC5106}" type="slidenum">
              <a:rPr lang="en-US" smtClean="0"/>
              <a:t>‹#›</a:t>
            </a:fld>
            <a:endParaRPr lang="en-US"/>
          </a:p>
        </p:txBody>
      </p:sp>
    </p:spTree>
    <p:extLst>
      <p:ext uri="{BB962C8B-B14F-4D97-AF65-F5344CB8AC3E}">
        <p14:creationId xmlns:p14="http://schemas.microsoft.com/office/powerpoint/2010/main" val="27316655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831661-0CDD-32F9-F470-F96F0F788D0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CEA1868-332F-C884-2B8E-60FDD64F3E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254B5B-EB39-4786-8F84-DA17D602963E}"/>
              </a:ext>
            </a:extLst>
          </p:cNvPr>
          <p:cNvSpPr>
            <a:spLocks noGrp="1"/>
          </p:cNvSpPr>
          <p:nvPr>
            <p:ph type="dt" sz="half" idx="10"/>
          </p:nvPr>
        </p:nvSpPr>
        <p:spPr/>
        <p:txBody>
          <a:bodyPr/>
          <a:lstStyle/>
          <a:p>
            <a:fld id="{D0AB318B-33EA-984B-ACB9-AF4995B4A2C4}" type="datetimeFigureOut">
              <a:rPr lang="en-US" smtClean="0"/>
              <a:t>4/16/26</a:t>
            </a:fld>
            <a:endParaRPr lang="en-US"/>
          </a:p>
        </p:txBody>
      </p:sp>
      <p:sp>
        <p:nvSpPr>
          <p:cNvPr id="5" name="Footer Placeholder 4">
            <a:extLst>
              <a:ext uri="{FF2B5EF4-FFF2-40B4-BE49-F238E27FC236}">
                <a16:creationId xmlns:a16="http://schemas.microsoft.com/office/drawing/2014/main" id="{3A22AFDF-E53C-7CB0-3524-048A0A9AB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55ACDB-6AF4-C9CF-C86B-1F307B1B2B53}"/>
              </a:ext>
            </a:extLst>
          </p:cNvPr>
          <p:cNvSpPr>
            <a:spLocks noGrp="1"/>
          </p:cNvSpPr>
          <p:nvPr>
            <p:ph type="sldNum" sz="quarter" idx="12"/>
          </p:nvPr>
        </p:nvSpPr>
        <p:spPr/>
        <p:txBody>
          <a:bodyPr/>
          <a:lstStyle/>
          <a:p>
            <a:fld id="{8F4A705B-822B-AA40-BAFA-F463F8FC5106}" type="slidenum">
              <a:rPr lang="en-US" smtClean="0"/>
              <a:t>‹#›</a:t>
            </a:fld>
            <a:endParaRPr lang="en-US"/>
          </a:p>
        </p:txBody>
      </p:sp>
    </p:spTree>
    <p:extLst>
      <p:ext uri="{BB962C8B-B14F-4D97-AF65-F5344CB8AC3E}">
        <p14:creationId xmlns:p14="http://schemas.microsoft.com/office/powerpoint/2010/main" val="2352098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7"/>
        <p:cNvGrpSpPr/>
        <p:nvPr/>
      </p:nvGrpSpPr>
      <p:grpSpPr>
        <a:xfrm>
          <a:off x="0" y="0"/>
          <a:ext cx="0" cy="0"/>
          <a:chOff x="0" y="0"/>
          <a:chExt cx="0" cy="0"/>
        </a:xfrm>
      </p:grpSpPr>
      <p:sp>
        <p:nvSpPr>
          <p:cNvPr id="48" name="Google Shape;48;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9"/>
        <p:cNvGrpSpPr/>
        <p:nvPr/>
      </p:nvGrpSpPr>
      <p:grpSpPr>
        <a:xfrm>
          <a:off x="0" y="0"/>
          <a:ext cx="0" cy="0"/>
          <a:chOff x="0" y="0"/>
          <a:chExt cx="0" cy="0"/>
        </a:xfrm>
      </p:grpSpPr>
      <p:sp>
        <p:nvSpPr>
          <p:cNvPr id="50" name="Google Shape;50;p25"/>
          <p:cNvSpPr txBox="1">
            <a:spLocks noGrp="1"/>
          </p:cNvSpPr>
          <p:nvPr>
            <p:ph type="title"/>
          </p:nvPr>
        </p:nvSpPr>
        <p:spPr>
          <a:xfrm>
            <a:off x="609605" y="273064"/>
            <a:ext cx="4011084" cy="1162051"/>
          </a:xfrm>
          <a:prstGeom prst="rect">
            <a:avLst/>
          </a:prstGeom>
          <a:noFill/>
          <a:ln>
            <a:noFill/>
          </a:ln>
        </p:spPr>
        <p:txBody>
          <a:bodyPr spcFirstLastPara="1" wrap="square" lIns="91425" tIns="45700" rIns="91425" bIns="45700" anchor="b" anchorCtr="0">
            <a:noAutofit/>
          </a:bodyPr>
          <a:lstStyle>
            <a:lvl1pPr marR="0" lvl="0" algn="l">
              <a:lnSpc>
                <a:spcPct val="100000"/>
              </a:lnSpc>
              <a:spcBef>
                <a:spcPts val="0"/>
              </a:spcBef>
              <a:spcAft>
                <a:spcPts val="0"/>
              </a:spcAft>
              <a:buClr>
                <a:schemeClr val="dk1"/>
              </a:buClr>
              <a:buSzPts val="1765"/>
              <a:buFont typeface="Helvetica Neue"/>
              <a:buNone/>
              <a:defRPr sz="1765" b="1" i="0" u="none" strike="noStrike" cap="none">
                <a:solidFill>
                  <a:schemeClr val="lt1"/>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51" name="Google Shape;51;p25"/>
          <p:cNvSpPr txBox="1">
            <a:spLocks noGrp="1"/>
          </p:cNvSpPr>
          <p:nvPr>
            <p:ph type="body" idx="1"/>
          </p:nvPr>
        </p:nvSpPr>
        <p:spPr>
          <a:xfrm>
            <a:off x="4766733" y="273067"/>
            <a:ext cx="6815667" cy="5853113"/>
          </a:xfrm>
          <a:prstGeom prst="rect">
            <a:avLst/>
          </a:prstGeom>
          <a:noFill/>
          <a:ln>
            <a:noFill/>
          </a:ln>
        </p:spPr>
        <p:txBody>
          <a:bodyPr spcFirstLastPara="1" wrap="square" lIns="91425" tIns="45700" rIns="91425" bIns="45700" anchor="t" anchorCtr="0">
            <a:noAutofit/>
          </a:bodyPr>
          <a:lstStyle>
            <a:lvl1pPr marL="457200" marR="0" lvl="0" indent="-340677" algn="l">
              <a:lnSpc>
                <a:spcPct val="100000"/>
              </a:lnSpc>
              <a:spcBef>
                <a:spcPts val="353"/>
              </a:spcBef>
              <a:spcAft>
                <a:spcPts val="0"/>
              </a:spcAft>
              <a:buClr>
                <a:schemeClr val="accent3"/>
              </a:buClr>
              <a:buSzPts val="1765"/>
              <a:buFont typeface="Arial"/>
              <a:buChar char="•"/>
              <a:defRPr sz="1765" b="0" i="0" u="none" strike="noStrike" cap="none">
                <a:solidFill>
                  <a:schemeClr val="lt1"/>
                </a:solidFill>
                <a:latin typeface="Helvetica Neue"/>
                <a:ea typeface="Helvetica Neue"/>
                <a:cs typeface="Helvetica Neue"/>
                <a:sym typeface="Helvetica Neue"/>
              </a:defRPr>
            </a:lvl1pPr>
            <a:lvl2pPr marL="914400" marR="0" lvl="1" indent="-329437" algn="l">
              <a:lnSpc>
                <a:spcPct val="100000"/>
              </a:lnSpc>
              <a:spcBef>
                <a:spcPts val="318"/>
              </a:spcBef>
              <a:spcAft>
                <a:spcPts val="0"/>
              </a:spcAft>
              <a:buClr>
                <a:schemeClr val="dk1"/>
              </a:buClr>
              <a:buSzPts val="1588"/>
              <a:buFont typeface="Arial"/>
              <a:buChar char="–"/>
              <a:defRPr sz="1588" b="0" i="0" u="none" strike="noStrike" cap="none">
                <a:solidFill>
                  <a:schemeClr val="dk1"/>
                </a:solidFill>
                <a:latin typeface="Helvetica Neue"/>
                <a:ea typeface="Helvetica Neue"/>
                <a:cs typeface="Helvetica Neue"/>
                <a:sym typeface="Helvetica Neue"/>
              </a:defRPr>
            </a:lvl2pPr>
            <a:lvl3pPr marL="1371600" marR="0" lvl="2" indent="-318261" algn="l">
              <a:lnSpc>
                <a:spcPct val="100000"/>
              </a:lnSpc>
              <a:spcBef>
                <a:spcPts val="282"/>
              </a:spcBef>
              <a:spcAft>
                <a:spcPts val="0"/>
              </a:spcAft>
              <a:buClr>
                <a:schemeClr val="dk1"/>
              </a:buClr>
              <a:buSzPts val="1412"/>
              <a:buFont typeface="Arial"/>
              <a:buChar char="•"/>
              <a:defRPr sz="1412" b="0" i="0" u="none" strike="noStrike" cap="none">
                <a:solidFill>
                  <a:schemeClr val="dk1"/>
                </a:solidFill>
                <a:latin typeface="Helvetica Neue"/>
                <a:ea typeface="Helvetica Neue"/>
                <a:cs typeface="Helvetica Neue"/>
                <a:sym typeface="Helvetica Neue"/>
              </a:defRPr>
            </a:lvl3pPr>
            <a:lvl4pPr marL="1828800" marR="0" lvl="3" indent="-307022" algn="l">
              <a:lnSpc>
                <a:spcPct val="100000"/>
              </a:lnSpc>
              <a:spcBef>
                <a:spcPts val="247"/>
              </a:spcBef>
              <a:spcAft>
                <a:spcPts val="0"/>
              </a:spcAft>
              <a:buClr>
                <a:schemeClr val="dk1"/>
              </a:buClr>
              <a:buSzPts val="1235"/>
              <a:buFont typeface="Arial"/>
              <a:buChar char="–"/>
              <a:defRPr sz="1235" b="0" i="0" u="none" strike="noStrike" cap="none">
                <a:solidFill>
                  <a:schemeClr val="dk1"/>
                </a:solidFill>
                <a:latin typeface="Helvetica Neue"/>
                <a:ea typeface="Helvetica Neue"/>
                <a:cs typeface="Helvetica Neue"/>
                <a:sym typeface="Helvetica Neue"/>
              </a:defRPr>
            </a:lvl4pPr>
            <a:lvl5pPr marL="2286000" marR="0" lvl="4" indent="-295846" algn="l">
              <a:lnSpc>
                <a:spcPct val="100000"/>
              </a:lnSpc>
              <a:spcBef>
                <a:spcPts val="212"/>
              </a:spcBef>
              <a:spcAft>
                <a:spcPts val="0"/>
              </a:spcAft>
              <a:buClr>
                <a:schemeClr val="dk1"/>
              </a:buClr>
              <a:buSzPts val="1059"/>
              <a:buFont typeface="Arial"/>
              <a:buChar char="»"/>
              <a:defRPr sz="1059" b="0" i="0" u="none" strike="noStrike" cap="none">
                <a:solidFill>
                  <a:schemeClr val="dk1"/>
                </a:solidFill>
                <a:latin typeface="Helvetica Neue"/>
                <a:ea typeface="Helvetica Neue"/>
                <a:cs typeface="Helvetica Neue"/>
                <a:sym typeface="Helvetica Neue"/>
              </a:defRPr>
            </a:lvl5pPr>
            <a:lvl6pPr marL="2743200" marR="0" lvl="5" indent="-340677" algn="l">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6pPr>
            <a:lvl7pPr marL="3200400" marR="0" lvl="6" indent="-340677" algn="l">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7pPr>
            <a:lvl8pPr marL="3657600" marR="0" lvl="7" indent="-340677" algn="l">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8pPr>
            <a:lvl9pPr marL="4114800" marR="0" lvl="8" indent="-340677" algn="l">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9pPr>
          </a:lstStyle>
          <a:p>
            <a:endParaRPr/>
          </a:p>
        </p:txBody>
      </p:sp>
      <p:sp>
        <p:nvSpPr>
          <p:cNvPr id="52" name="Google Shape;52;p25"/>
          <p:cNvSpPr txBox="1">
            <a:spLocks noGrp="1"/>
          </p:cNvSpPr>
          <p:nvPr>
            <p:ph type="body" idx="2"/>
          </p:nvPr>
        </p:nvSpPr>
        <p:spPr>
          <a:xfrm>
            <a:off x="609605" y="1435104"/>
            <a:ext cx="4011084" cy="4691063"/>
          </a:xfrm>
          <a:prstGeom prst="rect">
            <a:avLst/>
          </a:prstGeom>
          <a:noFill/>
          <a:ln>
            <a:noFill/>
          </a:ln>
        </p:spPr>
        <p:txBody>
          <a:bodyPr spcFirstLastPara="1" wrap="square" lIns="91425" tIns="45700" rIns="91425" bIns="45700" anchor="t" anchorCtr="0">
            <a:noAutofit/>
          </a:bodyPr>
          <a:lstStyle>
            <a:lvl1pPr marL="457200" marR="0" lvl="0" indent="-228600" algn="l">
              <a:lnSpc>
                <a:spcPct val="100000"/>
              </a:lnSpc>
              <a:spcBef>
                <a:spcPts val="247"/>
              </a:spcBef>
              <a:spcAft>
                <a:spcPts val="0"/>
              </a:spcAft>
              <a:buClr>
                <a:schemeClr val="dk1"/>
              </a:buClr>
              <a:buSzPts val="1235"/>
              <a:buFont typeface="Arial"/>
              <a:buNone/>
              <a:defRPr sz="1235" b="0" i="0" u="none" strike="noStrike" cap="none">
                <a:solidFill>
                  <a:schemeClr val="lt1"/>
                </a:solidFill>
                <a:latin typeface="Helvetica Neue"/>
                <a:ea typeface="Helvetica Neue"/>
                <a:cs typeface="Helvetica Neue"/>
                <a:sym typeface="Helvetica Neue"/>
              </a:defRPr>
            </a:lvl1pPr>
            <a:lvl2pPr marL="914400" marR="0" lvl="1" indent="-228600" algn="l">
              <a:lnSpc>
                <a:spcPct val="100000"/>
              </a:lnSpc>
              <a:spcBef>
                <a:spcPts val="212"/>
              </a:spcBef>
              <a:spcAft>
                <a:spcPts val="0"/>
              </a:spcAft>
              <a:buClr>
                <a:schemeClr val="dk1"/>
              </a:buClr>
              <a:buSzPts val="1059"/>
              <a:buFont typeface="Arial"/>
              <a:buNone/>
              <a:defRPr sz="1059" b="0" i="0" u="none" strike="noStrike" cap="none">
                <a:solidFill>
                  <a:schemeClr val="dk1"/>
                </a:solidFill>
                <a:latin typeface="Helvetica Neue"/>
                <a:ea typeface="Helvetica Neue"/>
                <a:cs typeface="Helvetica Neue"/>
                <a:sym typeface="Helvetica Neue"/>
              </a:defRPr>
            </a:lvl2pPr>
            <a:lvl3pPr marL="1371600" marR="0" lvl="2" indent="-228600" algn="l">
              <a:lnSpc>
                <a:spcPct val="100000"/>
              </a:lnSpc>
              <a:spcBef>
                <a:spcPts val="176"/>
              </a:spcBef>
              <a:spcAft>
                <a:spcPts val="0"/>
              </a:spcAft>
              <a:buClr>
                <a:schemeClr val="dk1"/>
              </a:buClr>
              <a:buSzPts val="882"/>
              <a:buFont typeface="Arial"/>
              <a:buNone/>
              <a:defRPr sz="882" b="0" i="0" u="none" strike="noStrike" cap="none">
                <a:solidFill>
                  <a:schemeClr val="dk1"/>
                </a:solidFill>
                <a:latin typeface="Helvetica Neue"/>
                <a:ea typeface="Helvetica Neue"/>
                <a:cs typeface="Helvetica Neue"/>
                <a:sym typeface="Helvetica Neue"/>
              </a:defRPr>
            </a:lvl3pPr>
            <a:lvl4pPr marL="1828800" marR="0" lvl="3" indent="-228600" algn="l">
              <a:lnSpc>
                <a:spcPct val="100000"/>
              </a:lnSpc>
              <a:spcBef>
                <a:spcPts val="159"/>
              </a:spcBef>
              <a:spcAft>
                <a:spcPts val="0"/>
              </a:spcAft>
              <a:buClr>
                <a:schemeClr val="dk1"/>
              </a:buClr>
              <a:buSzPts val="794"/>
              <a:buFont typeface="Arial"/>
              <a:buNone/>
              <a:defRPr sz="794" b="0" i="0" u="none" strike="noStrike" cap="none">
                <a:solidFill>
                  <a:schemeClr val="dk1"/>
                </a:solidFill>
                <a:latin typeface="Helvetica Neue"/>
                <a:ea typeface="Helvetica Neue"/>
                <a:cs typeface="Helvetica Neue"/>
                <a:sym typeface="Helvetica Neue"/>
              </a:defRPr>
            </a:lvl4pPr>
            <a:lvl5pPr marL="2286000" marR="0" lvl="4" indent="-228600" algn="l">
              <a:lnSpc>
                <a:spcPct val="100000"/>
              </a:lnSpc>
              <a:spcBef>
                <a:spcPts val="159"/>
              </a:spcBef>
              <a:spcAft>
                <a:spcPts val="0"/>
              </a:spcAft>
              <a:buClr>
                <a:schemeClr val="dk1"/>
              </a:buClr>
              <a:buSzPts val="794"/>
              <a:buFont typeface="Arial"/>
              <a:buNone/>
              <a:defRPr sz="794" b="0" i="0" u="none" strike="noStrike" cap="none">
                <a:solidFill>
                  <a:schemeClr val="dk1"/>
                </a:solidFill>
                <a:latin typeface="Helvetica Neue"/>
                <a:ea typeface="Helvetica Neue"/>
                <a:cs typeface="Helvetica Neue"/>
                <a:sym typeface="Helvetica Neue"/>
              </a:defRPr>
            </a:lvl5pPr>
            <a:lvl6pPr marL="2743200" marR="0" lvl="5" indent="-228600" algn="l">
              <a:lnSpc>
                <a:spcPct val="100000"/>
              </a:lnSpc>
              <a:spcBef>
                <a:spcPts val="159"/>
              </a:spcBef>
              <a:spcAft>
                <a:spcPts val="0"/>
              </a:spcAft>
              <a:buClr>
                <a:schemeClr val="dk1"/>
              </a:buClr>
              <a:buSzPts val="794"/>
              <a:buFont typeface="Arial"/>
              <a:buNone/>
              <a:defRPr sz="794" b="0" i="0" u="none" strike="noStrike" cap="none">
                <a:solidFill>
                  <a:schemeClr val="dk1"/>
                </a:solidFill>
                <a:latin typeface="Calibri"/>
                <a:ea typeface="Calibri"/>
                <a:cs typeface="Calibri"/>
                <a:sym typeface="Calibri"/>
              </a:defRPr>
            </a:lvl6pPr>
            <a:lvl7pPr marL="3200400" marR="0" lvl="6" indent="-228600" algn="l">
              <a:lnSpc>
                <a:spcPct val="100000"/>
              </a:lnSpc>
              <a:spcBef>
                <a:spcPts val="159"/>
              </a:spcBef>
              <a:spcAft>
                <a:spcPts val="0"/>
              </a:spcAft>
              <a:buClr>
                <a:schemeClr val="dk1"/>
              </a:buClr>
              <a:buSzPts val="794"/>
              <a:buFont typeface="Arial"/>
              <a:buNone/>
              <a:defRPr sz="794" b="0" i="0" u="none" strike="noStrike" cap="none">
                <a:solidFill>
                  <a:schemeClr val="dk1"/>
                </a:solidFill>
                <a:latin typeface="Calibri"/>
                <a:ea typeface="Calibri"/>
                <a:cs typeface="Calibri"/>
                <a:sym typeface="Calibri"/>
              </a:defRPr>
            </a:lvl7pPr>
            <a:lvl8pPr marL="3657600" marR="0" lvl="7" indent="-228600" algn="l">
              <a:lnSpc>
                <a:spcPct val="100000"/>
              </a:lnSpc>
              <a:spcBef>
                <a:spcPts val="159"/>
              </a:spcBef>
              <a:spcAft>
                <a:spcPts val="0"/>
              </a:spcAft>
              <a:buClr>
                <a:schemeClr val="dk1"/>
              </a:buClr>
              <a:buSzPts val="794"/>
              <a:buFont typeface="Arial"/>
              <a:buNone/>
              <a:defRPr sz="794" b="0" i="0" u="none" strike="noStrike" cap="none">
                <a:solidFill>
                  <a:schemeClr val="dk1"/>
                </a:solidFill>
                <a:latin typeface="Calibri"/>
                <a:ea typeface="Calibri"/>
                <a:cs typeface="Calibri"/>
                <a:sym typeface="Calibri"/>
              </a:defRPr>
            </a:lvl8pPr>
            <a:lvl9pPr marL="4114800" marR="0" lvl="8" indent="-228600" algn="l">
              <a:lnSpc>
                <a:spcPct val="100000"/>
              </a:lnSpc>
              <a:spcBef>
                <a:spcPts val="159"/>
              </a:spcBef>
              <a:spcAft>
                <a:spcPts val="0"/>
              </a:spcAft>
              <a:buClr>
                <a:schemeClr val="dk1"/>
              </a:buClr>
              <a:buSzPts val="794"/>
              <a:buFont typeface="Arial"/>
              <a:buNone/>
              <a:defRPr sz="794" b="0" i="0" u="none" strike="noStrike" cap="none">
                <a:solidFill>
                  <a:schemeClr val="dk1"/>
                </a:solidFill>
                <a:latin typeface="Calibri"/>
                <a:ea typeface="Calibri"/>
                <a:cs typeface="Calibri"/>
                <a:sym typeface="Calibri"/>
              </a:defRPr>
            </a:lvl9pPr>
          </a:lstStyle>
          <a:p>
            <a:endParaRPr/>
          </a:p>
        </p:txBody>
      </p:sp>
      <p:sp>
        <p:nvSpPr>
          <p:cNvPr id="53" name="Google Shape;5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4"/>
        <p:cNvGrpSpPr/>
        <p:nvPr/>
      </p:nvGrpSpPr>
      <p:grpSpPr>
        <a:xfrm>
          <a:off x="0" y="0"/>
          <a:ext cx="0" cy="0"/>
          <a:chOff x="0" y="0"/>
          <a:chExt cx="0" cy="0"/>
        </a:xfrm>
      </p:grpSpPr>
      <p:sp>
        <p:nvSpPr>
          <p:cNvPr id="55" name="Google Shape;55;p26"/>
          <p:cNvSpPr txBox="1">
            <a:spLocks noGrp="1"/>
          </p:cNvSpPr>
          <p:nvPr>
            <p:ph type="title"/>
          </p:nvPr>
        </p:nvSpPr>
        <p:spPr>
          <a:xfrm>
            <a:off x="2389717" y="4800615"/>
            <a:ext cx="7315200" cy="566739"/>
          </a:xfrm>
          <a:prstGeom prst="rect">
            <a:avLst/>
          </a:prstGeom>
          <a:noFill/>
          <a:ln>
            <a:noFill/>
          </a:ln>
        </p:spPr>
        <p:txBody>
          <a:bodyPr spcFirstLastPara="1" wrap="square" lIns="91425" tIns="45700" rIns="91425" bIns="45700" anchor="b" anchorCtr="0">
            <a:noAutofit/>
          </a:bodyPr>
          <a:lstStyle>
            <a:lvl1pPr marR="0" lvl="0" algn="l">
              <a:lnSpc>
                <a:spcPct val="100000"/>
              </a:lnSpc>
              <a:spcBef>
                <a:spcPts val="0"/>
              </a:spcBef>
              <a:spcAft>
                <a:spcPts val="0"/>
              </a:spcAft>
              <a:buClr>
                <a:schemeClr val="dk1"/>
              </a:buClr>
              <a:buSzPts val="1765"/>
              <a:buFont typeface="Helvetica Neue"/>
              <a:buNone/>
              <a:defRPr sz="1765" b="1" i="0" u="none" strike="noStrike" cap="none">
                <a:solidFill>
                  <a:schemeClr val="lt1"/>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56" name="Google Shape;56;p26"/>
          <p:cNvSpPr>
            <a:spLocks noGrp="1"/>
          </p:cNvSpPr>
          <p:nvPr>
            <p:ph type="pic" idx="2"/>
          </p:nvPr>
        </p:nvSpPr>
        <p:spPr>
          <a:xfrm>
            <a:off x="2389717" y="612775"/>
            <a:ext cx="7315200" cy="4114800"/>
          </a:xfrm>
          <a:prstGeom prst="rect">
            <a:avLst/>
          </a:prstGeom>
          <a:noFill/>
          <a:ln>
            <a:noFill/>
          </a:ln>
        </p:spPr>
      </p:sp>
      <p:sp>
        <p:nvSpPr>
          <p:cNvPr id="57" name="Google Shape;57;p26"/>
          <p:cNvSpPr txBox="1">
            <a:spLocks noGrp="1"/>
          </p:cNvSpPr>
          <p:nvPr>
            <p:ph type="body" idx="1"/>
          </p:nvPr>
        </p:nvSpPr>
        <p:spPr>
          <a:xfrm>
            <a:off x="2389717" y="5367352"/>
            <a:ext cx="7315200" cy="804863"/>
          </a:xfrm>
          <a:prstGeom prst="rect">
            <a:avLst/>
          </a:prstGeom>
          <a:noFill/>
          <a:ln>
            <a:noFill/>
          </a:ln>
        </p:spPr>
        <p:txBody>
          <a:bodyPr spcFirstLastPara="1" wrap="square" lIns="91425" tIns="45700" rIns="91425" bIns="45700" anchor="t" anchorCtr="0">
            <a:noAutofit/>
          </a:bodyPr>
          <a:lstStyle>
            <a:lvl1pPr marL="457200" marR="0" lvl="0" indent="-228600" algn="l">
              <a:lnSpc>
                <a:spcPct val="100000"/>
              </a:lnSpc>
              <a:spcBef>
                <a:spcPts val="247"/>
              </a:spcBef>
              <a:spcAft>
                <a:spcPts val="0"/>
              </a:spcAft>
              <a:buClr>
                <a:schemeClr val="dk1"/>
              </a:buClr>
              <a:buSzPts val="1235"/>
              <a:buFont typeface="Arial"/>
              <a:buNone/>
              <a:defRPr sz="1235" b="0" i="0" u="none" strike="noStrike" cap="none">
                <a:solidFill>
                  <a:schemeClr val="lt1"/>
                </a:solidFill>
                <a:latin typeface="Helvetica Neue"/>
                <a:ea typeface="Helvetica Neue"/>
                <a:cs typeface="Helvetica Neue"/>
                <a:sym typeface="Helvetica Neue"/>
              </a:defRPr>
            </a:lvl1pPr>
            <a:lvl2pPr marL="914400" marR="0" lvl="1" indent="-228600" algn="l">
              <a:lnSpc>
                <a:spcPct val="100000"/>
              </a:lnSpc>
              <a:spcBef>
                <a:spcPts val="212"/>
              </a:spcBef>
              <a:spcAft>
                <a:spcPts val="0"/>
              </a:spcAft>
              <a:buClr>
                <a:schemeClr val="dk1"/>
              </a:buClr>
              <a:buSzPts val="1059"/>
              <a:buFont typeface="Arial"/>
              <a:buNone/>
              <a:defRPr sz="1059" b="0" i="0" u="none" strike="noStrike" cap="none">
                <a:solidFill>
                  <a:schemeClr val="dk1"/>
                </a:solidFill>
                <a:latin typeface="Helvetica Neue"/>
                <a:ea typeface="Helvetica Neue"/>
                <a:cs typeface="Helvetica Neue"/>
                <a:sym typeface="Helvetica Neue"/>
              </a:defRPr>
            </a:lvl2pPr>
            <a:lvl3pPr marL="1371600" marR="0" lvl="2" indent="-228600" algn="l">
              <a:lnSpc>
                <a:spcPct val="100000"/>
              </a:lnSpc>
              <a:spcBef>
                <a:spcPts val="176"/>
              </a:spcBef>
              <a:spcAft>
                <a:spcPts val="0"/>
              </a:spcAft>
              <a:buClr>
                <a:schemeClr val="dk1"/>
              </a:buClr>
              <a:buSzPts val="882"/>
              <a:buFont typeface="Arial"/>
              <a:buNone/>
              <a:defRPr sz="882" b="0" i="0" u="none" strike="noStrike" cap="none">
                <a:solidFill>
                  <a:schemeClr val="dk1"/>
                </a:solidFill>
                <a:latin typeface="Helvetica Neue"/>
                <a:ea typeface="Helvetica Neue"/>
                <a:cs typeface="Helvetica Neue"/>
                <a:sym typeface="Helvetica Neue"/>
              </a:defRPr>
            </a:lvl3pPr>
            <a:lvl4pPr marL="1828800" marR="0" lvl="3" indent="-228600" algn="l">
              <a:lnSpc>
                <a:spcPct val="100000"/>
              </a:lnSpc>
              <a:spcBef>
                <a:spcPts val="159"/>
              </a:spcBef>
              <a:spcAft>
                <a:spcPts val="0"/>
              </a:spcAft>
              <a:buClr>
                <a:schemeClr val="dk1"/>
              </a:buClr>
              <a:buSzPts val="794"/>
              <a:buFont typeface="Arial"/>
              <a:buNone/>
              <a:defRPr sz="794" b="0" i="0" u="none" strike="noStrike" cap="none">
                <a:solidFill>
                  <a:schemeClr val="dk1"/>
                </a:solidFill>
                <a:latin typeface="Helvetica Neue"/>
                <a:ea typeface="Helvetica Neue"/>
                <a:cs typeface="Helvetica Neue"/>
                <a:sym typeface="Helvetica Neue"/>
              </a:defRPr>
            </a:lvl4pPr>
            <a:lvl5pPr marL="2286000" marR="0" lvl="4" indent="-228600" algn="l">
              <a:lnSpc>
                <a:spcPct val="100000"/>
              </a:lnSpc>
              <a:spcBef>
                <a:spcPts val="159"/>
              </a:spcBef>
              <a:spcAft>
                <a:spcPts val="0"/>
              </a:spcAft>
              <a:buClr>
                <a:schemeClr val="dk1"/>
              </a:buClr>
              <a:buSzPts val="794"/>
              <a:buFont typeface="Arial"/>
              <a:buNone/>
              <a:defRPr sz="794" b="0" i="0" u="none" strike="noStrike" cap="none">
                <a:solidFill>
                  <a:schemeClr val="dk1"/>
                </a:solidFill>
                <a:latin typeface="Helvetica Neue"/>
                <a:ea typeface="Helvetica Neue"/>
                <a:cs typeface="Helvetica Neue"/>
                <a:sym typeface="Helvetica Neue"/>
              </a:defRPr>
            </a:lvl5pPr>
            <a:lvl6pPr marL="2743200" marR="0" lvl="5" indent="-228600" algn="l">
              <a:lnSpc>
                <a:spcPct val="100000"/>
              </a:lnSpc>
              <a:spcBef>
                <a:spcPts val="159"/>
              </a:spcBef>
              <a:spcAft>
                <a:spcPts val="0"/>
              </a:spcAft>
              <a:buClr>
                <a:schemeClr val="dk1"/>
              </a:buClr>
              <a:buSzPts val="794"/>
              <a:buFont typeface="Arial"/>
              <a:buNone/>
              <a:defRPr sz="794" b="0" i="0" u="none" strike="noStrike" cap="none">
                <a:solidFill>
                  <a:schemeClr val="dk1"/>
                </a:solidFill>
                <a:latin typeface="Calibri"/>
                <a:ea typeface="Calibri"/>
                <a:cs typeface="Calibri"/>
                <a:sym typeface="Calibri"/>
              </a:defRPr>
            </a:lvl6pPr>
            <a:lvl7pPr marL="3200400" marR="0" lvl="6" indent="-228600" algn="l">
              <a:lnSpc>
                <a:spcPct val="100000"/>
              </a:lnSpc>
              <a:spcBef>
                <a:spcPts val="159"/>
              </a:spcBef>
              <a:spcAft>
                <a:spcPts val="0"/>
              </a:spcAft>
              <a:buClr>
                <a:schemeClr val="dk1"/>
              </a:buClr>
              <a:buSzPts val="794"/>
              <a:buFont typeface="Arial"/>
              <a:buNone/>
              <a:defRPr sz="794" b="0" i="0" u="none" strike="noStrike" cap="none">
                <a:solidFill>
                  <a:schemeClr val="dk1"/>
                </a:solidFill>
                <a:latin typeface="Calibri"/>
                <a:ea typeface="Calibri"/>
                <a:cs typeface="Calibri"/>
                <a:sym typeface="Calibri"/>
              </a:defRPr>
            </a:lvl7pPr>
            <a:lvl8pPr marL="3657600" marR="0" lvl="7" indent="-228600" algn="l">
              <a:lnSpc>
                <a:spcPct val="100000"/>
              </a:lnSpc>
              <a:spcBef>
                <a:spcPts val="159"/>
              </a:spcBef>
              <a:spcAft>
                <a:spcPts val="0"/>
              </a:spcAft>
              <a:buClr>
                <a:schemeClr val="dk1"/>
              </a:buClr>
              <a:buSzPts val="794"/>
              <a:buFont typeface="Arial"/>
              <a:buNone/>
              <a:defRPr sz="794" b="0" i="0" u="none" strike="noStrike" cap="none">
                <a:solidFill>
                  <a:schemeClr val="dk1"/>
                </a:solidFill>
                <a:latin typeface="Calibri"/>
                <a:ea typeface="Calibri"/>
                <a:cs typeface="Calibri"/>
                <a:sym typeface="Calibri"/>
              </a:defRPr>
            </a:lvl8pPr>
            <a:lvl9pPr marL="4114800" marR="0" lvl="8" indent="-228600" algn="l">
              <a:lnSpc>
                <a:spcPct val="100000"/>
              </a:lnSpc>
              <a:spcBef>
                <a:spcPts val="159"/>
              </a:spcBef>
              <a:spcAft>
                <a:spcPts val="0"/>
              </a:spcAft>
              <a:buClr>
                <a:schemeClr val="dk1"/>
              </a:buClr>
              <a:buSzPts val="794"/>
              <a:buFont typeface="Arial"/>
              <a:buNone/>
              <a:defRPr sz="794" b="0" i="0" u="none" strike="noStrike" cap="none">
                <a:solidFill>
                  <a:schemeClr val="dk1"/>
                </a:solidFill>
                <a:latin typeface="Calibri"/>
                <a:ea typeface="Calibri"/>
                <a:cs typeface="Calibri"/>
                <a:sym typeface="Calibri"/>
              </a:defRPr>
            </a:lvl9pPr>
          </a:lstStyle>
          <a:p>
            <a:endParaRPr/>
          </a:p>
        </p:txBody>
      </p:sp>
      <p:sp>
        <p:nvSpPr>
          <p:cNvPr id="58" name="Google Shape;58;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flip="none" rotWithShape="1">
          <a:gsLst>
            <a:gs pos="0">
              <a:schemeClr val="bg2">
                <a:lumMod val="20000"/>
                <a:lumOff val="80000"/>
              </a:schemeClr>
            </a:gs>
            <a:gs pos="12000">
              <a:schemeClr val="bg2">
                <a:lumMod val="20000"/>
                <a:lumOff val="80000"/>
              </a:schemeClr>
            </a:gs>
            <a:gs pos="20000">
              <a:schemeClr val="bg2">
                <a:lumMod val="40000"/>
                <a:lumOff val="60000"/>
              </a:schemeClr>
            </a:gs>
            <a:gs pos="100000">
              <a:schemeClr val="bg2"/>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 name="Rectangle 8"/>
          <p:cNvSpPr/>
          <p:nvPr/>
        </p:nvSpPr>
        <p:spPr bwMode="ltGray">
          <a:xfrm>
            <a:off x="2" y="0"/>
            <a:ext cx="12191999" cy="5135431"/>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67"/>
          </a:p>
        </p:txBody>
      </p:sp>
      <p:sp>
        <p:nvSpPr>
          <p:cNvPr id="2" name="Title 1"/>
          <p:cNvSpPr>
            <a:spLocks noGrp="1"/>
          </p:cNvSpPr>
          <p:nvPr>
            <p:ph type="ctrTitle"/>
          </p:nvPr>
        </p:nvSpPr>
        <p:spPr>
          <a:xfrm>
            <a:off x="914400" y="1827272"/>
            <a:ext cx="107696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6267" b="1"/>
            </a:lvl1pPr>
            <a:extLst/>
          </a:lstStyle>
          <a:p>
            <a:r>
              <a:rPr kumimoji="0" lang="en-US"/>
              <a:t>Click to edit Master title style</a:t>
            </a:r>
          </a:p>
        </p:txBody>
      </p:sp>
      <p:sp>
        <p:nvSpPr>
          <p:cNvPr id="3" name="Subtitle 2"/>
          <p:cNvSpPr>
            <a:spLocks noGrp="1"/>
          </p:cNvSpPr>
          <p:nvPr>
            <p:ph type="subTitle" idx="1"/>
          </p:nvPr>
        </p:nvSpPr>
        <p:spPr>
          <a:xfrm>
            <a:off x="914400" y="3530251"/>
            <a:ext cx="10769600" cy="1499616"/>
          </a:xfrm>
        </p:spPr>
        <p:txBody>
          <a:bodyPr lIns="118872" tIns="0" rIns="45720" bIns="0" anchor="b"/>
          <a:lstStyle>
            <a:lvl1pPr marL="0" indent="0" algn="l">
              <a:buNone/>
              <a:defRPr sz="2667">
                <a:solidFill>
                  <a:srgbClr val="FFFFFF"/>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extLst/>
          </a:lstStyle>
          <a:p>
            <a:r>
              <a:rPr kumimoji="0" lang="en-US"/>
              <a:t>Click to edit Master subtitle style</a:t>
            </a:r>
          </a:p>
        </p:txBody>
      </p:sp>
      <p:sp>
        <p:nvSpPr>
          <p:cNvPr id="4" name="Date Placeholder 3"/>
          <p:cNvSpPr>
            <a:spLocks noGrp="1"/>
          </p:cNvSpPr>
          <p:nvPr>
            <p:ph type="dt" sz="half" idx="10"/>
          </p:nvPr>
        </p:nvSpPr>
        <p:spPr/>
        <p:txBody>
          <a:bodyPr/>
          <a:lstStyle/>
          <a:p>
            <a:fld id="{8B00B8F0-B826-7D40-AD2D-2DBCE1341BA7}" type="datetimeFigureOut">
              <a:rPr lang="en-US" smtClean="0"/>
              <a:t>4/16/26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B4F731-6BAD-1B4C-BD5B-ACF8676521B3}" type="slidenum">
              <a:rPr lang="en-US" smtClean="0"/>
              <a:t>‹#›</a:t>
            </a:fld>
            <a:endParaRPr lang="en-US"/>
          </a:p>
        </p:txBody>
      </p:sp>
      <p:sp>
        <p:nvSpPr>
          <p:cNvPr id="10" name="Rectangle 9"/>
          <p:cNvSpPr/>
          <p:nvPr/>
        </p:nvSpPr>
        <p:spPr bwMode="invGray">
          <a:xfrm>
            <a:off x="0" y="5128335"/>
            <a:ext cx="12192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67"/>
          </a:p>
        </p:txBody>
      </p:sp>
      <p:grpSp>
        <p:nvGrpSpPr>
          <p:cNvPr id="11" name="Group 10"/>
          <p:cNvGrpSpPr/>
          <p:nvPr/>
        </p:nvGrpSpPr>
        <p:grpSpPr>
          <a:xfrm>
            <a:off x="2114303" y="5664201"/>
            <a:ext cx="7963395" cy="811361"/>
            <a:chOff x="1585727" y="5868479"/>
            <a:chExt cx="5972546" cy="608521"/>
          </a:xfrm>
        </p:grpSpPr>
        <p:pic>
          <p:nvPicPr>
            <p:cNvPr id="12" name="Picture 50" descr="NOAA-Logo_CircleWhite_RestTrans"/>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585727" y="5897908"/>
              <a:ext cx="585826" cy="579092"/>
            </a:xfrm>
            <a:prstGeom prst="rect">
              <a:avLst/>
            </a:prstGeom>
            <a:noFill/>
            <a:ln w="9525">
              <a:noFill/>
              <a:miter lim="800000"/>
              <a:headEnd/>
              <a:tailEnd/>
            </a:ln>
          </p:spPr>
        </p:pic>
        <p:pic>
          <p:nvPicPr>
            <p:cNvPr id="13" name="Picture 24" descr="CIRES-Logo_Trans-HiRes.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090845" y="5943600"/>
              <a:ext cx="947697" cy="445584"/>
            </a:xfrm>
            <a:prstGeom prst="rect">
              <a:avLst/>
            </a:prstGeom>
            <a:noFill/>
            <a:ln w="9525">
              <a:noFill/>
              <a:miter lim="800000"/>
              <a:headEnd/>
              <a:tailEnd/>
            </a:ln>
          </p:spPr>
        </p:pic>
        <p:pic>
          <p:nvPicPr>
            <p:cNvPr id="14" name="Picture 374" descr="FAA_Logo_Colo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6969703" y="5868479"/>
              <a:ext cx="588570" cy="608521"/>
            </a:xfrm>
            <a:prstGeom prst="rect">
              <a:avLst/>
            </a:prstGeom>
            <a:noFill/>
            <a:ln w="9525">
              <a:noFill/>
              <a:miter lim="800000"/>
              <a:headEnd/>
              <a:tailEnd/>
            </a:ln>
          </p:spPr>
        </p:pic>
        <p:pic>
          <p:nvPicPr>
            <p:cNvPr id="15" name="Picture 14"/>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102715" y="5978013"/>
              <a:ext cx="1056968" cy="422787"/>
            </a:xfrm>
            <a:prstGeom prst="rect">
              <a:avLst/>
            </a:prstGeom>
          </p:spPr>
        </p:pic>
      </p:grpSp>
    </p:spTree>
    <p:extLst>
      <p:ext uri="{BB962C8B-B14F-4D97-AF65-F5344CB8AC3E}">
        <p14:creationId xmlns:p14="http://schemas.microsoft.com/office/powerpoint/2010/main" val="6610108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9870"/>
            <a:ext cx="10972800" cy="708913"/>
          </a:xfrm>
        </p:spPr>
        <p:txBody>
          <a:bodyPr>
            <a:normAutofit/>
          </a:bodyPr>
          <a:lstStyle>
            <a:lvl1pPr>
              <a:defRPr sz="4267"/>
            </a:lvl1pPr>
            <a:extLst/>
          </a:lstStyle>
          <a:p>
            <a:r>
              <a:rPr kumimoji="0" lang="en-US"/>
              <a:t>Click to edit Master title style</a:t>
            </a:r>
            <a:endParaRPr kumimoji="0" lang="en-US" dirty="0"/>
          </a:p>
        </p:txBody>
      </p:sp>
      <p:sp>
        <p:nvSpPr>
          <p:cNvPr id="3" name="Content Placeholder 2"/>
          <p:cNvSpPr>
            <a:spLocks noGrp="1"/>
          </p:cNvSpPr>
          <p:nvPr>
            <p:ph idx="1"/>
          </p:nvPr>
        </p:nvSpPr>
        <p:spPr>
          <a:xfrm>
            <a:off x="609600" y="791571"/>
            <a:ext cx="10972800" cy="5609232"/>
          </a:xfrm>
        </p:spPr>
        <p:txBody>
          <a:bodyPr/>
          <a:lstStyle>
            <a:lvl1pPr>
              <a:spcBef>
                <a:spcPts val="800"/>
              </a:spcBef>
              <a:defRPr/>
            </a:lvl1pPr>
            <a:lvl2pPr>
              <a:spcBef>
                <a:spcPts val="533"/>
              </a:spcBef>
              <a:defRPr/>
            </a:lvl2pPr>
            <a:lvl3pPr>
              <a:spcBef>
                <a:spcPts val="400"/>
              </a:spcBef>
              <a:defRPr/>
            </a:lvl3pPr>
            <a:lvl4pPr>
              <a:spcBef>
                <a:spcPts val="400"/>
              </a:spcBef>
              <a:defRPr/>
            </a:lvl4pPr>
            <a:lvl5pPr>
              <a:spcBef>
                <a:spcPts val="400"/>
              </a:spcBef>
              <a:defRPr/>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4" name="Date Placeholder 3"/>
          <p:cNvSpPr>
            <a:spLocks noGrp="1"/>
          </p:cNvSpPr>
          <p:nvPr>
            <p:ph type="dt" sz="half" idx="10"/>
          </p:nvPr>
        </p:nvSpPr>
        <p:spPr/>
        <p:txBody>
          <a:bodyPr/>
          <a:lstStyle/>
          <a:p>
            <a:fld id="{8B00B8F0-B826-7D40-AD2D-2DBCE1341BA7}" type="datetimeFigureOut">
              <a:rPr lang="en-US" smtClean="0"/>
              <a:t>4/16/26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B4F731-6BAD-1B4C-BD5B-ACF8676521B3}" type="slidenum">
              <a:rPr lang="en-US" smtClean="0"/>
              <a:t>‹#›</a:t>
            </a:fld>
            <a:endParaRPr lang="en-US"/>
          </a:p>
        </p:txBody>
      </p:sp>
    </p:spTree>
    <p:extLst>
      <p:ext uri="{BB962C8B-B14F-4D97-AF65-F5344CB8AC3E}">
        <p14:creationId xmlns:p14="http://schemas.microsoft.com/office/powerpoint/2010/main" val="3071580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4.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5.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6.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9" descr="A view of the earth from space&#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r="-102"/>
          <a:stretch/>
        </p:blipFill>
        <p:spPr>
          <a:xfrm>
            <a:off x="-9939" y="0"/>
            <a:ext cx="12201939" cy="6682500"/>
          </a:xfrm>
          <a:prstGeom prst="rect">
            <a:avLst/>
          </a:prstGeom>
          <a:noFill/>
          <a:ln>
            <a:noFill/>
          </a:ln>
        </p:spPr>
      </p:pic>
      <p:sp>
        <p:nvSpPr>
          <p:cNvPr id="11" name="Google Shape;11;p9"/>
          <p:cNvSpPr/>
          <p:nvPr/>
        </p:nvSpPr>
        <p:spPr>
          <a:xfrm>
            <a:off x="-11506" y="0"/>
            <a:ext cx="12201939" cy="6667350"/>
          </a:xfrm>
          <a:prstGeom prst="rect">
            <a:avLst/>
          </a:prstGeom>
          <a:gradFill>
            <a:gsLst>
              <a:gs pos="0">
                <a:srgbClr val="000000">
                  <a:alpha val="49411"/>
                </a:srgbClr>
              </a:gs>
              <a:gs pos="99000">
                <a:srgbClr val="1F3058">
                  <a:alpha val="49803"/>
                </a:srgbClr>
              </a:gs>
              <a:gs pos="100000">
                <a:srgbClr val="1F3058">
                  <a:alpha val="49803"/>
                </a:srgbClr>
              </a:gs>
            </a:gsLst>
            <a:lin ang="15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2" name="Google Shape;12;p9" descr="A blue and white logo&#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84933" y="301355"/>
            <a:ext cx="2647111" cy="882371"/>
          </a:xfrm>
          <a:prstGeom prst="rect">
            <a:avLst/>
          </a:prstGeom>
          <a:noFill/>
          <a:ln>
            <a:noFill/>
          </a:ln>
        </p:spPr>
      </p:pic>
      <p:sp>
        <p:nvSpPr>
          <p:cNvPr id="13" name="Google Shape;13;p9"/>
          <p:cNvSpPr/>
          <p:nvPr/>
        </p:nvSpPr>
        <p:spPr>
          <a:xfrm>
            <a:off x="1567" y="6652200"/>
            <a:ext cx="12190400" cy="236100"/>
          </a:xfrm>
          <a:prstGeom prst="rect">
            <a:avLst/>
          </a:prstGeom>
          <a:solidFill>
            <a:srgbClr val="1A658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4;p9"/>
          <p:cNvSpPr txBox="1"/>
          <p:nvPr/>
        </p:nvSpPr>
        <p:spPr>
          <a:xfrm>
            <a:off x="671033" y="6682500"/>
            <a:ext cx="10848400" cy="175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en-US" sz="600" b="0" i="0" u="none" strike="noStrike" cap="none">
                <a:solidFill>
                  <a:srgbClr val="FFFFFF"/>
                </a:solidFill>
                <a:latin typeface="Helvetica Neue"/>
                <a:ea typeface="Helvetica Neue"/>
                <a:cs typeface="Helvetica Neue"/>
                <a:sym typeface="Helvetica Neue"/>
              </a:rPr>
              <a:t>This material is based upon work supported by the National Center for Atmospheric Research, which is a major facility sponsored by the National Science Foundation under Cooperative Agreement No. 1852977.</a:t>
            </a:r>
            <a:endParaRPr sz="600" b="0" i="0" u="none" strike="noStrike" cap="none">
              <a:solidFill>
                <a:srgbClr val="FFFFFF"/>
              </a:solidFill>
              <a:latin typeface="Helvetica Neue"/>
              <a:ea typeface="Helvetica Neue"/>
              <a:cs typeface="Helvetica Neue"/>
              <a:sym typeface="Helvetica Neue"/>
            </a:endParaRPr>
          </a:p>
        </p:txBody>
      </p:sp>
      <p:sp>
        <p:nvSpPr>
          <p:cNvPr id="15" name="Google Shape;15;p9"/>
          <p:cNvSpPr txBox="1"/>
          <p:nvPr/>
        </p:nvSpPr>
        <p:spPr>
          <a:xfrm rot="5400000">
            <a:off x="11358322" y="5984875"/>
            <a:ext cx="1296423"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rgbClr val="595959"/>
                </a:solidFill>
                <a:latin typeface="Arial"/>
                <a:ea typeface="Arial"/>
                <a:cs typeface="Arial"/>
                <a:sym typeface="Arial"/>
              </a:rPr>
              <a:t>Photo by NASA on Unsplash</a:t>
            </a:r>
            <a:endParaRPr sz="600" b="0" i="0" u="none" strike="noStrike" cap="none">
              <a:solidFill>
                <a:srgbClr val="595959"/>
              </a:solidFill>
              <a:latin typeface="Arial"/>
              <a:ea typeface="Arial"/>
              <a:cs typeface="Arial"/>
              <a:sym typeface="Arial"/>
            </a:endParaRPr>
          </a:p>
        </p:txBody>
      </p:sp>
      <p:sp>
        <p:nvSpPr>
          <p:cNvPr id="16" name="Google Shape;16;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1200" b="0" i="0" u="none" strike="noStrike" cap="none">
                <a:solidFill>
                  <a:srgbClr val="757575"/>
                </a:solidFill>
                <a:latin typeface="Arial"/>
                <a:ea typeface="Arial"/>
                <a:cs typeface="Arial"/>
                <a:sym typeface="Arial"/>
              </a:defRPr>
            </a:lvl1pPr>
            <a:lvl2pPr marL="0" marR="0" lvl="1" indent="0" algn="r" rtl="0">
              <a:lnSpc>
                <a:spcPct val="100000"/>
              </a:lnSpc>
              <a:spcBef>
                <a:spcPts val="0"/>
              </a:spcBef>
              <a:spcAft>
                <a:spcPts val="0"/>
              </a:spcAft>
              <a:buNone/>
              <a:defRPr sz="120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None/>
              <a:defRPr sz="120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None/>
              <a:defRPr sz="120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None/>
              <a:defRPr sz="120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None/>
              <a:defRPr sz="120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None/>
              <a:defRPr sz="120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None/>
              <a:defRPr sz="120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000000"/>
            </a:gs>
            <a:gs pos="78000">
              <a:schemeClr val="dk2"/>
            </a:gs>
            <a:gs pos="100000">
              <a:schemeClr val="dk2"/>
            </a:gs>
          </a:gsLst>
          <a:lin ang="14100000" scaled="0"/>
        </a:gradFill>
        <a:effectLst/>
      </p:bgPr>
    </p:bg>
    <p:spTree>
      <p:nvGrpSpPr>
        <p:cNvPr id="1" name="Shape 19"/>
        <p:cNvGrpSpPr/>
        <p:nvPr/>
      </p:nvGrpSpPr>
      <p:grpSpPr>
        <a:xfrm>
          <a:off x="0" y="0"/>
          <a:ext cx="0" cy="0"/>
          <a:chOff x="0" y="0"/>
          <a:chExt cx="0" cy="0"/>
        </a:xfrm>
      </p:grpSpPr>
      <p:pic>
        <p:nvPicPr>
          <p:cNvPr id="20" name="Google Shape;20;p11"/>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39029" y="6272784"/>
            <a:ext cx="12231028" cy="585216"/>
          </a:xfrm>
          <a:prstGeom prst="rect">
            <a:avLst/>
          </a:prstGeom>
          <a:noFill/>
          <a:ln>
            <a:noFill/>
          </a:ln>
        </p:spPr>
      </p:pic>
      <p:sp>
        <p:nvSpPr>
          <p:cNvPr id="21" name="Google Shape;21;p11"/>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dk1"/>
              </a:buClr>
              <a:buSzPts val="2471"/>
              <a:buFont typeface="Helvetica Neue"/>
              <a:buNone/>
              <a:defRPr sz="2471" b="1"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2" name="Google Shape;22;p11"/>
          <p:cNvSpPr txBox="1">
            <a:spLocks noGrp="1"/>
          </p:cNvSpPr>
          <p:nvPr>
            <p:ph type="body" idx="1"/>
          </p:nvPr>
        </p:nvSpPr>
        <p:spPr>
          <a:xfrm>
            <a:off x="609600" y="1600203"/>
            <a:ext cx="10972800" cy="4318737"/>
          </a:xfrm>
          <a:prstGeom prst="rect">
            <a:avLst/>
          </a:prstGeom>
          <a:noFill/>
          <a:ln>
            <a:noFill/>
          </a:ln>
        </p:spPr>
        <p:txBody>
          <a:bodyPr spcFirstLastPara="1" wrap="square" lIns="91425" tIns="45700" rIns="91425" bIns="45700" anchor="t" anchorCtr="0">
            <a:noAutofit/>
          </a:bodyPr>
          <a:lstStyle>
            <a:lvl1pPr marL="457200" marR="0" lvl="0" indent="-363093" algn="l" rtl="0">
              <a:lnSpc>
                <a:spcPct val="100000"/>
              </a:lnSpc>
              <a:spcBef>
                <a:spcPts val="424"/>
              </a:spcBef>
              <a:spcAft>
                <a:spcPts val="0"/>
              </a:spcAft>
              <a:buClr>
                <a:schemeClr val="dk1"/>
              </a:buClr>
              <a:buSzPts val="2118"/>
              <a:buFont typeface="Arial"/>
              <a:buChar char="•"/>
              <a:defRPr sz="2118" b="0" i="0" u="none" strike="noStrike" cap="none">
                <a:solidFill>
                  <a:schemeClr val="dk1"/>
                </a:solidFill>
                <a:latin typeface="Helvetica Neue"/>
                <a:ea typeface="Helvetica Neue"/>
                <a:cs typeface="Helvetica Neue"/>
                <a:sym typeface="Helvetica Neue"/>
              </a:defRPr>
            </a:lvl1pPr>
            <a:lvl2pPr marL="914400" marR="0" lvl="1"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Helvetica Neue"/>
                <a:ea typeface="Helvetica Neue"/>
                <a:cs typeface="Helvetica Neue"/>
                <a:sym typeface="Helvetica Neue"/>
              </a:defRPr>
            </a:lvl2pPr>
            <a:lvl3pPr marL="1371600" marR="0" lvl="2" indent="-329438" algn="l" rtl="0">
              <a:lnSpc>
                <a:spcPct val="100000"/>
              </a:lnSpc>
              <a:spcBef>
                <a:spcPts val="318"/>
              </a:spcBef>
              <a:spcAft>
                <a:spcPts val="0"/>
              </a:spcAft>
              <a:buClr>
                <a:schemeClr val="dk1"/>
              </a:buClr>
              <a:buSzPts val="1588"/>
              <a:buFont typeface="Arial"/>
              <a:buChar char="•"/>
              <a:defRPr sz="1588" b="0" i="0" u="none" strike="noStrike" cap="none">
                <a:solidFill>
                  <a:schemeClr val="dk1"/>
                </a:solidFill>
                <a:latin typeface="Helvetica Neue"/>
                <a:ea typeface="Helvetica Neue"/>
                <a:cs typeface="Helvetica Neue"/>
                <a:sym typeface="Helvetica Neue"/>
              </a:defRPr>
            </a:lvl3pPr>
            <a:lvl4pPr marL="1828800" marR="0" lvl="3" indent="-318261" algn="l" rtl="0">
              <a:lnSpc>
                <a:spcPct val="100000"/>
              </a:lnSpc>
              <a:spcBef>
                <a:spcPts val="282"/>
              </a:spcBef>
              <a:spcAft>
                <a:spcPts val="0"/>
              </a:spcAft>
              <a:buClr>
                <a:schemeClr val="dk1"/>
              </a:buClr>
              <a:buSzPts val="1412"/>
              <a:buFont typeface="Arial"/>
              <a:buChar char="–"/>
              <a:defRPr sz="1412" b="0" i="0" u="none" strike="noStrike" cap="none">
                <a:solidFill>
                  <a:schemeClr val="dk1"/>
                </a:solidFill>
                <a:latin typeface="Helvetica Neue"/>
                <a:ea typeface="Helvetica Neue"/>
                <a:cs typeface="Helvetica Neue"/>
                <a:sym typeface="Helvetica Neue"/>
              </a:defRPr>
            </a:lvl4pPr>
            <a:lvl5pPr marL="2286000" marR="0" lvl="4" indent="-307022" algn="l" rtl="0">
              <a:lnSpc>
                <a:spcPct val="100000"/>
              </a:lnSpc>
              <a:spcBef>
                <a:spcPts val="247"/>
              </a:spcBef>
              <a:spcAft>
                <a:spcPts val="0"/>
              </a:spcAft>
              <a:buClr>
                <a:schemeClr val="dk1"/>
              </a:buClr>
              <a:buSzPts val="1235"/>
              <a:buFont typeface="Arial"/>
              <a:buChar char="»"/>
              <a:defRPr sz="1235" b="0" i="0" u="none" strike="noStrike" cap="none">
                <a:solidFill>
                  <a:schemeClr val="dk1"/>
                </a:solidFill>
                <a:latin typeface="Helvetica Neue"/>
                <a:ea typeface="Helvetica Neue"/>
                <a:cs typeface="Helvetica Neue"/>
                <a:sym typeface="Helvetica Neue"/>
              </a:defRPr>
            </a:lvl5pPr>
            <a:lvl6pPr marL="2743200" marR="0" lvl="5"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6pPr>
            <a:lvl7pPr marL="3200400" marR="0" lvl="6"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7pPr>
            <a:lvl8pPr marL="3657600" marR="0" lvl="7"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8pPr>
            <a:lvl9pPr marL="4114800" marR="0" lvl="8" indent="-340677" algn="l" rtl="0">
              <a:lnSpc>
                <a:spcPct val="100000"/>
              </a:lnSpc>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9pPr>
          </a:lstStyle>
          <a:p>
            <a:endParaRPr/>
          </a:p>
        </p:txBody>
      </p:sp>
      <p:pic>
        <p:nvPicPr>
          <p:cNvPr id="23" name="Google Shape;23;p11"/>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117800" y="6302590"/>
            <a:ext cx="1550607" cy="517125"/>
          </a:xfrm>
          <a:prstGeom prst="rect">
            <a:avLst/>
          </a:prstGeom>
          <a:noFill/>
          <a:ln>
            <a:noFill/>
          </a:ln>
        </p:spPr>
      </p:pic>
      <p:sp>
        <p:nvSpPr>
          <p:cNvPr id="24" name="Google Shape;24;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1200" b="0" i="0" u="none" strike="noStrike" cap="none">
                <a:solidFill>
                  <a:srgbClr val="919191"/>
                </a:solidFill>
                <a:latin typeface="Arial"/>
                <a:ea typeface="Arial"/>
                <a:cs typeface="Arial"/>
                <a:sym typeface="Arial"/>
              </a:defRPr>
            </a:lvl1pPr>
            <a:lvl2pPr marL="0" marR="0" lvl="1" indent="0" algn="r" rtl="0">
              <a:lnSpc>
                <a:spcPct val="100000"/>
              </a:lnSpc>
              <a:spcBef>
                <a:spcPts val="0"/>
              </a:spcBef>
              <a:spcAft>
                <a:spcPts val="0"/>
              </a:spcAft>
              <a:buNone/>
              <a:defRPr sz="1200" b="0" i="0" u="none" strike="noStrike" cap="none">
                <a:solidFill>
                  <a:srgbClr val="919191"/>
                </a:solidFill>
                <a:latin typeface="Arial"/>
                <a:ea typeface="Arial"/>
                <a:cs typeface="Arial"/>
                <a:sym typeface="Arial"/>
              </a:defRPr>
            </a:lvl2pPr>
            <a:lvl3pPr marL="0" marR="0" lvl="2" indent="0" algn="r" rtl="0">
              <a:lnSpc>
                <a:spcPct val="100000"/>
              </a:lnSpc>
              <a:spcBef>
                <a:spcPts val="0"/>
              </a:spcBef>
              <a:spcAft>
                <a:spcPts val="0"/>
              </a:spcAft>
              <a:buNone/>
              <a:defRPr sz="1200" b="0" i="0" u="none" strike="noStrike" cap="none">
                <a:solidFill>
                  <a:srgbClr val="919191"/>
                </a:solidFill>
                <a:latin typeface="Arial"/>
                <a:ea typeface="Arial"/>
                <a:cs typeface="Arial"/>
                <a:sym typeface="Arial"/>
              </a:defRPr>
            </a:lvl3pPr>
            <a:lvl4pPr marL="0" marR="0" lvl="3" indent="0" algn="r" rtl="0">
              <a:lnSpc>
                <a:spcPct val="100000"/>
              </a:lnSpc>
              <a:spcBef>
                <a:spcPts val="0"/>
              </a:spcBef>
              <a:spcAft>
                <a:spcPts val="0"/>
              </a:spcAft>
              <a:buNone/>
              <a:defRPr sz="1200" b="0" i="0" u="none" strike="noStrike" cap="none">
                <a:solidFill>
                  <a:srgbClr val="919191"/>
                </a:solidFill>
                <a:latin typeface="Arial"/>
                <a:ea typeface="Arial"/>
                <a:cs typeface="Arial"/>
                <a:sym typeface="Arial"/>
              </a:defRPr>
            </a:lvl4pPr>
            <a:lvl5pPr marL="0" marR="0" lvl="4" indent="0" algn="r" rtl="0">
              <a:lnSpc>
                <a:spcPct val="100000"/>
              </a:lnSpc>
              <a:spcBef>
                <a:spcPts val="0"/>
              </a:spcBef>
              <a:spcAft>
                <a:spcPts val="0"/>
              </a:spcAft>
              <a:buNone/>
              <a:defRPr sz="1200" b="0" i="0" u="none" strike="noStrike" cap="none">
                <a:solidFill>
                  <a:srgbClr val="919191"/>
                </a:solidFill>
                <a:latin typeface="Arial"/>
                <a:ea typeface="Arial"/>
                <a:cs typeface="Arial"/>
                <a:sym typeface="Arial"/>
              </a:defRPr>
            </a:lvl5pPr>
            <a:lvl6pPr marL="0" marR="0" lvl="5" indent="0" algn="r" rtl="0">
              <a:lnSpc>
                <a:spcPct val="100000"/>
              </a:lnSpc>
              <a:spcBef>
                <a:spcPts val="0"/>
              </a:spcBef>
              <a:spcAft>
                <a:spcPts val="0"/>
              </a:spcAft>
              <a:buNone/>
              <a:defRPr sz="1200" b="0" i="0" u="none" strike="noStrike" cap="none">
                <a:solidFill>
                  <a:srgbClr val="919191"/>
                </a:solidFill>
                <a:latin typeface="Arial"/>
                <a:ea typeface="Arial"/>
                <a:cs typeface="Arial"/>
                <a:sym typeface="Arial"/>
              </a:defRPr>
            </a:lvl6pPr>
            <a:lvl7pPr marL="0" marR="0" lvl="6" indent="0" algn="r" rtl="0">
              <a:lnSpc>
                <a:spcPct val="100000"/>
              </a:lnSpc>
              <a:spcBef>
                <a:spcPts val="0"/>
              </a:spcBef>
              <a:spcAft>
                <a:spcPts val="0"/>
              </a:spcAft>
              <a:buNone/>
              <a:defRPr sz="1200" b="0" i="0" u="none" strike="noStrike" cap="none">
                <a:solidFill>
                  <a:srgbClr val="919191"/>
                </a:solidFill>
                <a:latin typeface="Arial"/>
                <a:ea typeface="Arial"/>
                <a:cs typeface="Arial"/>
                <a:sym typeface="Arial"/>
              </a:defRPr>
            </a:lvl7pPr>
            <a:lvl8pPr marL="0" marR="0" lvl="7" indent="0" algn="r" rtl="0">
              <a:lnSpc>
                <a:spcPct val="100000"/>
              </a:lnSpc>
              <a:spcBef>
                <a:spcPts val="0"/>
              </a:spcBef>
              <a:spcAft>
                <a:spcPts val="0"/>
              </a:spcAft>
              <a:buNone/>
              <a:defRPr sz="1200" b="0" i="0" u="none" strike="noStrike" cap="none">
                <a:solidFill>
                  <a:srgbClr val="919191"/>
                </a:solidFill>
                <a:latin typeface="Arial"/>
                <a:ea typeface="Arial"/>
                <a:cs typeface="Arial"/>
                <a:sym typeface="Arial"/>
              </a:defRPr>
            </a:lvl8pPr>
            <a:lvl9pPr marL="0" marR="0" lvl="8" indent="0" algn="r" rtl="0">
              <a:lnSpc>
                <a:spcPct val="100000"/>
              </a:lnSpc>
              <a:spcBef>
                <a:spcPts val="0"/>
              </a:spcBef>
              <a:spcAft>
                <a:spcPts val="0"/>
              </a:spcAft>
              <a:buNone/>
              <a:defRPr sz="1200" b="0" i="0" u="none" strike="noStrike" cap="none">
                <a:solidFill>
                  <a:srgbClr val="91919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735297"/>
            <a:ext cx="12192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67"/>
          </a:p>
        </p:txBody>
      </p:sp>
      <p:sp>
        <p:nvSpPr>
          <p:cNvPr id="7" name="Rectangle 6"/>
          <p:cNvSpPr/>
          <p:nvPr/>
        </p:nvSpPr>
        <p:spPr bwMode="ltGray">
          <a:xfrm>
            <a:off x="2" y="2"/>
            <a:ext cx="12191999" cy="727879"/>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67"/>
          </a:p>
        </p:txBody>
      </p:sp>
      <p:sp>
        <p:nvSpPr>
          <p:cNvPr id="2" name="Title Placeholder 1"/>
          <p:cNvSpPr>
            <a:spLocks noGrp="1"/>
          </p:cNvSpPr>
          <p:nvPr>
            <p:ph type="title"/>
          </p:nvPr>
        </p:nvSpPr>
        <p:spPr>
          <a:xfrm>
            <a:off x="609600" y="6823"/>
            <a:ext cx="10972800" cy="721057"/>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a:t>Click to edit Master title style</a:t>
            </a:r>
            <a:endParaRPr kumimoji="0" lang="en-US" dirty="0"/>
          </a:p>
        </p:txBody>
      </p:sp>
      <p:sp>
        <p:nvSpPr>
          <p:cNvPr id="3" name="Text Placeholder 2"/>
          <p:cNvSpPr>
            <a:spLocks noGrp="1"/>
          </p:cNvSpPr>
          <p:nvPr>
            <p:ph type="body" idx="1"/>
          </p:nvPr>
        </p:nvSpPr>
        <p:spPr>
          <a:xfrm>
            <a:off x="609600" y="781018"/>
            <a:ext cx="10972800" cy="5619785"/>
          </a:xfrm>
          <a:prstGeom prst="rect">
            <a:avLst/>
          </a:prstGeom>
        </p:spPr>
        <p:txBody>
          <a:bodyPr vert="horz" lIns="54864" tIns="9144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4" name="Date Placeholder 3"/>
          <p:cNvSpPr>
            <a:spLocks noGrp="1"/>
          </p:cNvSpPr>
          <p:nvPr>
            <p:ph type="dt" sz="half" idx="2"/>
          </p:nvPr>
        </p:nvSpPr>
        <p:spPr>
          <a:xfrm>
            <a:off x="345069" y="6476998"/>
            <a:ext cx="1207699" cy="274609"/>
          </a:xfrm>
          <a:prstGeom prst="rect">
            <a:avLst/>
          </a:prstGeom>
        </p:spPr>
        <p:txBody>
          <a:bodyPr vert="horz" lIns="109728" rIns="45720" bIns="0" rtlCol="0" anchor="b"/>
          <a:lstStyle>
            <a:lvl1pPr algn="l" eaLnBrk="1" latinLnBrk="0" hangingPunct="1">
              <a:defRPr kumimoji="0" sz="1600">
                <a:solidFill>
                  <a:schemeClr val="tx1">
                    <a:tint val="95000"/>
                  </a:schemeClr>
                </a:solidFill>
              </a:defRPr>
            </a:lvl1pPr>
            <a:extLst/>
          </a:lstStyle>
          <a:p>
            <a:fld id="{79A399C3-F525-4888-B0F6-1E244B1092F0}" type="datetime1">
              <a:rPr lang="en-US" smtClean="0"/>
              <a:t>4/16/26</a:t>
            </a:fld>
            <a:endParaRPr lang="en-US" dirty="0"/>
          </a:p>
        </p:txBody>
      </p:sp>
      <p:sp>
        <p:nvSpPr>
          <p:cNvPr id="5" name="Footer Placeholder 4"/>
          <p:cNvSpPr>
            <a:spLocks noGrp="1"/>
          </p:cNvSpPr>
          <p:nvPr>
            <p:ph type="ftr" sz="quarter" idx="3"/>
          </p:nvPr>
        </p:nvSpPr>
        <p:spPr>
          <a:xfrm>
            <a:off x="2424189" y="6476999"/>
            <a:ext cx="7343625" cy="274320"/>
          </a:xfrm>
          <a:prstGeom prst="rect">
            <a:avLst/>
          </a:prstGeom>
        </p:spPr>
        <p:txBody>
          <a:bodyPr vert="horz" lIns="45720" rIns="45720" bIns="0" rtlCol="0" anchor="b"/>
          <a:lstStyle>
            <a:lvl1pPr algn="ctr" eaLnBrk="1" latinLnBrk="0" hangingPunct="1">
              <a:defRPr kumimoji="0" sz="1600">
                <a:solidFill>
                  <a:schemeClr val="tx1">
                    <a:tint val="95000"/>
                  </a:schemeClr>
                </a:solidFill>
              </a:defRPr>
            </a:lvl1pPr>
            <a:extLst/>
          </a:lstStyle>
          <a:p>
            <a:r>
              <a:rPr lang="en-US"/>
              <a:t>Forecast Impact and Quality Assessment Section</a:t>
            </a:r>
            <a:endParaRPr lang="en-US" dirty="0"/>
          </a:p>
        </p:txBody>
      </p:sp>
      <p:sp>
        <p:nvSpPr>
          <p:cNvPr id="6" name="Slide Number Placeholder 5"/>
          <p:cNvSpPr>
            <a:spLocks noGrp="1"/>
          </p:cNvSpPr>
          <p:nvPr>
            <p:ph type="sldNum" sz="quarter" idx="4"/>
          </p:nvPr>
        </p:nvSpPr>
        <p:spPr>
          <a:xfrm>
            <a:off x="10939195" y="6476999"/>
            <a:ext cx="978485" cy="274320"/>
          </a:xfrm>
          <a:prstGeom prst="rect">
            <a:avLst/>
          </a:prstGeom>
        </p:spPr>
        <p:txBody>
          <a:bodyPr vert="horz" bIns="0" rtlCol="0" anchor="b"/>
          <a:lstStyle>
            <a:lvl1pPr algn="r" eaLnBrk="1" latinLnBrk="0" hangingPunct="1">
              <a:defRPr kumimoji="0" sz="1600">
                <a:solidFill>
                  <a:schemeClr val="tx1">
                    <a:tint val="95000"/>
                  </a:schemeClr>
                </a:solidFill>
              </a:defRPr>
            </a:lvl1pPr>
            <a:extLst/>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120564113"/>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1" latinLnBrk="0" hangingPunct="1">
        <a:spcBef>
          <a:spcPct val="0"/>
        </a:spcBef>
        <a:buNone/>
        <a:defRPr kumimoji="0" sz="4267" b="1" kern="1200">
          <a:solidFill>
            <a:schemeClr val="accent1">
              <a:satMod val="150000"/>
            </a:schemeClr>
          </a:solidFill>
          <a:effectLst/>
          <a:latin typeface="+mj-lt"/>
          <a:ea typeface="+mj-ea"/>
          <a:cs typeface="+mj-cs"/>
        </a:defRPr>
      </a:lvl1pPr>
      <a:extLst/>
    </p:titleStyle>
    <p:bodyStyle>
      <a:lvl1pPr marL="585201" indent="-426709" algn="l" rtl="0" eaLnBrk="1" latinLnBrk="0" hangingPunct="1">
        <a:spcBef>
          <a:spcPts val="800"/>
        </a:spcBef>
        <a:buClr>
          <a:schemeClr val="accent1"/>
        </a:buClr>
        <a:buSzPct val="80000"/>
        <a:buFont typeface="Wingdings 2"/>
        <a:buChar char=""/>
        <a:defRPr kumimoji="0" sz="4267" kern="1200">
          <a:solidFill>
            <a:schemeClr val="tx1"/>
          </a:solidFill>
          <a:latin typeface="+mn-lt"/>
          <a:ea typeface="+mn-ea"/>
          <a:cs typeface="+mn-cs"/>
        </a:defRPr>
      </a:lvl1pPr>
      <a:lvl2pPr marL="975336" indent="-365751" algn="l" rtl="0" eaLnBrk="1" latinLnBrk="0" hangingPunct="1">
        <a:spcBef>
          <a:spcPts val="533"/>
        </a:spcBef>
        <a:buClr>
          <a:schemeClr val="accent2"/>
        </a:buClr>
        <a:buSzPct val="90000"/>
        <a:buFont typeface="Wingdings"/>
        <a:buChar char=""/>
        <a:defRPr kumimoji="0" sz="3733" kern="1200">
          <a:solidFill>
            <a:schemeClr val="tx1"/>
          </a:solidFill>
          <a:latin typeface="+mn-lt"/>
          <a:ea typeface="+mn-ea"/>
          <a:cs typeface="+mn-cs"/>
        </a:defRPr>
      </a:lvl2pPr>
      <a:lvl3pPr marL="1328895" indent="-304792" algn="l" rtl="0" eaLnBrk="1" latinLnBrk="0" hangingPunct="1">
        <a:spcBef>
          <a:spcPts val="400"/>
        </a:spcBef>
        <a:buClr>
          <a:schemeClr val="accent3"/>
        </a:buClr>
        <a:buFont typeface="Arial"/>
        <a:buChar char="▪"/>
        <a:defRPr kumimoji="0" sz="3200" kern="1200">
          <a:solidFill>
            <a:schemeClr val="tx1"/>
          </a:solidFill>
          <a:latin typeface="+mn-lt"/>
          <a:ea typeface="+mn-ea"/>
          <a:cs typeface="+mn-cs"/>
        </a:defRPr>
      </a:lvl3pPr>
      <a:lvl4pPr marL="1621495" indent="-243834" algn="l" rtl="0" eaLnBrk="1" latinLnBrk="0" hangingPunct="1">
        <a:spcBef>
          <a:spcPts val="400"/>
        </a:spcBef>
        <a:buClr>
          <a:schemeClr val="accent4"/>
        </a:buClr>
        <a:buFont typeface="Arial"/>
        <a:buChar char="▪"/>
        <a:defRPr kumimoji="0" sz="2667" kern="1200">
          <a:solidFill>
            <a:schemeClr val="tx1"/>
          </a:solidFill>
          <a:latin typeface="+mn-lt"/>
          <a:ea typeface="+mn-ea"/>
          <a:cs typeface="+mn-cs"/>
        </a:defRPr>
      </a:lvl4pPr>
      <a:lvl5pPr marL="1901904" indent="-243834" algn="l" rtl="0" eaLnBrk="1" latinLnBrk="0" hangingPunct="1">
        <a:spcBef>
          <a:spcPts val="400"/>
        </a:spcBef>
        <a:buClr>
          <a:schemeClr val="accent5"/>
        </a:buClr>
        <a:buFont typeface="Wingdings 3"/>
        <a:buChar char=""/>
        <a:defRPr kumimoji="0" lang="en-US" sz="2667" kern="1200" smtClean="0">
          <a:solidFill>
            <a:schemeClr val="tx1"/>
          </a:solidFill>
          <a:latin typeface="+mn-lt"/>
          <a:ea typeface="+mn-ea"/>
          <a:cs typeface="+mn-cs"/>
        </a:defRPr>
      </a:lvl5pPr>
      <a:lvl6pPr marL="2170122" indent="-243834" algn="l" rtl="0" eaLnBrk="1" latinLnBrk="0" hangingPunct="1">
        <a:spcBef>
          <a:spcPct val="20000"/>
        </a:spcBef>
        <a:buClr>
          <a:schemeClr val="accent6"/>
        </a:buClr>
        <a:buSzPct val="100000"/>
        <a:buFont typeface="Wingdings 2"/>
        <a:buChar char=""/>
        <a:defRPr kumimoji="0" sz="2667" kern="1200">
          <a:solidFill>
            <a:schemeClr val="tx1"/>
          </a:solidFill>
          <a:latin typeface="+mn-lt"/>
          <a:ea typeface="+mn-ea"/>
          <a:cs typeface="+mn-cs"/>
        </a:defRPr>
      </a:lvl6pPr>
      <a:lvl7pPr marL="2438339" indent="-243834" algn="l" rtl="0" eaLnBrk="1" latinLnBrk="0" hangingPunct="1">
        <a:spcBef>
          <a:spcPct val="20000"/>
        </a:spcBef>
        <a:buClr>
          <a:schemeClr val="accent1"/>
        </a:buClr>
        <a:buSzPct val="100000"/>
        <a:buFont typeface="Wingdings 2"/>
        <a:buChar char=""/>
        <a:defRPr kumimoji="0" sz="2400" kern="1200">
          <a:solidFill>
            <a:schemeClr val="tx1"/>
          </a:solidFill>
          <a:latin typeface="+mn-lt"/>
          <a:ea typeface="+mn-ea"/>
          <a:cs typeface="+mn-cs"/>
        </a:defRPr>
      </a:lvl7pPr>
      <a:lvl8pPr marL="2706556" indent="-243834" algn="l" rtl="0" eaLnBrk="1" latinLnBrk="0" hangingPunct="1">
        <a:spcBef>
          <a:spcPct val="20000"/>
        </a:spcBef>
        <a:buClr>
          <a:schemeClr val="accent2"/>
        </a:buClr>
        <a:buFont typeface="Wingdings 2" pitchFamily="18" charset="2"/>
        <a:buChar char=""/>
        <a:defRPr kumimoji="0" sz="2400" kern="1200">
          <a:solidFill>
            <a:schemeClr val="tx1"/>
          </a:solidFill>
          <a:latin typeface="+mn-lt"/>
          <a:ea typeface="+mn-ea"/>
          <a:cs typeface="+mn-cs"/>
        </a:defRPr>
      </a:lvl8pPr>
      <a:lvl9pPr marL="2974774" indent="-243834" algn="l" rtl="0" eaLnBrk="1" latinLnBrk="0" hangingPunct="1">
        <a:spcBef>
          <a:spcPct val="20000"/>
        </a:spcBef>
        <a:buClr>
          <a:schemeClr val="accent3"/>
        </a:buClr>
        <a:buFont typeface="Wingdings 2" pitchFamily="18" charset="2"/>
        <a:buChar char=""/>
        <a:defRPr kumimoji="0" sz="2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609585" algn="l" rtl="0" eaLnBrk="1" latinLnBrk="0" hangingPunct="1">
        <a:defRPr kumimoji="0" kern="1200">
          <a:solidFill>
            <a:schemeClr val="tx1"/>
          </a:solidFill>
          <a:latin typeface="+mn-lt"/>
          <a:ea typeface="+mn-ea"/>
          <a:cs typeface="+mn-cs"/>
        </a:defRPr>
      </a:lvl2pPr>
      <a:lvl3pPr marL="1219170" algn="l" rtl="0" eaLnBrk="1" latinLnBrk="0" hangingPunct="1">
        <a:defRPr kumimoji="0" kern="1200">
          <a:solidFill>
            <a:schemeClr val="tx1"/>
          </a:solidFill>
          <a:latin typeface="+mn-lt"/>
          <a:ea typeface="+mn-ea"/>
          <a:cs typeface="+mn-cs"/>
        </a:defRPr>
      </a:lvl3pPr>
      <a:lvl4pPr marL="1828754" algn="l" rtl="0" eaLnBrk="1" latinLnBrk="0" hangingPunct="1">
        <a:defRPr kumimoji="0" kern="1200">
          <a:solidFill>
            <a:schemeClr val="tx1"/>
          </a:solidFill>
          <a:latin typeface="+mn-lt"/>
          <a:ea typeface="+mn-ea"/>
          <a:cs typeface="+mn-cs"/>
        </a:defRPr>
      </a:lvl4pPr>
      <a:lvl5pPr marL="2438339" algn="l" rtl="0" eaLnBrk="1" latinLnBrk="0" hangingPunct="1">
        <a:defRPr kumimoji="0" kern="1200">
          <a:solidFill>
            <a:schemeClr val="tx1"/>
          </a:solidFill>
          <a:latin typeface="+mn-lt"/>
          <a:ea typeface="+mn-ea"/>
          <a:cs typeface="+mn-cs"/>
        </a:defRPr>
      </a:lvl5pPr>
      <a:lvl6pPr marL="3047924" algn="l" rtl="0" eaLnBrk="1" latinLnBrk="0" hangingPunct="1">
        <a:defRPr kumimoji="0" kern="1200">
          <a:solidFill>
            <a:schemeClr val="tx1"/>
          </a:solidFill>
          <a:latin typeface="+mn-lt"/>
          <a:ea typeface="+mn-ea"/>
          <a:cs typeface="+mn-cs"/>
        </a:defRPr>
      </a:lvl6pPr>
      <a:lvl7pPr marL="3657509" algn="l" rtl="0" eaLnBrk="1" latinLnBrk="0" hangingPunct="1">
        <a:defRPr kumimoji="0" kern="1200">
          <a:solidFill>
            <a:schemeClr val="tx1"/>
          </a:solidFill>
          <a:latin typeface="+mn-lt"/>
          <a:ea typeface="+mn-ea"/>
          <a:cs typeface="+mn-cs"/>
        </a:defRPr>
      </a:lvl7pPr>
      <a:lvl8pPr marL="4267093" algn="l" rtl="0" eaLnBrk="1" latinLnBrk="0" hangingPunct="1">
        <a:defRPr kumimoji="0" kern="1200">
          <a:solidFill>
            <a:schemeClr val="tx1"/>
          </a:solidFill>
          <a:latin typeface="+mn-lt"/>
          <a:ea typeface="+mn-ea"/>
          <a:cs typeface="+mn-cs"/>
        </a:defRPr>
      </a:lvl8pPr>
      <a:lvl9pPr marL="4876678"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F6DC7E-FBB3-52DE-AC98-A3569F1B0B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2ED524D-7B73-9188-DEBE-3CE905E886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533F87-C1E8-6990-2B75-0C89497CC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C8E1BB2-42C2-4733-AB5A-20E5D200D367}" type="datetimeFigureOut">
              <a:rPr lang="en-US" smtClean="0"/>
              <a:t>4/16/26</a:t>
            </a:fld>
            <a:endParaRPr lang="en-US"/>
          </a:p>
        </p:txBody>
      </p:sp>
      <p:sp>
        <p:nvSpPr>
          <p:cNvPr id="5" name="Footer Placeholder 4">
            <a:extLst>
              <a:ext uri="{FF2B5EF4-FFF2-40B4-BE49-F238E27FC236}">
                <a16:creationId xmlns:a16="http://schemas.microsoft.com/office/drawing/2014/main" id="{BAC3402E-4A90-DB5D-73D2-462C9DAB3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6E0A9B9-B836-E990-DBB0-B24C8B13A1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888D451-EBA1-4D2E-B4C8-3B183A188C89}" type="slidenum">
              <a:rPr lang="en-US" smtClean="0"/>
              <a:t>‹#›</a:t>
            </a:fld>
            <a:endParaRPr lang="en-US"/>
          </a:p>
        </p:txBody>
      </p:sp>
    </p:spTree>
    <p:extLst>
      <p:ext uri="{BB962C8B-B14F-4D97-AF65-F5344CB8AC3E}">
        <p14:creationId xmlns:p14="http://schemas.microsoft.com/office/powerpoint/2010/main" val="381937140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95547907"/>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ACFFF8-C92B-DE75-4FAD-CDAF1E1515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B395B3-C435-BF29-B766-609916718C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C89211-98AF-7B4F-0F1B-61B0CFDE39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AB318B-33EA-984B-ACB9-AF4995B4A2C4}" type="datetimeFigureOut">
              <a:rPr lang="en-US" smtClean="0"/>
              <a:t>4/16/26</a:t>
            </a:fld>
            <a:endParaRPr lang="en-US"/>
          </a:p>
        </p:txBody>
      </p:sp>
      <p:sp>
        <p:nvSpPr>
          <p:cNvPr id="5" name="Footer Placeholder 4">
            <a:extLst>
              <a:ext uri="{FF2B5EF4-FFF2-40B4-BE49-F238E27FC236}">
                <a16:creationId xmlns:a16="http://schemas.microsoft.com/office/drawing/2014/main" id="{91AF8E80-D7ED-B3BC-9028-F2BF138EC6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00B6CF0-14B7-A6C6-3075-9BA59B52F8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4A705B-822B-AA40-BAFA-F463F8FC5106}" type="slidenum">
              <a:rPr lang="en-US" smtClean="0"/>
              <a:t>‹#›</a:t>
            </a:fld>
            <a:endParaRPr lang="en-US"/>
          </a:p>
        </p:txBody>
      </p:sp>
    </p:spTree>
    <p:extLst>
      <p:ext uri="{BB962C8B-B14F-4D97-AF65-F5344CB8AC3E}">
        <p14:creationId xmlns:p14="http://schemas.microsoft.com/office/powerpoint/2010/main" val="201671477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3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sv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33.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sv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33.xml"/><Relationship Id="rId6" Type="http://schemas.openxmlformats.org/officeDocument/2006/relationships/image" Target="../media/image35.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6.png"/><Relationship Id="rId7" Type="http://schemas.openxmlformats.org/officeDocument/2006/relationships/image" Target="../media/image25.svg"/><Relationship Id="rId2" Type="http://schemas.openxmlformats.org/officeDocument/2006/relationships/image" Target="../media/image39.png"/><Relationship Id="rId1" Type="http://schemas.openxmlformats.org/officeDocument/2006/relationships/slideLayout" Target="../slideLayouts/slideLayout33.xml"/><Relationship Id="rId6" Type="http://schemas.openxmlformats.org/officeDocument/2006/relationships/image" Target="../media/image34.png"/><Relationship Id="rId5" Type="http://schemas.openxmlformats.org/officeDocument/2006/relationships/image" Target="../media/image40.png"/><Relationship Id="rId4" Type="http://schemas.openxmlformats.org/officeDocument/2006/relationships/image" Target="../media/image37.png"/><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6.png"/><Relationship Id="rId7" Type="http://schemas.openxmlformats.org/officeDocument/2006/relationships/image" Target="../media/image25.svg"/><Relationship Id="rId2" Type="http://schemas.openxmlformats.org/officeDocument/2006/relationships/image" Target="../media/image39.png"/><Relationship Id="rId1" Type="http://schemas.openxmlformats.org/officeDocument/2006/relationships/slideLayout" Target="../slideLayouts/slideLayout33.xml"/><Relationship Id="rId6" Type="http://schemas.openxmlformats.org/officeDocument/2006/relationships/image" Target="../media/image34.png"/><Relationship Id="rId5" Type="http://schemas.openxmlformats.org/officeDocument/2006/relationships/image" Target="../media/image40.png"/><Relationship Id="rId4" Type="http://schemas.openxmlformats.org/officeDocument/2006/relationships/image" Target="../media/image37.png"/><Relationship Id="rId9"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slideLayout" Target="../slideLayouts/slideLayout33.xml"/><Relationship Id="rId5" Type="http://schemas.openxmlformats.org/officeDocument/2006/relationships/image" Target="../media/image41.gif"/><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slideLayout" Target="../slideLayouts/slideLayout33.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22.xml"/><Relationship Id="rId5" Type="http://schemas.openxmlformats.org/officeDocument/2006/relationships/image" Target="../media/image53.pn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14.xml"/><Relationship Id="rId5" Type="http://schemas.openxmlformats.org/officeDocument/2006/relationships/image" Target="../media/image59.jpeg"/><Relationship Id="rId4" Type="http://schemas.openxmlformats.org/officeDocument/2006/relationships/image" Target="../media/image58.jpe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7.emf"/><Relationship Id="rId5" Type="http://schemas.openxmlformats.org/officeDocument/2006/relationships/image" Target="../media/image16.png"/><Relationship Id="rId4" Type="http://schemas.openxmlformats.org/officeDocument/2006/relationships/hyperlink" Target="https://doi.org/10.1175/BAMS-D-23-0142.1"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7.emf"/><Relationship Id="rId5" Type="http://schemas.openxmlformats.org/officeDocument/2006/relationships/image" Target="../media/image20.emf"/><Relationship Id="rId4" Type="http://schemas.openxmlformats.org/officeDocument/2006/relationships/image" Target="../media/image19.emf"/></Relationships>
</file>

<file path=ppt/slides/_rels/slide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hyperlink" Target="http://gridrad.org/"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7.emf"/><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3.emf"/><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D066F-CDA8-DAA2-A883-B07F871E8B36}"/>
              </a:ext>
            </a:extLst>
          </p:cNvPr>
          <p:cNvSpPr>
            <a:spLocks noGrp="1"/>
          </p:cNvSpPr>
          <p:nvPr>
            <p:ph type="title"/>
          </p:nvPr>
        </p:nvSpPr>
        <p:spPr>
          <a:xfrm>
            <a:off x="959529" y="478636"/>
            <a:ext cx="10710460" cy="1636776"/>
          </a:xfrm>
        </p:spPr>
        <p:txBody>
          <a:bodyPr>
            <a:normAutofit fontScale="90000"/>
          </a:bodyPr>
          <a:lstStyle/>
          <a:p>
            <a:r>
              <a:rPr lang="en-US" dirty="0"/>
              <a:t>What aspects of thunderstorms should be evaluated and how?</a:t>
            </a:r>
          </a:p>
        </p:txBody>
      </p:sp>
      <p:sp>
        <p:nvSpPr>
          <p:cNvPr id="3" name="Text Placeholder 2">
            <a:extLst>
              <a:ext uri="{FF2B5EF4-FFF2-40B4-BE49-F238E27FC236}">
                <a16:creationId xmlns:a16="http://schemas.microsoft.com/office/drawing/2014/main" id="{A0B12D6C-BE78-8D96-7C41-EC12EC48DF82}"/>
              </a:ext>
            </a:extLst>
          </p:cNvPr>
          <p:cNvSpPr>
            <a:spLocks noGrp="1"/>
          </p:cNvSpPr>
          <p:nvPr>
            <p:ph type="body" idx="1"/>
          </p:nvPr>
        </p:nvSpPr>
        <p:spPr>
          <a:xfrm>
            <a:off x="959529" y="3429000"/>
            <a:ext cx="10696448" cy="2402174"/>
          </a:xfrm>
        </p:spPr>
        <p:txBody>
          <a:bodyPr>
            <a:normAutofit lnSpcReduction="10000"/>
          </a:bodyPr>
          <a:lstStyle/>
          <a:p>
            <a:r>
              <a:rPr lang="en-US" dirty="0"/>
              <a:t>Stacey Hitchcock – OU School of Meteorology</a:t>
            </a:r>
          </a:p>
          <a:p>
            <a:r>
              <a:rPr lang="en-US" dirty="0"/>
              <a:t>Jaymes Kenyon – NOAA GSL/CIRES</a:t>
            </a:r>
          </a:p>
          <a:p>
            <a:r>
              <a:rPr lang="en-US" dirty="0"/>
              <a:t>Joe Grim – NSF NCAR</a:t>
            </a:r>
          </a:p>
          <a:p>
            <a:r>
              <a:rPr lang="en-US" dirty="0"/>
              <a:t>Mike Baldwin – OU CIWRO</a:t>
            </a:r>
          </a:p>
          <a:p>
            <a:r>
              <a:rPr lang="en-US" dirty="0" err="1"/>
              <a:t>Burkely</a:t>
            </a:r>
            <a:r>
              <a:rPr lang="en-US" dirty="0"/>
              <a:t> Gallo – Air Force 16</a:t>
            </a:r>
            <a:r>
              <a:rPr lang="en-US" baseline="30000" dirty="0"/>
              <a:t>th</a:t>
            </a:r>
            <a:r>
              <a:rPr lang="en-US" dirty="0"/>
              <a:t> Weather Squadron</a:t>
            </a:r>
          </a:p>
        </p:txBody>
      </p:sp>
      <p:sp>
        <p:nvSpPr>
          <p:cNvPr id="4" name="Slide Number Placeholder 3">
            <a:extLst>
              <a:ext uri="{FF2B5EF4-FFF2-40B4-BE49-F238E27FC236}">
                <a16:creationId xmlns:a16="http://schemas.microsoft.com/office/drawing/2014/main" id="{D17C75AB-7392-1506-6480-2FB0D37858B7}"/>
              </a:ext>
            </a:extLst>
          </p:cNvPr>
          <p:cNvSpPr>
            <a:spLocks noGrp="1"/>
          </p:cNvSpPr>
          <p:nvPr>
            <p:ph type="sldNum" sz="quarter" idx="12"/>
          </p:nvPr>
        </p:nvSpPr>
        <p:spPr/>
        <p:txBody>
          <a:bodyPr/>
          <a:lstStyle/>
          <a:p>
            <a:fld id="{54B4F731-6BAD-1B4C-BD5B-ACF8676521B3}" type="slidenum">
              <a:rPr lang="en-US" smtClean="0"/>
              <a:t>1</a:t>
            </a:fld>
            <a:endParaRPr lang="en-US"/>
          </a:p>
        </p:txBody>
      </p:sp>
    </p:spTree>
    <p:extLst>
      <p:ext uri="{BB962C8B-B14F-4D97-AF65-F5344CB8AC3E}">
        <p14:creationId xmlns:p14="http://schemas.microsoft.com/office/powerpoint/2010/main" val="2697053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B210B94-D46D-ED34-C582-58FE21AEDF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270000"/>
            <a:ext cx="12192000" cy="8128000"/>
          </a:xfrm>
          <a:prstGeom prst="rect">
            <a:avLst/>
          </a:prstGeom>
        </p:spPr>
      </p:pic>
      <p:sp>
        <p:nvSpPr>
          <p:cNvPr id="9" name="TextBox 8">
            <a:extLst>
              <a:ext uri="{FF2B5EF4-FFF2-40B4-BE49-F238E27FC236}">
                <a16:creationId xmlns:a16="http://schemas.microsoft.com/office/drawing/2014/main" id="{1EBFF5FB-F8AD-99CF-0DF5-9F4049C04ED0}"/>
              </a:ext>
            </a:extLst>
          </p:cNvPr>
          <p:cNvSpPr txBox="1"/>
          <p:nvPr/>
        </p:nvSpPr>
        <p:spPr>
          <a:xfrm>
            <a:off x="277153" y="6099957"/>
            <a:ext cx="6441148" cy="671235"/>
          </a:xfrm>
          <a:prstGeom prst="rect">
            <a:avLst/>
          </a:prstGeom>
          <a:solidFill>
            <a:schemeClr val="bg2">
              <a:lumMod val="9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Graphic 3">
            <a:extLst>
              <a:ext uri="{FF2B5EF4-FFF2-40B4-BE49-F238E27FC236}">
                <a16:creationId xmlns:a16="http://schemas.microsoft.com/office/drawing/2014/main" id="{A7891782-324B-ABD3-F41C-9454A93D825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841920" y="6242138"/>
            <a:ext cx="3212588" cy="471180"/>
          </a:xfrm>
          <a:prstGeom prst="rect">
            <a:avLst/>
          </a:prstGeom>
        </p:spPr>
      </p:pic>
      <p:pic>
        <p:nvPicPr>
          <p:cNvPr id="5" name="Picture 4">
            <a:extLst>
              <a:ext uri="{FF2B5EF4-FFF2-40B4-BE49-F238E27FC236}">
                <a16:creationId xmlns:a16="http://schemas.microsoft.com/office/drawing/2014/main" id="{9F576682-3798-2E80-3036-A126BC3F3A2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4508" y="6005813"/>
            <a:ext cx="1663792" cy="852187"/>
          </a:xfrm>
          <a:prstGeom prst="rect">
            <a:avLst/>
          </a:prstGeom>
        </p:spPr>
      </p:pic>
      <p:pic>
        <p:nvPicPr>
          <p:cNvPr id="6" name="Picture 5">
            <a:extLst>
              <a:ext uri="{FF2B5EF4-FFF2-40B4-BE49-F238E27FC236}">
                <a16:creationId xmlns:a16="http://schemas.microsoft.com/office/drawing/2014/main" id="{090AB6FB-6BED-F90F-DDA7-0CCAF590CF9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1128" y="6155340"/>
            <a:ext cx="1023648" cy="486716"/>
          </a:xfrm>
          <a:prstGeom prst="rect">
            <a:avLst/>
          </a:prstGeom>
        </p:spPr>
      </p:pic>
      <p:sp>
        <p:nvSpPr>
          <p:cNvPr id="10" name="TextBox 9">
            <a:extLst>
              <a:ext uri="{FF2B5EF4-FFF2-40B4-BE49-F238E27FC236}">
                <a16:creationId xmlns:a16="http://schemas.microsoft.com/office/drawing/2014/main" id="{78FB4F91-0C78-5496-D63A-A2CB1EF5BFEE}"/>
              </a:ext>
            </a:extLst>
          </p:cNvPr>
          <p:cNvSpPr txBox="1"/>
          <p:nvPr/>
        </p:nvSpPr>
        <p:spPr>
          <a:xfrm>
            <a:off x="1175253" y="358816"/>
            <a:ext cx="9841494" cy="175432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Forecast Verification in the Model-Development Process </a:t>
            </a:r>
            <a:endParaRPr kumimoji="0" lang="en-US" sz="48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AF5861AF-D9F6-ECA1-EBD0-F9FFCF13BA3F}"/>
              </a:ext>
            </a:extLst>
          </p:cNvPr>
          <p:cNvSpPr txBox="1"/>
          <p:nvPr/>
        </p:nvSpPr>
        <p:spPr>
          <a:xfrm>
            <a:off x="0" y="3511643"/>
            <a:ext cx="12192000" cy="83099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Jaymes Kenyon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University of Colorado – CIRES at NOAA Global Systems Laboratory </a:t>
            </a: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548792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1A609-8B5A-5F9B-06C0-F15313DCD647}"/>
            </a:ext>
          </a:extLst>
        </p:cNvPr>
        <p:cNvGrpSpPr/>
        <p:nvPr/>
      </p:nvGrpSpPr>
      <p:grpSpPr>
        <a:xfrm>
          <a:off x="0" y="0"/>
          <a:ext cx="0" cy="0"/>
          <a:chOff x="0" y="0"/>
          <a:chExt cx="0" cy="0"/>
        </a:xfrm>
      </p:grpSpPr>
      <p:pic>
        <p:nvPicPr>
          <p:cNvPr id="29" name="Picture 2">
            <a:extLst>
              <a:ext uri="{FF2B5EF4-FFF2-40B4-BE49-F238E27FC236}">
                <a16:creationId xmlns:a16="http://schemas.microsoft.com/office/drawing/2014/main" id="{44806475-0269-08E4-CCEB-8DAFE7FD971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6572" y="3842752"/>
            <a:ext cx="4037152" cy="30152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698220D-DF53-D425-EF8A-64A5F57FFEF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94473" y="212651"/>
            <a:ext cx="4561066" cy="2297637"/>
          </a:xfrm>
          <a:prstGeom prst="rect">
            <a:avLst/>
          </a:prstGeom>
        </p:spPr>
      </p:pic>
      <p:pic>
        <p:nvPicPr>
          <p:cNvPr id="9" name="Picture 8">
            <a:extLst>
              <a:ext uri="{FF2B5EF4-FFF2-40B4-BE49-F238E27FC236}">
                <a16:creationId xmlns:a16="http://schemas.microsoft.com/office/drawing/2014/main" id="{9232A05C-5104-7E28-F469-D25BBCFA35C4}"/>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6332795" y="2510288"/>
            <a:ext cx="4512017" cy="2049420"/>
          </a:xfrm>
          <a:prstGeom prst="rect">
            <a:avLst/>
          </a:prstGeom>
        </p:spPr>
      </p:pic>
      <p:pic>
        <p:nvPicPr>
          <p:cNvPr id="11" name="Picture 10">
            <a:extLst>
              <a:ext uri="{FF2B5EF4-FFF2-40B4-BE49-F238E27FC236}">
                <a16:creationId xmlns:a16="http://schemas.microsoft.com/office/drawing/2014/main" id="{C74A8D85-3305-C777-13F8-E718AE79338D}"/>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6332795" y="4559708"/>
            <a:ext cx="4582633" cy="2075008"/>
          </a:xfrm>
          <a:prstGeom prst="rect">
            <a:avLst/>
          </a:prstGeom>
        </p:spPr>
      </p:pic>
      <p:sp>
        <p:nvSpPr>
          <p:cNvPr id="14" name="TextBox 13">
            <a:extLst>
              <a:ext uri="{FF2B5EF4-FFF2-40B4-BE49-F238E27FC236}">
                <a16:creationId xmlns:a16="http://schemas.microsoft.com/office/drawing/2014/main" id="{9FEF19FD-0650-F2C9-8876-15FE2C551427}"/>
              </a:ext>
            </a:extLst>
          </p:cNvPr>
          <p:cNvSpPr txBox="1"/>
          <p:nvPr/>
        </p:nvSpPr>
        <p:spPr>
          <a:xfrm>
            <a:off x="6294473" y="274673"/>
            <a:ext cx="512392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Critical Success Index (CSI) (“Threat Score”)</a:t>
            </a:r>
          </a:p>
        </p:txBody>
      </p:sp>
      <p:sp>
        <p:nvSpPr>
          <p:cNvPr id="15" name="Up Arrow 14">
            <a:extLst>
              <a:ext uri="{FF2B5EF4-FFF2-40B4-BE49-F238E27FC236}">
                <a16:creationId xmlns:a16="http://schemas.microsoft.com/office/drawing/2014/main" id="{D0BD67FD-A2F1-DEE2-3AC8-8076FCDAD534}"/>
              </a:ext>
            </a:extLst>
          </p:cNvPr>
          <p:cNvSpPr/>
          <p:nvPr/>
        </p:nvSpPr>
        <p:spPr>
          <a:xfrm>
            <a:off x="11286599" y="770708"/>
            <a:ext cx="340242" cy="542260"/>
          </a:xfrm>
          <a:prstGeom prst="up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6432EA87-0AF6-C72B-B59F-34D82C82F273}"/>
              </a:ext>
            </a:extLst>
          </p:cNvPr>
          <p:cNvSpPr txBox="1"/>
          <p:nvPr/>
        </p:nvSpPr>
        <p:spPr>
          <a:xfrm>
            <a:off x="10588395" y="1340619"/>
            <a:ext cx="190677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Higher is Better</a:t>
            </a:r>
          </a:p>
        </p:txBody>
      </p:sp>
      <p:sp>
        <p:nvSpPr>
          <p:cNvPr id="17" name="TextBox 16">
            <a:extLst>
              <a:ext uri="{FF2B5EF4-FFF2-40B4-BE49-F238E27FC236}">
                <a16:creationId xmlns:a16="http://schemas.microsoft.com/office/drawing/2014/main" id="{5F408EA1-E2FB-E42C-FF90-F8D3BC305416}"/>
              </a:ext>
            </a:extLst>
          </p:cNvPr>
          <p:cNvSpPr txBox="1"/>
          <p:nvPr/>
        </p:nvSpPr>
        <p:spPr>
          <a:xfrm>
            <a:off x="6215061" y="2579028"/>
            <a:ext cx="512392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Probability of Detection</a:t>
            </a:r>
          </a:p>
        </p:txBody>
      </p:sp>
      <p:sp>
        <p:nvSpPr>
          <p:cNvPr id="20" name="TextBox 19">
            <a:extLst>
              <a:ext uri="{FF2B5EF4-FFF2-40B4-BE49-F238E27FC236}">
                <a16:creationId xmlns:a16="http://schemas.microsoft.com/office/drawing/2014/main" id="{C5C2215F-2628-41F7-C1ED-60A213C1F313}"/>
              </a:ext>
            </a:extLst>
          </p:cNvPr>
          <p:cNvSpPr txBox="1"/>
          <p:nvPr/>
        </p:nvSpPr>
        <p:spPr>
          <a:xfrm>
            <a:off x="6332795" y="4628448"/>
            <a:ext cx="512392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False Alarm Rate</a:t>
            </a:r>
          </a:p>
        </p:txBody>
      </p:sp>
      <p:sp>
        <p:nvSpPr>
          <p:cNvPr id="25" name="Up Arrow 24">
            <a:extLst>
              <a:ext uri="{FF2B5EF4-FFF2-40B4-BE49-F238E27FC236}">
                <a16:creationId xmlns:a16="http://schemas.microsoft.com/office/drawing/2014/main" id="{3082BA18-0731-C099-F03E-A787AF5FB240}"/>
              </a:ext>
            </a:extLst>
          </p:cNvPr>
          <p:cNvSpPr/>
          <p:nvPr/>
        </p:nvSpPr>
        <p:spPr>
          <a:xfrm>
            <a:off x="11286599" y="3019210"/>
            <a:ext cx="340242" cy="542260"/>
          </a:xfrm>
          <a:prstGeom prst="up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07E0F289-6BB9-5C05-83CB-621D1B84F15B}"/>
              </a:ext>
            </a:extLst>
          </p:cNvPr>
          <p:cNvSpPr txBox="1"/>
          <p:nvPr/>
        </p:nvSpPr>
        <p:spPr>
          <a:xfrm>
            <a:off x="10588395" y="3589121"/>
            <a:ext cx="190677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Higher is Better</a:t>
            </a:r>
          </a:p>
        </p:txBody>
      </p:sp>
      <p:sp>
        <p:nvSpPr>
          <p:cNvPr id="27" name="Up Arrow 26">
            <a:extLst>
              <a:ext uri="{FF2B5EF4-FFF2-40B4-BE49-F238E27FC236}">
                <a16:creationId xmlns:a16="http://schemas.microsoft.com/office/drawing/2014/main" id="{070774A6-8EFE-DEC9-BC2F-243FC2AF0B28}"/>
              </a:ext>
            </a:extLst>
          </p:cNvPr>
          <p:cNvSpPr/>
          <p:nvPr/>
        </p:nvSpPr>
        <p:spPr>
          <a:xfrm rot="10800000">
            <a:off x="11286599" y="5084856"/>
            <a:ext cx="340242" cy="542260"/>
          </a:xfrm>
          <a:prstGeom prst="up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9F75B6CD-25E7-02CD-0874-872C0E27E741}"/>
              </a:ext>
            </a:extLst>
          </p:cNvPr>
          <p:cNvSpPr txBox="1"/>
          <p:nvPr/>
        </p:nvSpPr>
        <p:spPr>
          <a:xfrm>
            <a:off x="10588395" y="5629609"/>
            <a:ext cx="190677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Lower is Better</a:t>
            </a:r>
          </a:p>
        </p:txBody>
      </p:sp>
      <p:sp>
        <p:nvSpPr>
          <p:cNvPr id="30" name="TextBox 29">
            <a:extLst>
              <a:ext uri="{FF2B5EF4-FFF2-40B4-BE49-F238E27FC236}">
                <a16:creationId xmlns:a16="http://schemas.microsoft.com/office/drawing/2014/main" id="{73125FF2-E6E2-EBB2-B4CE-A2ADF33F8832}"/>
              </a:ext>
            </a:extLst>
          </p:cNvPr>
          <p:cNvSpPr txBox="1"/>
          <p:nvPr/>
        </p:nvSpPr>
        <p:spPr>
          <a:xfrm>
            <a:off x="527307" y="1440255"/>
            <a:ext cx="5568693" cy="2893100"/>
          </a:xfrm>
          <a:prstGeom prst="rect">
            <a:avLst/>
          </a:prstGeom>
          <a:solidFill>
            <a:schemeClr val="bg2">
              <a:lumMod val="9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Selected HRRR Verification Metrics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(2014–present, versions 1–4)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Composite Reflectivity: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6-h Forecasts vs. Observations (MRMS)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Domain: continental U.S.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Threshold: ≥ 35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dB</a:t>
            </a:r>
            <a:r>
              <a:rPr kumimoji="0" lang="en-US" sz="1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Z</a:t>
            </a:r>
            <a:endParaRPr kumimoji="0" lang="en-US" sz="1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40-km neighborhood radius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90-day running mean</a:t>
            </a:r>
          </a:p>
        </p:txBody>
      </p:sp>
      <p:sp>
        <p:nvSpPr>
          <p:cNvPr id="31" name="TextBox 30">
            <a:extLst>
              <a:ext uri="{FF2B5EF4-FFF2-40B4-BE49-F238E27FC236}">
                <a16:creationId xmlns:a16="http://schemas.microsoft.com/office/drawing/2014/main" id="{1E3937C4-7235-B569-2958-43CAAC74320C}"/>
              </a:ext>
            </a:extLst>
          </p:cNvPr>
          <p:cNvSpPr txBox="1"/>
          <p:nvPr/>
        </p:nvSpPr>
        <p:spPr>
          <a:xfrm>
            <a:off x="111994" y="108710"/>
            <a:ext cx="6399318" cy="120032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Has HRRR Convective Guidance Improved? </a:t>
            </a:r>
          </a:p>
        </p:txBody>
      </p:sp>
    </p:spTree>
    <p:extLst>
      <p:ext uri="{BB962C8B-B14F-4D97-AF65-F5344CB8AC3E}">
        <p14:creationId xmlns:p14="http://schemas.microsoft.com/office/powerpoint/2010/main" val="35027224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50E98-230F-7DB7-9844-6C1CECFA90D0}"/>
            </a:ext>
          </a:extLst>
        </p:cNvPr>
        <p:cNvGrpSpPr/>
        <p:nvPr/>
      </p:nvGrpSpPr>
      <p:grpSpPr>
        <a:xfrm>
          <a:off x="0" y="0"/>
          <a:ext cx="0" cy="0"/>
          <a:chOff x="0" y="0"/>
          <a:chExt cx="0" cy="0"/>
        </a:xfrm>
      </p:grpSpPr>
      <p:pic>
        <p:nvPicPr>
          <p:cNvPr id="2" name="Google Shape;727;p82">
            <a:extLst>
              <a:ext uri="{FF2B5EF4-FFF2-40B4-BE49-F238E27FC236}">
                <a16:creationId xmlns:a16="http://schemas.microsoft.com/office/drawing/2014/main" id="{61CEB07C-13B9-A944-94E8-BA6C56B7C744}"/>
              </a:ext>
            </a:extLst>
          </p:cNvPr>
          <p:cNvPicPr preferRelativeResize="0">
            <a:picLocks noChangeAspect="1"/>
          </p:cNvPicPr>
          <p:nvPr/>
        </p:nvPicPr>
        <p:blipFill>
          <a:blip r:embed="rId2" cstate="screen">
            <a:alphaModFix/>
            <a:extLst>
              <a:ext uri="{28A0092B-C50C-407E-A947-70E740481C1C}">
                <a14:useLocalDpi xmlns:a14="http://schemas.microsoft.com/office/drawing/2010/main"/>
              </a:ext>
            </a:extLst>
          </a:blip>
          <a:srcRect/>
          <a:stretch>
            <a:fillRect/>
          </a:stretch>
        </p:blipFill>
        <p:spPr>
          <a:xfrm>
            <a:off x="6954442" y="3644153"/>
            <a:ext cx="3561362" cy="3178211"/>
          </a:xfrm>
          <a:prstGeom prst="rect">
            <a:avLst/>
          </a:prstGeom>
          <a:noFill/>
          <a:ln>
            <a:noFill/>
          </a:ln>
        </p:spPr>
      </p:pic>
      <p:pic>
        <p:nvPicPr>
          <p:cNvPr id="3" name="Google Shape;730;p82">
            <a:extLst>
              <a:ext uri="{FF2B5EF4-FFF2-40B4-BE49-F238E27FC236}">
                <a16:creationId xmlns:a16="http://schemas.microsoft.com/office/drawing/2014/main" id="{9E237556-49F4-1618-C60B-D85DBADB4054}"/>
              </a:ext>
            </a:extLst>
          </p:cNvPr>
          <p:cNvPicPr preferRelativeResize="0">
            <a:picLocks noChangeAspect="1"/>
          </p:cNvPicPr>
          <p:nvPr/>
        </p:nvPicPr>
        <p:blipFill>
          <a:blip r:embed="rId3" cstate="screen">
            <a:alphaModFix/>
            <a:extLst>
              <a:ext uri="{28A0092B-C50C-407E-A947-70E740481C1C}">
                <a14:useLocalDpi xmlns:a14="http://schemas.microsoft.com/office/drawing/2010/main"/>
              </a:ext>
            </a:extLst>
          </a:blip>
          <a:srcRect/>
          <a:stretch>
            <a:fillRect/>
          </a:stretch>
        </p:blipFill>
        <p:spPr>
          <a:xfrm>
            <a:off x="6902672" y="295835"/>
            <a:ext cx="3664901" cy="3283742"/>
          </a:xfrm>
          <a:prstGeom prst="rect">
            <a:avLst/>
          </a:prstGeom>
          <a:noFill/>
          <a:ln>
            <a:noFill/>
          </a:ln>
        </p:spPr>
      </p:pic>
      <p:sp>
        <p:nvSpPr>
          <p:cNvPr id="6" name="Google Shape;734;p82">
            <a:extLst>
              <a:ext uri="{FF2B5EF4-FFF2-40B4-BE49-F238E27FC236}">
                <a16:creationId xmlns:a16="http://schemas.microsoft.com/office/drawing/2014/main" id="{BF80606B-48E7-AA6C-D5D5-32A0000BF7D4}"/>
              </a:ext>
            </a:extLst>
          </p:cNvPr>
          <p:cNvSpPr txBox="1">
            <a:spLocks/>
          </p:cNvSpPr>
          <p:nvPr/>
        </p:nvSpPr>
        <p:spPr>
          <a:xfrm>
            <a:off x="8261498" y="715770"/>
            <a:ext cx="1607682" cy="336854"/>
          </a:xfrm>
          <a:prstGeom prst="rect">
            <a:avLst/>
          </a:prstGeom>
          <a:solidFill>
            <a:schemeClr val="bg2">
              <a:lumMod val="90000"/>
            </a:schemeClr>
          </a:solidFill>
          <a:ln>
            <a:solidFill>
              <a:schemeClr val="tx1"/>
            </a:solidFill>
          </a:ln>
        </p:spPr>
        <p:txBody>
          <a:bodyPr spcFirstLastPara="1" vert="horz" wrap="square" lIns="91425" tIns="91425" rIns="91425" bIns="91425" rtlCol="0" anchor="ctr" anchorCtr="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80000"/>
              </a:lnSpc>
              <a:spcBef>
                <a:spcPts val="0"/>
              </a:spcBef>
              <a:spcAft>
                <a:spcPts val="0"/>
              </a:spcAft>
              <a:buClrTx/>
              <a:buSzPts val="935"/>
              <a:buFont typeface="Arial" panose="020B0604020202020204" pitchFamily="34" charset="0"/>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CSI (20 km)</a:t>
            </a:r>
          </a:p>
        </p:txBody>
      </p:sp>
      <p:sp>
        <p:nvSpPr>
          <p:cNvPr id="11" name="TextBox 10">
            <a:extLst>
              <a:ext uri="{FF2B5EF4-FFF2-40B4-BE49-F238E27FC236}">
                <a16:creationId xmlns:a16="http://schemas.microsoft.com/office/drawing/2014/main" id="{A769D945-06E7-A51D-37E8-562687A8D331}"/>
              </a:ext>
            </a:extLst>
          </p:cNvPr>
          <p:cNvSpPr txBox="1"/>
          <p:nvPr/>
        </p:nvSpPr>
        <p:spPr>
          <a:xfrm>
            <a:off x="622020" y="2617157"/>
            <a:ext cx="5862255" cy="2616101"/>
          </a:xfrm>
          <a:prstGeom prst="rect">
            <a:avLst/>
          </a:prstGeom>
          <a:solidFill>
            <a:schemeClr val="bg2">
              <a:lumMod val="9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RRFSv1 (early) Prototypes vs. HRRRv4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(1–7 Feb 2022 focused evaluation)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Composite Reflectivity: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Forecasts vs. Observations (MRMS)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Domain: continental U.S.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Threshold: ≥ 25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dB</a:t>
            </a:r>
            <a:r>
              <a:rPr kumimoji="0" lang="en-US" sz="20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Z</a:t>
            </a:r>
            <a:endParaRPr kumimoji="0" lang="en-US" sz="2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Google Shape;717;p81">
            <a:extLst>
              <a:ext uri="{FF2B5EF4-FFF2-40B4-BE49-F238E27FC236}">
                <a16:creationId xmlns:a16="http://schemas.microsoft.com/office/drawing/2014/main" id="{FC13F924-5FC9-2C6E-64B4-B217E61FA925}"/>
              </a:ext>
            </a:extLst>
          </p:cNvPr>
          <p:cNvSpPr txBox="1"/>
          <p:nvPr/>
        </p:nvSpPr>
        <p:spPr>
          <a:xfrm>
            <a:off x="8396542" y="1476056"/>
            <a:ext cx="2119262" cy="923299"/>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dirty="0">
                <a:ln>
                  <a:noFill/>
                </a:ln>
                <a:solidFill>
                  <a:srgbClr val="0000FF"/>
                </a:solidFill>
                <a:effectLst/>
                <a:highlight>
                  <a:prstClr val="white"/>
                </a:highlight>
                <a:uLnTx/>
                <a:uFillTx/>
                <a:latin typeface="Arial" panose="020B0604020202020204" pitchFamily="34" charset="0"/>
                <a:ea typeface="+mn-ea"/>
                <a:cs typeface="Arial" panose="020B0604020202020204" pitchFamily="34" charset="0"/>
              </a:rPr>
              <a:t>RRFSv1_beta2</a:t>
            </a:r>
            <a:endParaRPr kumimoji="0" sz="1600" b="0" i="0" u="none" strike="noStrike" kern="1200" cap="none" spc="0" normalizeH="0" baseline="0" noProof="0" dirty="0">
              <a:ln>
                <a:noFill/>
              </a:ln>
              <a:solidFill>
                <a:srgbClr val="0000FF"/>
              </a:solidFill>
              <a:effectLst/>
              <a:highlight>
                <a:prstClr val="white"/>
              </a:highligh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dirty="0">
                <a:ln>
                  <a:noFill/>
                </a:ln>
                <a:solidFill>
                  <a:srgbClr val="FFC000"/>
                </a:solidFill>
                <a:effectLst/>
                <a:highlight>
                  <a:prstClr val="white"/>
                </a:highlight>
                <a:uLnTx/>
                <a:uFillTx/>
                <a:latin typeface="Arial" panose="020B0604020202020204" pitchFamily="34" charset="0"/>
                <a:ea typeface="+mn-ea"/>
                <a:cs typeface="Arial" panose="020B0604020202020204" pitchFamily="34" charset="0"/>
              </a:rPr>
              <a:t>RRFSretv1_beta3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highlight>
                  <a:prstClr val="white"/>
                </a:highlight>
                <a:uLnTx/>
                <a:uFillTx/>
                <a:latin typeface="Arial" panose="020B0604020202020204" pitchFamily="34" charset="0"/>
                <a:ea typeface="+mn-ea"/>
                <a:cs typeface="Arial" panose="020B0604020202020204" pitchFamily="34" charset="0"/>
              </a:rPr>
              <a:t>HRRR</a:t>
            </a:r>
          </a:p>
        </p:txBody>
      </p:sp>
      <p:pic>
        <p:nvPicPr>
          <p:cNvPr id="15" name="Graphic 14">
            <a:extLst>
              <a:ext uri="{FF2B5EF4-FFF2-40B4-BE49-F238E27FC236}">
                <a16:creationId xmlns:a16="http://schemas.microsoft.com/office/drawing/2014/main" id="{E5E2AB60-4747-8D6A-1054-4381EF84DAC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841920" y="6242138"/>
            <a:ext cx="3212588" cy="471180"/>
          </a:xfrm>
          <a:prstGeom prst="rect">
            <a:avLst/>
          </a:prstGeom>
        </p:spPr>
      </p:pic>
      <p:pic>
        <p:nvPicPr>
          <p:cNvPr id="16" name="Picture 15">
            <a:extLst>
              <a:ext uri="{FF2B5EF4-FFF2-40B4-BE49-F238E27FC236}">
                <a16:creationId xmlns:a16="http://schemas.microsoft.com/office/drawing/2014/main" id="{977DF814-7D69-0137-350C-D792BDAB779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4508" y="6005813"/>
            <a:ext cx="1663792" cy="852187"/>
          </a:xfrm>
          <a:prstGeom prst="rect">
            <a:avLst/>
          </a:prstGeom>
        </p:spPr>
      </p:pic>
      <p:pic>
        <p:nvPicPr>
          <p:cNvPr id="17" name="Picture 16">
            <a:extLst>
              <a:ext uri="{FF2B5EF4-FFF2-40B4-BE49-F238E27FC236}">
                <a16:creationId xmlns:a16="http://schemas.microsoft.com/office/drawing/2014/main" id="{C99DDC86-5A57-5BCA-61BF-E1144E92289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1128" y="6155340"/>
            <a:ext cx="1023648" cy="486716"/>
          </a:xfrm>
          <a:prstGeom prst="rect">
            <a:avLst/>
          </a:prstGeom>
        </p:spPr>
      </p:pic>
      <p:sp>
        <p:nvSpPr>
          <p:cNvPr id="20" name="TextBox 19">
            <a:extLst>
              <a:ext uri="{FF2B5EF4-FFF2-40B4-BE49-F238E27FC236}">
                <a16:creationId xmlns:a16="http://schemas.microsoft.com/office/drawing/2014/main" id="{CE78994C-1B7C-6FD3-D4CD-D60ECDEB43DD}"/>
              </a:ext>
            </a:extLst>
          </p:cNvPr>
          <p:cNvSpPr txBox="1"/>
          <p:nvPr/>
        </p:nvSpPr>
        <p:spPr>
          <a:xfrm>
            <a:off x="318982" y="450866"/>
            <a:ext cx="6399318" cy="150810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Pursuing Model Upgrades: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…aiming to beat your team’s previous “best”</a:t>
            </a:r>
          </a:p>
        </p:txBody>
      </p:sp>
      <p:sp>
        <p:nvSpPr>
          <p:cNvPr id="22" name="Google Shape;717;p81">
            <a:extLst>
              <a:ext uri="{FF2B5EF4-FFF2-40B4-BE49-F238E27FC236}">
                <a16:creationId xmlns:a16="http://schemas.microsoft.com/office/drawing/2014/main" id="{04758F3B-BBC9-C67C-320C-826602669950}"/>
              </a:ext>
            </a:extLst>
          </p:cNvPr>
          <p:cNvSpPr txBox="1"/>
          <p:nvPr/>
        </p:nvSpPr>
        <p:spPr>
          <a:xfrm>
            <a:off x="10624514" y="2869140"/>
            <a:ext cx="1546220" cy="1077188"/>
          </a:xfrm>
          <a:prstGeom prst="rect">
            <a:avLst/>
          </a:prstGeom>
          <a:solidFill>
            <a:schemeClr val="accent4">
              <a:lumMod val="60000"/>
              <a:lumOff val="40000"/>
            </a:schemeClr>
          </a:solidFill>
          <a:ln>
            <a:solidFill>
              <a:schemeClr val="tx1"/>
            </a:solidFill>
          </a:ln>
        </p:spPr>
        <p:txBody>
          <a:bodyPr spcFirstLastPara="1" wrap="square" lIns="91425" tIns="91425" rIns="91425" bIns="91425"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RRFSv1 prototypes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seemed better than HRRRv4</a:t>
            </a:r>
          </a:p>
        </p:txBody>
      </p:sp>
      <p:sp>
        <p:nvSpPr>
          <p:cNvPr id="4" name="Google Shape;734;p82">
            <a:extLst>
              <a:ext uri="{FF2B5EF4-FFF2-40B4-BE49-F238E27FC236}">
                <a16:creationId xmlns:a16="http://schemas.microsoft.com/office/drawing/2014/main" id="{30459ED1-2F0C-6563-56D9-2B1BF71B777C}"/>
              </a:ext>
            </a:extLst>
          </p:cNvPr>
          <p:cNvSpPr txBox="1">
            <a:spLocks/>
          </p:cNvSpPr>
          <p:nvPr/>
        </p:nvSpPr>
        <p:spPr>
          <a:xfrm>
            <a:off x="8368473" y="4845756"/>
            <a:ext cx="1607682" cy="359043"/>
          </a:xfrm>
          <a:prstGeom prst="rect">
            <a:avLst/>
          </a:prstGeom>
          <a:solidFill>
            <a:schemeClr val="bg2">
              <a:lumMod val="90000"/>
            </a:schemeClr>
          </a:solidFill>
          <a:ln>
            <a:solidFill>
              <a:schemeClr val="tx1"/>
            </a:solidFill>
          </a:ln>
        </p:spPr>
        <p:txBody>
          <a:bodyPr spcFirstLastPara="1" vert="horz" wrap="square" lIns="91425" tIns="91425" rIns="91425" bIns="91425" rtlCol="0" anchor="ctr" anchorCtr="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80000"/>
              </a:lnSpc>
              <a:spcBef>
                <a:spcPts val="0"/>
              </a:spcBef>
              <a:spcAft>
                <a:spcPts val="0"/>
              </a:spcAft>
              <a:buClrTx/>
              <a:buSzPts val="935"/>
              <a:buFont typeface="Arial" panose="020B0604020202020204" pitchFamily="34" charset="0"/>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Bias (3 km)</a:t>
            </a:r>
          </a:p>
        </p:txBody>
      </p:sp>
    </p:spTree>
    <p:extLst>
      <p:ext uri="{BB962C8B-B14F-4D97-AF65-F5344CB8AC3E}">
        <p14:creationId xmlns:p14="http://schemas.microsoft.com/office/powerpoint/2010/main" val="29978238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5"/>
          <p:cNvSpPr txBox="1"/>
          <p:nvPr/>
        </p:nvSpPr>
        <p:spPr>
          <a:xfrm>
            <a:off x="1061925" y="1186318"/>
            <a:ext cx="2119262" cy="430857"/>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highlight>
                  <a:prstClr val="white"/>
                </a:highlight>
                <a:uLnTx/>
                <a:uFillTx/>
                <a:latin typeface="Arial"/>
                <a:ea typeface="Arial"/>
                <a:cs typeface="Arial"/>
                <a:sym typeface="Arial"/>
              </a:rPr>
              <a:t>Observed (MRMS)</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4" name="Google Shape;154;p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58421" y="5534725"/>
            <a:ext cx="3813046" cy="316396"/>
          </a:xfrm>
          <a:prstGeom prst="rect">
            <a:avLst/>
          </a:prstGeom>
          <a:noFill/>
          <a:ln>
            <a:noFill/>
          </a:ln>
        </p:spPr>
      </p:pic>
      <p:sp>
        <p:nvSpPr>
          <p:cNvPr id="156" name="Google Shape;156;p5"/>
          <p:cNvSpPr txBox="1"/>
          <p:nvPr/>
        </p:nvSpPr>
        <p:spPr>
          <a:xfrm>
            <a:off x="539337" y="5723423"/>
            <a:ext cx="3460831" cy="400079"/>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highlight>
                  <a:prstClr val="white"/>
                </a:highlight>
                <a:uLnTx/>
                <a:uFillTx/>
                <a:latin typeface="Arial"/>
                <a:ea typeface="Arial"/>
                <a:cs typeface="Arial"/>
                <a:sym typeface="Arial"/>
              </a:rPr>
              <a:t>Composite Reflectivity (dB</a:t>
            </a:r>
            <a:r>
              <a:rPr kumimoji="0" lang="en-US" sz="1400" b="0" i="1" u="none" strike="noStrike" kern="1200" cap="none" spc="0" normalizeH="0" baseline="0" noProof="0">
                <a:ln>
                  <a:noFill/>
                </a:ln>
                <a:solidFill>
                  <a:prstClr val="black"/>
                </a:solidFill>
                <a:effectLst/>
                <a:highlight>
                  <a:prstClr val="white"/>
                </a:highlight>
                <a:uLnTx/>
                <a:uFillTx/>
                <a:latin typeface="Arial"/>
                <a:ea typeface="Arial"/>
                <a:cs typeface="Arial"/>
                <a:sym typeface="Arial"/>
              </a:rPr>
              <a:t>Z</a:t>
            </a:r>
            <a:r>
              <a:rPr kumimoji="0" lang="en-US" sz="1400" b="0" i="0" u="none" strike="noStrike" kern="1200" cap="none" spc="0" normalizeH="0" baseline="0" noProof="0">
                <a:ln>
                  <a:noFill/>
                </a:ln>
                <a:solidFill>
                  <a:prstClr val="black"/>
                </a:solidFill>
                <a:effectLst/>
                <a:highlight>
                  <a:prstClr val="white"/>
                </a:highlight>
                <a:uLnTx/>
                <a:uFillTx/>
                <a:latin typeface="Arial"/>
                <a:ea typeface="Arial"/>
                <a:cs typeface="Arial"/>
                <a:sym typeface="Arial"/>
              </a:rPr>
              <a:t>)</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Google Shape;157;p5"/>
          <p:cNvSpPr/>
          <p:nvPr/>
        </p:nvSpPr>
        <p:spPr>
          <a:xfrm>
            <a:off x="1841920" y="6242138"/>
            <a:ext cx="3212588" cy="471180"/>
          </a:xfrm>
          <a:prstGeom prst="rect">
            <a:avLst/>
          </a:prstGeom>
          <a:noFill/>
          <a:ln>
            <a:noFill/>
          </a:ln>
        </p:spPr>
      </p:sp>
      <p:pic>
        <p:nvPicPr>
          <p:cNvPr id="158" name="Google Shape;158;p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054508" y="6005813"/>
            <a:ext cx="1663792" cy="852187"/>
          </a:xfrm>
          <a:prstGeom prst="rect">
            <a:avLst/>
          </a:prstGeom>
          <a:noFill/>
          <a:ln>
            <a:noFill/>
          </a:ln>
        </p:spPr>
      </p:pic>
      <p:pic>
        <p:nvPicPr>
          <p:cNvPr id="159" name="Google Shape;159;p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71128" y="6155340"/>
            <a:ext cx="1023648" cy="486716"/>
          </a:xfrm>
          <a:prstGeom prst="rect">
            <a:avLst/>
          </a:prstGeom>
          <a:noFill/>
          <a:ln>
            <a:noFill/>
          </a:ln>
        </p:spPr>
      </p:pic>
      <p:pic>
        <p:nvPicPr>
          <p:cNvPr id="162" name="Google Shape;162;p5"/>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915742" y="1533475"/>
            <a:ext cx="2710159" cy="4071424"/>
          </a:xfrm>
          <a:prstGeom prst="rect">
            <a:avLst/>
          </a:prstGeom>
          <a:noFill/>
          <a:ln w="12700" cap="flat" cmpd="sng">
            <a:solidFill>
              <a:schemeClr val="dk1"/>
            </a:solidFill>
            <a:prstDash val="solid"/>
            <a:round/>
            <a:headEnd type="none" w="sm" len="sm"/>
            <a:tailEnd type="none" w="sm" len="sm"/>
          </a:ln>
        </p:spPr>
      </p:pic>
      <p:pic>
        <p:nvPicPr>
          <p:cNvPr id="163" name="Google Shape;163;p5"/>
          <p:cNvPicPr preferRelativeResize="0"/>
          <p:nvPr/>
        </p:nvPicPr>
        <p:blipFill rotWithShape="1">
          <a:blip r:embed="rId7" cstate="screen">
            <a:alphaModFix/>
            <a:extLst>
              <a:ext uri="{28A0092B-C50C-407E-A947-70E740481C1C}">
                <a14:useLocalDpi xmlns:a14="http://schemas.microsoft.com/office/drawing/2010/main"/>
              </a:ext>
            </a:extLst>
          </a:blip>
          <a:srcRect l="47746" t="23963" r="4151" b="24000"/>
          <a:stretch/>
        </p:blipFill>
        <p:spPr>
          <a:xfrm>
            <a:off x="6720680" y="1700350"/>
            <a:ext cx="2273695" cy="3162675"/>
          </a:xfrm>
          <a:prstGeom prst="rect">
            <a:avLst/>
          </a:prstGeom>
          <a:noFill/>
          <a:ln w="19050" cap="flat" cmpd="sng">
            <a:solidFill>
              <a:schemeClr val="dk1"/>
            </a:solidFill>
            <a:prstDash val="solid"/>
            <a:round/>
            <a:headEnd type="none" w="sm" len="sm"/>
            <a:tailEnd type="none" w="sm" len="sm"/>
          </a:ln>
        </p:spPr>
      </p:pic>
      <p:pic>
        <p:nvPicPr>
          <p:cNvPr id="164" name="Google Shape;164;p5"/>
          <p:cNvPicPr preferRelativeResize="0"/>
          <p:nvPr/>
        </p:nvPicPr>
        <p:blipFill rotWithShape="1">
          <a:blip r:embed="rId8" cstate="screen">
            <a:alphaModFix/>
            <a:extLst>
              <a:ext uri="{28A0092B-C50C-407E-A947-70E740481C1C}">
                <a14:useLocalDpi xmlns:a14="http://schemas.microsoft.com/office/drawing/2010/main"/>
              </a:ext>
            </a:extLst>
          </a:blip>
          <a:srcRect l="47389" t="23590" r="4077" b="23858"/>
          <a:stretch/>
        </p:blipFill>
        <p:spPr>
          <a:xfrm>
            <a:off x="9368200" y="1697515"/>
            <a:ext cx="2273699" cy="3148249"/>
          </a:xfrm>
          <a:prstGeom prst="rect">
            <a:avLst/>
          </a:prstGeom>
          <a:noFill/>
          <a:ln w="19050" cap="flat" cmpd="sng">
            <a:solidFill>
              <a:schemeClr val="dk1"/>
            </a:solidFill>
            <a:prstDash val="solid"/>
            <a:round/>
            <a:headEnd type="none" w="sm" len="sm"/>
            <a:tailEnd type="none" w="sm" len="sm"/>
          </a:ln>
        </p:spPr>
      </p:pic>
      <p:pic>
        <p:nvPicPr>
          <p:cNvPr id="165" name="Google Shape;165;p5"/>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4248405" y="1700375"/>
            <a:ext cx="2069245" cy="3162674"/>
          </a:xfrm>
          <a:prstGeom prst="rect">
            <a:avLst/>
          </a:prstGeom>
          <a:noFill/>
          <a:ln w="19050" cap="flat" cmpd="sng">
            <a:solidFill>
              <a:schemeClr val="dk1"/>
            </a:solidFill>
            <a:prstDash val="solid"/>
            <a:round/>
            <a:headEnd type="none" w="sm" len="sm"/>
            <a:tailEnd type="none" w="sm" len="sm"/>
          </a:ln>
        </p:spPr>
      </p:pic>
      <p:sp>
        <p:nvSpPr>
          <p:cNvPr id="2" name="TextBox 1">
            <a:extLst>
              <a:ext uri="{FF2B5EF4-FFF2-40B4-BE49-F238E27FC236}">
                <a16:creationId xmlns:a16="http://schemas.microsoft.com/office/drawing/2014/main" id="{B80582EE-F738-DF08-6689-02C78115592E}"/>
              </a:ext>
            </a:extLst>
          </p:cNvPr>
          <p:cNvSpPr txBox="1"/>
          <p:nvPr/>
        </p:nvSpPr>
        <p:spPr>
          <a:xfrm>
            <a:off x="1376761" y="93181"/>
            <a:ext cx="9693119" cy="107721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Verification Metrics are Usually Not Enough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…must also examine raw forecast output</a:t>
            </a:r>
          </a:p>
        </p:txBody>
      </p:sp>
      <p:sp>
        <p:nvSpPr>
          <p:cNvPr id="3" name="TextBox 2">
            <a:extLst>
              <a:ext uri="{FF2B5EF4-FFF2-40B4-BE49-F238E27FC236}">
                <a16:creationId xmlns:a16="http://schemas.microsoft.com/office/drawing/2014/main" id="{0D2F5AA2-AA46-F029-A4F7-24E2E1B624C6}"/>
              </a:ext>
            </a:extLst>
          </p:cNvPr>
          <p:cNvSpPr txBox="1"/>
          <p:nvPr/>
        </p:nvSpPr>
        <p:spPr>
          <a:xfrm>
            <a:off x="4071466" y="4945982"/>
            <a:ext cx="7862113" cy="677108"/>
          </a:xfrm>
          <a:prstGeom prst="rect">
            <a:avLst/>
          </a:prstGeom>
          <a:solidFill>
            <a:schemeClr val="bg2">
              <a:lumMod val="9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RRFSv1 (early) Prototypes vs. HRRRv4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Case Study: 12-h forecasts valid 1800 UTC 3 Feb 2022</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56969-8FBB-84B3-3C18-347B3ADEE173}"/>
            </a:ext>
          </a:extLst>
        </p:cNvPr>
        <p:cNvGrpSpPr/>
        <p:nvPr/>
      </p:nvGrpSpPr>
      <p:grpSpPr>
        <a:xfrm>
          <a:off x="0" y="0"/>
          <a:ext cx="0" cy="0"/>
          <a:chOff x="0" y="0"/>
          <a:chExt cx="0" cy="0"/>
        </a:xfrm>
      </p:grpSpPr>
      <p:pic>
        <p:nvPicPr>
          <p:cNvPr id="10" name="Google Shape;840;p91">
            <a:extLst>
              <a:ext uri="{FF2B5EF4-FFF2-40B4-BE49-F238E27FC236}">
                <a16:creationId xmlns:a16="http://schemas.microsoft.com/office/drawing/2014/main" id="{577033F3-B0C5-E272-4F85-B7ED4D9B93B9}"/>
              </a:ext>
            </a:extLst>
          </p:cNvPr>
          <p:cNvPicPr preferRelativeResize="0">
            <a:picLocks noChangeAspect="1"/>
          </p:cNvPicPr>
          <p:nvPr/>
        </p:nvPicPr>
        <p:blipFill>
          <a:blip r:embed="rId2" cstate="screen">
            <a:alphaModFix/>
            <a:extLst>
              <a:ext uri="{28A0092B-C50C-407E-A947-70E740481C1C}">
                <a14:useLocalDpi xmlns:a14="http://schemas.microsoft.com/office/drawing/2010/main"/>
              </a:ext>
            </a:extLst>
          </a:blip>
          <a:stretch>
            <a:fillRect/>
          </a:stretch>
        </p:blipFill>
        <p:spPr>
          <a:xfrm>
            <a:off x="347034" y="1551652"/>
            <a:ext cx="3627700" cy="3894261"/>
          </a:xfrm>
          <a:prstGeom prst="rect">
            <a:avLst/>
          </a:prstGeom>
          <a:noFill/>
          <a:ln w="12700">
            <a:solidFill>
              <a:schemeClr val="tx1"/>
            </a:solidFill>
          </a:ln>
        </p:spPr>
      </p:pic>
      <p:pic>
        <p:nvPicPr>
          <p:cNvPr id="12" name="Google Shape;843;p91">
            <a:extLst>
              <a:ext uri="{FF2B5EF4-FFF2-40B4-BE49-F238E27FC236}">
                <a16:creationId xmlns:a16="http://schemas.microsoft.com/office/drawing/2014/main" id="{33C8FB93-48E2-B236-3C14-28B781392B07}"/>
              </a:ext>
            </a:extLst>
          </p:cNvPr>
          <p:cNvPicPr preferRelativeResize="0">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6680753" y="1551652"/>
            <a:ext cx="2571324" cy="3305999"/>
          </a:xfrm>
          <a:prstGeom prst="rect">
            <a:avLst/>
          </a:prstGeom>
          <a:noFill/>
          <a:ln w="19050">
            <a:solidFill>
              <a:schemeClr val="tx1"/>
            </a:solidFill>
          </a:ln>
        </p:spPr>
      </p:pic>
      <p:pic>
        <p:nvPicPr>
          <p:cNvPr id="13" name="Google Shape;844;p91">
            <a:extLst>
              <a:ext uri="{FF2B5EF4-FFF2-40B4-BE49-F238E27FC236}">
                <a16:creationId xmlns:a16="http://schemas.microsoft.com/office/drawing/2014/main" id="{3D23C423-B479-E740-4F6E-3B65BEAAE7A1}"/>
              </a:ext>
            </a:extLst>
          </p:cNvPr>
          <p:cNvPicPr preferRelativeResize="0">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9348810" y="1551652"/>
            <a:ext cx="2584920" cy="3305998"/>
          </a:xfrm>
          <a:prstGeom prst="rect">
            <a:avLst/>
          </a:prstGeom>
          <a:noFill/>
          <a:ln w="19050">
            <a:solidFill>
              <a:schemeClr val="tx1"/>
            </a:solidFill>
          </a:ln>
        </p:spPr>
      </p:pic>
      <p:pic>
        <p:nvPicPr>
          <p:cNvPr id="18" name="Google Shape;857;p92">
            <a:extLst>
              <a:ext uri="{FF2B5EF4-FFF2-40B4-BE49-F238E27FC236}">
                <a16:creationId xmlns:a16="http://schemas.microsoft.com/office/drawing/2014/main" id="{B2DE4DA0-CBB9-677E-96BD-D128AA85E9E9}"/>
              </a:ext>
            </a:extLst>
          </p:cNvPr>
          <p:cNvPicPr preferRelativeResize="0">
            <a:picLocks noChangeAspect="1"/>
          </p:cNvPicPr>
          <p:nvPr/>
        </p:nvPicPr>
        <p:blipFill>
          <a:blip r:embed="rId5" cstate="screen">
            <a:alphaModFix/>
            <a:extLst>
              <a:ext uri="{28A0092B-C50C-407E-A947-70E740481C1C}">
                <a14:useLocalDpi xmlns:a14="http://schemas.microsoft.com/office/drawing/2010/main"/>
              </a:ext>
            </a:extLst>
          </a:blip>
          <a:stretch>
            <a:fillRect/>
          </a:stretch>
        </p:blipFill>
        <p:spPr>
          <a:xfrm>
            <a:off x="4071467" y="1551652"/>
            <a:ext cx="2512553" cy="3305998"/>
          </a:xfrm>
          <a:prstGeom prst="rect">
            <a:avLst/>
          </a:prstGeom>
          <a:noFill/>
          <a:ln w="19050" cap="flat" cmpd="sng">
            <a:solidFill>
              <a:schemeClr val="dk1"/>
            </a:solidFill>
            <a:prstDash val="solid"/>
            <a:round/>
            <a:headEnd type="none" w="sm" len="sm"/>
            <a:tailEnd type="none" w="sm" len="sm"/>
          </a:ln>
        </p:spPr>
      </p:pic>
      <p:sp>
        <p:nvSpPr>
          <p:cNvPr id="31" name="Google Shape;717;p81">
            <a:extLst>
              <a:ext uri="{FF2B5EF4-FFF2-40B4-BE49-F238E27FC236}">
                <a16:creationId xmlns:a16="http://schemas.microsoft.com/office/drawing/2014/main" id="{963E2D56-6459-7728-25A7-1D8961FEFCAB}"/>
              </a:ext>
            </a:extLst>
          </p:cNvPr>
          <p:cNvSpPr txBox="1"/>
          <p:nvPr/>
        </p:nvSpPr>
        <p:spPr>
          <a:xfrm>
            <a:off x="1061925" y="1186318"/>
            <a:ext cx="2119262" cy="430857"/>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highlight>
                  <a:prstClr val="white"/>
                </a:highlight>
                <a:uLnTx/>
                <a:uFillTx/>
                <a:latin typeface="Arial" panose="020B0604020202020204" pitchFamily="34" charset="0"/>
                <a:ea typeface="+mn-ea"/>
                <a:cs typeface="Arial" panose="020B0604020202020204" pitchFamily="34" charset="0"/>
              </a:rPr>
              <a:t>Observed (MRMS)</a:t>
            </a:r>
          </a:p>
        </p:txBody>
      </p:sp>
      <p:pic>
        <p:nvPicPr>
          <p:cNvPr id="32" name="Google Shape;745;p83">
            <a:extLst>
              <a:ext uri="{FF2B5EF4-FFF2-40B4-BE49-F238E27FC236}">
                <a16:creationId xmlns:a16="http://schemas.microsoft.com/office/drawing/2014/main" id="{FAC7B32F-A567-ADBA-5416-CFDF92E650E5}"/>
              </a:ext>
            </a:extLst>
          </p:cNvPr>
          <p:cNvPicPr preferRelativeResize="0"/>
          <p:nvPr/>
        </p:nvPicPr>
        <p:blipFill>
          <a:blip r:embed="rId6" cstate="screen">
            <a:alphaModFix/>
            <a:extLst>
              <a:ext uri="{28A0092B-C50C-407E-A947-70E740481C1C}">
                <a14:useLocalDpi xmlns:a14="http://schemas.microsoft.com/office/drawing/2010/main"/>
              </a:ext>
            </a:extLst>
          </a:blip>
          <a:srcRect/>
          <a:stretch>
            <a:fillRect/>
          </a:stretch>
        </p:blipFill>
        <p:spPr>
          <a:xfrm>
            <a:off x="258421" y="5534725"/>
            <a:ext cx="3813046" cy="316396"/>
          </a:xfrm>
          <a:prstGeom prst="rect">
            <a:avLst/>
          </a:prstGeom>
          <a:noFill/>
          <a:ln>
            <a:noFill/>
          </a:ln>
        </p:spPr>
      </p:pic>
      <p:sp>
        <p:nvSpPr>
          <p:cNvPr id="33" name="TextBox 32">
            <a:extLst>
              <a:ext uri="{FF2B5EF4-FFF2-40B4-BE49-F238E27FC236}">
                <a16:creationId xmlns:a16="http://schemas.microsoft.com/office/drawing/2014/main" id="{81290C4B-E995-62C3-E43B-6B923F2DD00E}"/>
              </a:ext>
            </a:extLst>
          </p:cNvPr>
          <p:cNvSpPr txBox="1"/>
          <p:nvPr/>
        </p:nvSpPr>
        <p:spPr>
          <a:xfrm>
            <a:off x="4071466" y="4945982"/>
            <a:ext cx="7862113" cy="677108"/>
          </a:xfrm>
          <a:prstGeom prst="rect">
            <a:avLst/>
          </a:prstGeom>
          <a:solidFill>
            <a:schemeClr val="bg2">
              <a:lumMod val="9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RRFSv1 (early) Prototypes vs. HRRRv4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Case Study: 12-h forecasts valid 1800 UTC 3 Feb 2022</a:t>
            </a:r>
          </a:p>
        </p:txBody>
      </p:sp>
      <p:sp>
        <p:nvSpPr>
          <p:cNvPr id="36" name="Google Shape;717;p81">
            <a:extLst>
              <a:ext uri="{FF2B5EF4-FFF2-40B4-BE49-F238E27FC236}">
                <a16:creationId xmlns:a16="http://schemas.microsoft.com/office/drawing/2014/main" id="{56D80A31-578E-E01E-8232-5D43A77115BE}"/>
              </a:ext>
            </a:extLst>
          </p:cNvPr>
          <p:cNvSpPr txBox="1"/>
          <p:nvPr/>
        </p:nvSpPr>
        <p:spPr>
          <a:xfrm>
            <a:off x="539337" y="5723423"/>
            <a:ext cx="3460831" cy="400079"/>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highlight>
                  <a:prstClr val="white"/>
                </a:highlight>
                <a:uLnTx/>
                <a:uFillTx/>
                <a:latin typeface="Arial" panose="020B0604020202020204" pitchFamily="34" charset="0"/>
                <a:ea typeface="+mn-ea"/>
                <a:cs typeface="Arial" panose="020B0604020202020204" pitchFamily="34" charset="0"/>
              </a:rPr>
              <a:t>Composite Reflectivity (</a:t>
            </a:r>
            <a:r>
              <a:rPr kumimoji="0" lang="en-US" sz="1400" b="0" i="0" u="none" strike="noStrike" kern="1200" cap="none" spc="0" normalizeH="0" baseline="0" noProof="0" dirty="0" err="1">
                <a:ln>
                  <a:noFill/>
                </a:ln>
                <a:solidFill>
                  <a:prstClr val="black"/>
                </a:solidFill>
                <a:effectLst/>
                <a:highlight>
                  <a:prstClr val="white"/>
                </a:highlight>
                <a:uLnTx/>
                <a:uFillTx/>
                <a:latin typeface="Arial" panose="020B0604020202020204" pitchFamily="34" charset="0"/>
                <a:ea typeface="+mn-ea"/>
                <a:cs typeface="Arial" panose="020B0604020202020204" pitchFamily="34" charset="0"/>
              </a:rPr>
              <a:t>dB</a:t>
            </a:r>
            <a:r>
              <a:rPr kumimoji="0" lang="en-US" sz="1400" b="0" i="1" u="none" strike="noStrike" kern="1200" cap="none" spc="0" normalizeH="0" baseline="0" noProof="0" dirty="0" err="1">
                <a:ln>
                  <a:noFill/>
                </a:ln>
                <a:solidFill>
                  <a:prstClr val="black"/>
                </a:solidFill>
                <a:effectLst/>
                <a:highlight>
                  <a:prstClr val="white"/>
                </a:highlight>
                <a:uLnTx/>
                <a:uFillTx/>
                <a:latin typeface="Arial" panose="020B0604020202020204" pitchFamily="34" charset="0"/>
                <a:ea typeface="+mn-ea"/>
                <a:cs typeface="Arial" panose="020B0604020202020204" pitchFamily="34" charset="0"/>
              </a:rPr>
              <a:t>Z</a:t>
            </a:r>
            <a:r>
              <a:rPr kumimoji="0" lang="en-US" sz="1400" b="0" i="0" u="none" strike="noStrike" kern="1200" cap="none" spc="0" normalizeH="0" baseline="0" noProof="0" dirty="0">
                <a:ln>
                  <a:noFill/>
                </a:ln>
                <a:solidFill>
                  <a:prstClr val="black"/>
                </a:solidFill>
                <a:effectLst/>
                <a:highlight>
                  <a:prstClr val="white"/>
                </a:highlight>
                <a:uLnTx/>
                <a:uFillTx/>
                <a:latin typeface="Arial" panose="020B0604020202020204" pitchFamily="34" charset="0"/>
                <a:ea typeface="+mn-ea"/>
                <a:cs typeface="Arial" panose="020B0604020202020204" pitchFamily="34" charset="0"/>
              </a:rPr>
              <a:t>)</a:t>
            </a:r>
          </a:p>
        </p:txBody>
      </p:sp>
      <p:pic>
        <p:nvPicPr>
          <p:cNvPr id="37" name="Graphic 36">
            <a:extLst>
              <a:ext uri="{FF2B5EF4-FFF2-40B4-BE49-F238E27FC236}">
                <a16:creationId xmlns:a16="http://schemas.microsoft.com/office/drawing/2014/main" id="{520EFA9F-C415-7615-E71A-984283C48190}"/>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841920" y="6242138"/>
            <a:ext cx="3212588" cy="471180"/>
          </a:xfrm>
          <a:prstGeom prst="rect">
            <a:avLst/>
          </a:prstGeom>
        </p:spPr>
      </p:pic>
      <p:pic>
        <p:nvPicPr>
          <p:cNvPr id="38" name="Picture 37">
            <a:extLst>
              <a:ext uri="{FF2B5EF4-FFF2-40B4-BE49-F238E27FC236}">
                <a16:creationId xmlns:a16="http://schemas.microsoft.com/office/drawing/2014/main" id="{02442DCB-2442-4F8C-8AE4-C579A418ED4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54508" y="6005813"/>
            <a:ext cx="1663792" cy="852187"/>
          </a:xfrm>
          <a:prstGeom prst="rect">
            <a:avLst/>
          </a:prstGeom>
        </p:spPr>
      </p:pic>
      <p:pic>
        <p:nvPicPr>
          <p:cNvPr id="39" name="Picture 38">
            <a:extLst>
              <a:ext uri="{FF2B5EF4-FFF2-40B4-BE49-F238E27FC236}">
                <a16:creationId xmlns:a16="http://schemas.microsoft.com/office/drawing/2014/main" id="{1B319DB6-3656-A9C2-F8BD-B38F6F78170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71128" y="6155340"/>
            <a:ext cx="1023648" cy="486716"/>
          </a:xfrm>
          <a:prstGeom prst="rect">
            <a:avLst/>
          </a:prstGeom>
        </p:spPr>
      </p:pic>
      <p:sp>
        <p:nvSpPr>
          <p:cNvPr id="40" name="TextBox 39">
            <a:extLst>
              <a:ext uri="{FF2B5EF4-FFF2-40B4-BE49-F238E27FC236}">
                <a16:creationId xmlns:a16="http://schemas.microsoft.com/office/drawing/2014/main" id="{D991D03D-17A3-C10C-E32A-DACEE3C03D78}"/>
              </a:ext>
            </a:extLst>
          </p:cNvPr>
          <p:cNvSpPr txBox="1"/>
          <p:nvPr/>
        </p:nvSpPr>
        <p:spPr>
          <a:xfrm>
            <a:off x="1376761" y="93181"/>
            <a:ext cx="9693119" cy="107721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Verification Metrics are Usually Not Enough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…must also examine raw forecast output</a:t>
            </a:r>
          </a:p>
        </p:txBody>
      </p:sp>
      <p:sp>
        <p:nvSpPr>
          <p:cNvPr id="2" name="Google Shape;717;p81">
            <a:extLst>
              <a:ext uri="{FF2B5EF4-FFF2-40B4-BE49-F238E27FC236}">
                <a16:creationId xmlns:a16="http://schemas.microsoft.com/office/drawing/2014/main" id="{DF16AF16-1AD2-8AA8-F82F-8D263C2DD972}"/>
              </a:ext>
            </a:extLst>
          </p:cNvPr>
          <p:cNvSpPr txBox="1"/>
          <p:nvPr/>
        </p:nvSpPr>
        <p:spPr>
          <a:xfrm>
            <a:off x="4376759" y="1107407"/>
            <a:ext cx="1901967" cy="400079"/>
          </a:xfrm>
          <a:prstGeom prst="rect">
            <a:avLst/>
          </a:prstGeom>
          <a:solidFill>
            <a:schemeClr val="accent4">
              <a:lumMod val="60000"/>
              <a:lumOff val="40000"/>
            </a:schemeClr>
          </a:solidFill>
          <a:ln>
            <a:solidFill>
              <a:schemeClr val="tx1"/>
            </a:solidFill>
          </a:ln>
        </p:spPr>
        <p:txBody>
          <a:bodyPr spcFirstLastPara="1" wrap="square" lIns="91425" tIns="91425" rIns="91425" bIns="91425"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Best forecast?</a:t>
            </a:r>
          </a:p>
        </p:txBody>
      </p:sp>
    </p:spTree>
    <p:extLst>
      <p:ext uri="{BB962C8B-B14F-4D97-AF65-F5344CB8AC3E}">
        <p14:creationId xmlns:p14="http://schemas.microsoft.com/office/powerpoint/2010/main" val="40688883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55BFB-0A5B-3969-AFD9-4EAE326249B2}"/>
            </a:ext>
          </a:extLst>
        </p:cNvPr>
        <p:cNvGrpSpPr/>
        <p:nvPr/>
      </p:nvGrpSpPr>
      <p:grpSpPr>
        <a:xfrm>
          <a:off x="0" y="0"/>
          <a:ext cx="0" cy="0"/>
          <a:chOff x="0" y="0"/>
          <a:chExt cx="0" cy="0"/>
        </a:xfrm>
      </p:grpSpPr>
      <p:pic>
        <p:nvPicPr>
          <p:cNvPr id="10" name="Google Shape;840;p91">
            <a:extLst>
              <a:ext uri="{FF2B5EF4-FFF2-40B4-BE49-F238E27FC236}">
                <a16:creationId xmlns:a16="http://schemas.microsoft.com/office/drawing/2014/main" id="{0CD866E3-0613-C0E9-604F-98FFAF417153}"/>
              </a:ext>
            </a:extLst>
          </p:cNvPr>
          <p:cNvPicPr preferRelativeResize="0">
            <a:picLocks noChangeAspect="1"/>
          </p:cNvPicPr>
          <p:nvPr/>
        </p:nvPicPr>
        <p:blipFill>
          <a:blip r:embed="rId2" cstate="screen">
            <a:alphaModFix/>
            <a:extLst>
              <a:ext uri="{28A0092B-C50C-407E-A947-70E740481C1C}">
                <a14:useLocalDpi xmlns:a14="http://schemas.microsoft.com/office/drawing/2010/main"/>
              </a:ext>
            </a:extLst>
          </a:blip>
          <a:stretch>
            <a:fillRect/>
          </a:stretch>
        </p:blipFill>
        <p:spPr>
          <a:xfrm>
            <a:off x="347034" y="1551652"/>
            <a:ext cx="3627700" cy="3894261"/>
          </a:xfrm>
          <a:prstGeom prst="rect">
            <a:avLst/>
          </a:prstGeom>
          <a:noFill/>
          <a:ln w="12700">
            <a:solidFill>
              <a:schemeClr val="tx1"/>
            </a:solidFill>
          </a:ln>
        </p:spPr>
      </p:pic>
      <p:pic>
        <p:nvPicPr>
          <p:cNvPr id="12" name="Google Shape;843;p91">
            <a:extLst>
              <a:ext uri="{FF2B5EF4-FFF2-40B4-BE49-F238E27FC236}">
                <a16:creationId xmlns:a16="http://schemas.microsoft.com/office/drawing/2014/main" id="{CBFED3B3-D268-3183-9CA4-50D012356E5F}"/>
              </a:ext>
            </a:extLst>
          </p:cNvPr>
          <p:cNvPicPr preferRelativeResize="0">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6680753" y="1551652"/>
            <a:ext cx="2571324" cy="3305999"/>
          </a:xfrm>
          <a:prstGeom prst="rect">
            <a:avLst/>
          </a:prstGeom>
          <a:noFill/>
          <a:ln w="19050">
            <a:solidFill>
              <a:schemeClr val="tx1"/>
            </a:solidFill>
          </a:ln>
        </p:spPr>
      </p:pic>
      <p:pic>
        <p:nvPicPr>
          <p:cNvPr id="13" name="Google Shape;844;p91">
            <a:extLst>
              <a:ext uri="{FF2B5EF4-FFF2-40B4-BE49-F238E27FC236}">
                <a16:creationId xmlns:a16="http://schemas.microsoft.com/office/drawing/2014/main" id="{D6A9AD7A-6859-F3D1-DF60-2743C693C4D3}"/>
              </a:ext>
            </a:extLst>
          </p:cNvPr>
          <p:cNvPicPr preferRelativeResize="0">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9348810" y="1551652"/>
            <a:ext cx="2584920" cy="3305998"/>
          </a:xfrm>
          <a:prstGeom prst="rect">
            <a:avLst/>
          </a:prstGeom>
          <a:noFill/>
          <a:ln w="19050">
            <a:solidFill>
              <a:schemeClr val="tx1"/>
            </a:solidFill>
          </a:ln>
        </p:spPr>
      </p:pic>
      <p:pic>
        <p:nvPicPr>
          <p:cNvPr id="18" name="Google Shape;857;p92">
            <a:extLst>
              <a:ext uri="{FF2B5EF4-FFF2-40B4-BE49-F238E27FC236}">
                <a16:creationId xmlns:a16="http://schemas.microsoft.com/office/drawing/2014/main" id="{EBAA120D-E83B-8899-69D1-952FFEE6D789}"/>
              </a:ext>
            </a:extLst>
          </p:cNvPr>
          <p:cNvPicPr preferRelativeResize="0">
            <a:picLocks noChangeAspect="1"/>
          </p:cNvPicPr>
          <p:nvPr/>
        </p:nvPicPr>
        <p:blipFill>
          <a:blip r:embed="rId5" cstate="screen">
            <a:alphaModFix/>
            <a:extLst>
              <a:ext uri="{28A0092B-C50C-407E-A947-70E740481C1C}">
                <a14:useLocalDpi xmlns:a14="http://schemas.microsoft.com/office/drawing/2010/main"/>
              </a:ext>
            </a:extLst>
          </a:blip>
          <a:stretch>
            <a:fillRect/>
          </a:stretch>
        </p:blipFill>
        <p:spPr>
          <a:xfrm>
            <a:off x="4071467" y="1551652"/>
            <a:ext cx="2512553" cy="3305998"/>
          </a:xfrm>
          <a:prstGeom prst="rect">
            <a:avLst/>
          </a:prstGeom>
          <a:noFill/>
          <a:ln w="19050" cap="flat" cmpd="sng">
            <a:solidFill>
              <a:schemeClr val="dk1"/>
            </a:solidFill>
            <a:prstDash val="solid"/>
            <a:round/>
            <a:headEnd type="none" w="sm" len="sm"/>
            <a:tailEnd type="none" w="sm" len="sm"/>
          </a:ln>
        </p:spPr>
      </p:pic>
      <p:sp>
        <p:nvSpPr>
          <p:cNvPr id="22" name="Google Shape;717;p81">
            <a:extLst>
              <a:ext uri="{FF2B5EF4-FFF2-40B4-BE49-F238E27FC236}">
                <a16:creationId xmlns:a16="http://schemas.microsoft.com/office/drawing/2014/main" id="{C29D2E8E-90E5-D671-BC70-94F7C52F3F70}"/>
              </a:ext>
            </a:extLst>
          </p:cNvPr>
          <p:cNvSpPr txBox="1"/>
          <p:nvPr/>
        </p:nvSpPr>
        <p:spPr>
          <a:xfrm>
            <a:off x="4223429" y="1186321"/>
            <a:ext cx="2119262" cy="430857"/>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highlight>
                  <a:prstClr val="white"/>
                </a:highlight>
                <a:uLnTx/>
                <a:uFillTx/>
                <a:latin typeface="Arial" panose="020B0604020202020204" pitchFamily="34" charset="0"/>
                <a:ea typeface="+mn-ea"/>
                <a:cs typeface="Arial" panose="020B0604020202020204" pitchFamily="34" charset="0"/>
              </a:rPr>
              <a:t>HRRR</a:t>
            </a:r>
          </a:p>
        </p:txBody>
      </p:sp>
      <p:sp>
        <p:nvSpPr>
          <p:cNvPr id="23" name="Google Shape;717;p81">
            <a:extLst>
              <a:ext uri="{FF2B5EF4-FFF2-40B4-BE49-F238E27FC236}">
                <a16:creationId xmlns:a16="http://schemas.microsoft.com/office/drawing/2014/main" id="{0415BB9A-2AE5-6B93-346C-DB3867F5AE14}"/>
              </a:ext>
            </a:extLst>
          </p:cNvPr>
          <p:cNvSpPr txBox="1"/>
          <p:nvPr/>
        </p:nvSpPr>
        <p:spPr>
          <a:xfrm>
            <a:off x="6940158" y="1186320"/>
            <a:ext cx="2119262" cy="430857"/>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600" b="1" i="0" u="none" strike="noStrike" kern="1200" cap="none" spc="0" normalizeH="0" baseline="0" noProof="0" dirty="0">
                <a:ln>
                  <a:noFill/>
                </a:ln>
                <a:solidFill>
                  <a:srgbClr val="0000FF"/>
                </a:solidFill>
                <a:effectLst/>
                <a:highlight>
                  <a:prstClr val="white"/>
                </a:highlight>
                <a:uLnTx/>
                <a:uFillTx/>
                <a:latin typeface="Arial" panose="020B0604020202020204" pitchFamily="34" charset="0"/>
                <a:ea typeface="+mn-ea"/>
                <a:cs typeface="Arial" panose="020B0604020202020204" pitchFamily="34" charset="0"/>
              </a:rPr>
              <a:t>RRFSv1_beta2</a:t>
            </a:r>
            <a:endParaRPr kumimoji="0" sz="1600" b="1" i="0" u="none" strike="noStrike" kern="1200" cap="none" spc="0" normalizeH="0" baseline="0" noProof="0" dirty="0">
              <a:ln>
                <a:noFill/>
              </a:ln>
              <a:solidFill>
                <a:srgbClr val="0000FF"/>
              </a:solidFill>
              <a:effectLst/>
              <a:highlight>
                <a:prstClr val="white"/>
              </a:highlight>
              <a:uLnTx/>
              <a:uFillTx/>
              <a:latin typeface="Arial" panose="020B0604020202020204" pitchFamily="34" charset="0"/>
              <a:ea typeface="+mn-ea"/>
              <a:cs typeface="Arial" panose="020B0604020202020204" pitchFamily="34" charset="0"/>
            </a:endParaRPr>
          </a:p>
        </p:txBody>
      </p:sp>
      <p:sp>
        <p:nvSpPr>
          <p:cNvPr id="24" name="Google Shape;717;p81">
            <a:extLst>
              <a:ext uri="{FF2B5EF4-FFF2-40B4-BE49-F238E27FC236}">
                <a16:creationId xmlns:a16="http://schemas.microsoft.com/office/drawing/2014/main" id="{74E11127-0F56-4B41-50EC-A467DD2AAF51}"/>
              </a:ext>
            </a:extLst>
          </p:cNvPr>
          <p:cNvSpPr txBox="1"/>
          <p:nvPr/>
        </p:nvSpPr>
        <p:spPr>
          <a:xfrm>
            <a:off x="9608215" y="1186319"/>
            <a:ext cx="2119262" cy="430857"/>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600" b="1" i="0" u="none" strike="noStrike" kern="1200" cap="none" spc="0" normalizeH="0" baseline="0" noProof="0" dirty="0">
                <a:ln>
                  <a:noFill/>
                </a:ln>
                <a:solidFill>
                  <a:srgbClr val="FFC000"/>
                </a:solidFill>
                <a:effectLst/>
                <a:highlight>
                  <a:prstClr val="white"/>
                </a:highlight>
                <a:uLnTx/>
                <a:uFillTx/>
                <a:latin typeface="Arial" panose="020B0604020202020204" pitchFamily="34" charset="0"/>
                <a:ea typeface="+mn-ea"/>
                <a:cs typeface="Arial" panose="020B0604020202020204" pitchFamily="34" charset="0"/>
              </a:rPr>
              <a:t>RRFSv1_beta3</a:t>
            </a:r>
          </a:p>
        </p:txBody>
      </p:sp>
      <p:sp>
        <p:nvSpPr>
          <p:cNvPr id="31" name="Google Shape;717;p81">
            <a:extLst>
              <a:ext uri="{FF2B5EF4-FFF2-40B4-BE49-F238E27FC236}">
                <a16:creationId xmlns:a16="http://schemas.microsoft.com/office/drawing/2014/main" id="{B671CB9E-F3E3-9C7E-EBFF-7EB0903ED853}"/>
              </a:ext>
            </a:extLst>
          </p:cNvPr>
          <p:cNvSpPr txBox="1"/>
          <p:nvPr/>
        </p:nvSpPr>
        <p:spPr>
          <a:xfrm>
            <a:off x="1061925" y="1186318"/>
            <a:ext cx="2119262" cy="430857"/>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highlight>
                  <a:prstClr val="white"/>
                </a:highlight>
                <a:uLnTx/>
                <a:uFillTx/>
                <a:latin typeface="Arial" panose="020B0604020202020204" pitchFamily="34" charset="0"/>
                <a:ea typeface="+mn-ea"/>
                <a:cs typeface="Arial" panose="020B0604020202020204" pitchFamily="34" charset="0"/>
              </a:rPr>
              <a:t>Observed (MRMS)</a:t>
            </a:r>
          </a:p>
        </p:txBody>
      </p:sp>
      <p:pic>
        <p:nvPicPr>
          <p:cNvPr id="32" name="Google Shape;745;p83">
            <a:extLst>
              <a:ext uri="{FF2B5EF4-FFF2-40B4-BE49-F238E27FC236}">
                <a16:creationId xmlns:a16="http://schemas.microsoft.com/office/drawing/2014/main" id="{C6057E79-31D9-6B30-2E74-85FB6C12B83A}"/>
              </a:ext>
            </a:extLst>
          </p:cNvPr>
          <p:cNvPicPr preferRelativeResize="0"/>
          <p:nvPr/>
        </p:nvPicPr>
        <p:blipFill>
          <a:blip r:embed="rId6" cstate="screen">
            <a:alphaModFix/>
            <a:extLst>
              <a:ext uri="{28A0092B-C50C-407E-A947-70E740481C1C}">
                <a14:useLocalDpi xmlns:a14="http://schemas.microsoft.com/office/drawing/2010/main"/>
              </a:ext>
            </a:extLst>
          </a:blip>
          <a:srcRect/>
          <a:stretch>
            <a:fillRect/>
          </a:stretch>
        </p:blipFill>
        <p:spPr>
          <a:xfrm>
            <a:off x="258421" y="5534725"/>
            <a:ext cx="3813046" cy="316396"/>
          </a:xfrm>
          <a:prstGeom prst="rect">
            <a:avLst/>
          </a:prstGeom>
          <a:noFill/>
          <a:ln>
            <a:noFill/>
          </a:ln>
        </p:spPr>
      </p:pic>
      <p:sp>
        <p:nvSpPr>
          <p:cNvPr id="33" name="TextBox 32">
            <a:extLst>
              <a:ext uri="{FF2B5EF4-FFF2-40B4-BE49-F238E27FC236}">
                <a16:creationId xmlns:a16="http://schemas.microsoft.com/office/drawing/2014/main" id="{9876F9ED-D18E-62CF-7223-D940BC7B92EC}"/>
              </a:ext>
            </a:extLst>
          </p:cNvPr>
          <p:cNvSpPr txBox="1"/>
          <p:nvPr/>
        </p:nvSpPr>
        <p:spPr>
          <a:xfrm>
            <a:off x="4071466" y="4945982"/>
            <a:ext cx="7862113" cy="677108"/>
          </a:xfrm>
          <a:prstGeom prst="rect">
            <a:avLst/>
          </a:prstGeom>
          <a:solidFill>
            <a:schemeClr val="bg2">
              <a:lumMod val="9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RRFSv1 (early) Prototypes vs. HRRRv4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Case Study: 12-h forecasts valid 1800 UTC 3 Feb 2022</a:t>
            </a:r>
          </a:p>
        </p:txBody>
      </p:sp>
      <p:sp>
        <p:nvSpPr>
          <p:cNvPr id="36" name="Google Shape;717;p81">
            <a:extLst>
              <a:ext uri="{FF2B5EF4-FFF2-40B4-BE49-F238E27FC236}">
                <a16:creationId xmlns:a16="http://schemas.microsoft.com/office/drawing/2014/main" id="{9A4161A7-0EA0-3571-3FA7-0FA463397A63}"/>
              </a:ext>
            </a:extLst>
          </p:cNvPr>
          <p:cNvSpPr txBox="1"/>
          <p:nvPr/>
        </p:nvSpPr>
        <p:spPr>
          <a:xfrm>
            <a:off x="539337" y="5723423"/>
            <a:ext cx="3460831" cy="400079"/>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highlight>
                  <a:prstClr val="white"/>
                </a:highlight>
                <a:uLnTx/>
                <a:uFillTx/>
                <a:latin typeface="Arial" panose="020B0604020202020204" pitchFamily="34" charset="0"/>
                <a:ea typeface="+mn-ea"/>
                <a:cs typeface="Arial" panose="020B0604020202020204" pitchFamily="34" charset="0"/>
              </a:rPr>
              <a:t>Composite Reflectivity (</a:t>
            </a:r>
            <a:r>
              <a:rPr kumimoji="0" lang="en-US" sz="1400" b="0" i="0" u="none" strike="noStrike" kern="1200" cap="none" spc="0" normalizeH="0" baseline="0" noProof="0" dirty="0" err="1">
                <a:ln>
                  <a:noFill/>
                </a:ln>
                <a:solidFill>
                  <a:prstClr val="black"/>
                </a:solidFill>
                <a:effectLst/>
                <a:highlight>
                  <a:prstClr val="white"/>
                </a:highlight>
                <a:uLnTx/>
                <a:uFillTx/>
                <a:latin typeface="Arial" panose="020B0604020202020204" pitchFamily="34" charset="0"/>
                <a:ea typeface="+mn-ea"/>
                <a:cs typeface="Arial" panose="020B0604020202020204" pitchFamily="34" charset="0"/>
              </a:rPr>
              <a:t>dB</a:t>
            </a:r>
            <a:r>
              <a:rPr kumimoji="0" lang="en-US" sz="1400" b="0" i="1" u="none" strike="noStrike" kern="1200" cap="none" spc="0" normalizeH="0" baseline="0" noProof="0" dirty="0" err="1">
                <a:ln>
                  <a:noFill/>
                </a:ln>
                <a:solidFill>
                  <a:prstClr val="black"/>
                </a:solidFill>
                <a:effectLst/>
                <a:highlight>
                  <a:prstClr val="white"/>
                </a:highlight>
                <a:uLnTx/>
                <a:uFillTx/>
                <a:latin typeface="Arial" panose="020B0604020202020204" pitchFamily="34" charset="0"/>
                <a:ea typeface="+mn-ea"/>
                <a:cs typeface="Arial" panose="020B0604020202020204" pitchFamily="34" charset="0"/>
              </a:rPr>
              <a:t>Z</a:t>
            </a:r>
            <a:r>
              <a:rPr kumimoji="0" lang="en-US" sz="1400" b="0" i="0" u="none" strike="noStrike" kern="1200" cap="none" spc="0" normalizeH="0" baseline="0" noProof="0" dirty="0">
                <a:ln>
                  <a:noFill/>
                </a:ln>
                <a:solidFill>
                  <a:prstClr val="black"/>
                </a:solidFill>
                <a:effectLst/>
                <a:highlight>
                  <a:prstClr val="white"/>
                </a:highlight>
                <a:uLnTx/>
                <a:uFillTx/>
                <a:latin typeface="Arial" panose="020B0604020202020204" pitchFamily="34" charset="0"/>
                <a:ea typeface="+mn-ea"/>
                <a:cs typeface="Arial" panose="020B0604020202020204" pitchFamily="34" charset="0"/>
              </a:rPr>
              <a:t>)</a:t>
            </a:r>
          </a:p>
        </p:txBody>
      </p:sp>
      <p:pic>
        <p:nvPicPr>
          <p:cNvPr id="37" name="Graphic 36">
            <a:extLst>
              <a:ext uri="{FF2B5EF4-FFF2-40B4-BE49-F238E27FC236}">
                <a16:creationId xmlns:a16="http://schemas.microsoft.com/office/drawing/2014/main" id="{6B4A8301-8C6E-C8F8-3E8B-5734643CF3E3}"/>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841920" y="6242138"/>
            <a:ext cx="3212588" cy="471180"/>
          </a:xfrm>
          <a:prstGeom prst="rect">
            <a:avLst/>
          </a:prstGeom>
        </p:spPr>
      </p:pic>
      <p:pic>
        <p:nvPicPr>
          <p:cNvPr id="38" name="Picture 37">
            <a:extLst>
              <a:ext uri="{FF2B5EF4-FFF2-40B4-BE49-F238E27FC236}">
                <a16:creationId xmlns:a16="http://schemas.microsoft.com/office/drawing/2014/main" id="{77C5B6C7-5902-1FBE-785B-F436AC57ED7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54508" y="6005813"/>
            <a:ext cx="1663792" cy="852187"/>
          </a:xfrm>
          <a:prstGeom prst="rect">
            <a:avLst/>
          </a:prstGeom>
        </p:spPr>
      </p:pic>
      <p:pic>
        <p:nvPicPr>
          <p:cNvPr id="39" name="Picture 38">
            <a:extLst>
              <a:ext uri="{FF2B5EF4-FFF2-40B4-BE49-F238E27FC236}">
                <a16:creationId xmlns:a16="http://schemas.microsoft.com/office/drawing/2014/main" id="{4A0CB344-D872-7D94-C1B2-1A2C683B23F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71128" y="6155340"/>
            <a:ext cx="1023648" cy="486716"/>
          </a:xfrm>
          <a:prstGeom prst="rect">
            <a:avLst/>
          </a:prstGeom>
        </p:spPr>
      </p:pic>
      <p:sp>
        <p:nvSpPr>
          <p:cNvPr id="3" name="TextBox 2">
            <a:extLst>
              <a:ext uri="{FF2B5EF4-FFF2-40B4-BE49-F238E27FC236}">
                <a16:creationId xmlns:a16="http://schemas.microsoft.com/office/drawing/2014/main" id="{3F5BC8CA-5352-4C37-B28A-F1DF611FCDA5}"/>
              </a:ext>
            </a:extLst>
          </p:cNvPr>
          <p:cNvSpPr txBox="1"/>
          <p:nvPr/>
        </p:nvSpPr>
        <p:spPr>
          <a:xfrm>
            <a:off x="1376761" y="93181"/>
            <a:ext cx="9693119" cy="107721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Verification Metrics are Usually Not Enough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…must also examine raw forecast output</a:t>
            </a:r>
          </a:p>
        </p:txBody>
      </p:sp>
    </p:spTree>
    <p:extLst>
      <p:ext uri="{BB962C8B-B14F-4D97-AF65-F5344CB8AC3E}">
        <p14:creationId xmlns:p14="http://schemas.microsoft.com/office/powerpoint/2010/main" val="20051011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5A8FE-CC08-6936-3A58-9AF2ACB54DD3}"/>
            </a:ext>
          </a:extLst>
        </p:cNvPr>
        <p:cNvGrpSpPr/>
        <p:nvPr/>
      </p:nvGrpSpPr>
      <p:grpSpPr>
        <a:xfrm>
          <a:off x="0" y="0"/>
          <a:ext cx="0" cy="0"/>
          <a:chOff x="0" y="0"/>
          <a:chExt cx="0" cy="0"/>
        </a:xfrm>
      </p:grpSpPr>
      <p:pic>
        <p:nvPicPr>
          <p:cNvPr id="4" name="Graphic 3">
            <a:extLst>
              <a:ext uri="{FF2B5EF4-FFF2-40B4-BE49-F238E27FC236}">
                <a16:creationId xmlns:a16="http://schemas.microsoft.com/office/drawing/2014/main" id="{886666C4-28F1-E25D-232A-F18CDED8E07F}"/>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841920" y="6242138"/>
            <a:ext cx="3212588" cy="471180"/>
          </a:xfrm>
          <a:prstGeom prst="rect">
            <a:avLst/>
          </a:prstGeom>
        </p:spPr>
      </p:pic>
      <p:pic>
        <p:nvPicPr>
          <p:cNvPr id="5" name="Picture 4">
            <a:extLst>
              <a:ext uri="{FF2B5EF4-FFF2-40B4-BE49-F238E27FC236}">
                <a16:creationId xmlns:a16="http://schemas.microsoft.com/office/drawing/2014/main" id="{030F6D4B-D2A7-46E8-2D77-3BE92A1BE7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54508" y="6005813"/>
            <a:ext cx="1663792" cy="852187"/>
          </a:xfrm>
          <a:prstGeom prst="rect">
            <a:avLst/>
          </a:prstGeom>
        </p:spPr>
      </p:pic>
      <p:pic>
        <p:nvPicPr>
          <p:cNvPr id="6" name="Picture 5">
            <a:extLst>
              <a:ext uri="{FF2B5EF4-FFF2-40B4-BE49-F238E27FC236}">
                <a16:creationId xmlns:a16="http://schemas.microsoft.com/office/drawing/2014/main" id="{E4C3C3BF-3FAE-2121-2438-5549E7753E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1128" y="6155340"/>
            <a:ext cx="1023648" cy="486716"/>
          </a:xfrm>
          <a:prstGeom prst="rect">
            <a:avLst/>
          </a:prstGeom>
        </p:spPr>
      </p:pic>
      <p:pic>
        <p:nvPicPr>
          <p:cNvPr id="2" name="Google Shape;54;p6">
            <a:extLst>
              <a:ext uri="{FF2B5EF4-FFF2-40B4-BE49-F238E27FC236}">
                <a16:creationId xmlns:a16="http://schemas.microsoft.com/office/drawing/2014/main" id="{1CA25A19-AD0A-652B-DA74-701545B9109D}"/>
              </a:ext>
            </a:extLst>
          </p:cNvPr>
          <p:cNvPicPr preferRelativeResize="0"/>
          <p:nvPr/>
        </p:nvPicPr>
        <p:blipFill rotWithShape="1">
          <a:blip r:embed="rId5">
            <a:alphaModFix/>
          </a:blip>
          <a:srcRect/>
          <a:stretch/>
        </p:blipFill>
        <p:spPr>
          <a:xfrm>
            <a:off x="1177555" y="144682"/>
            <a:ext cx="9836889" cy="5908032"/>
          </a:xfrm>
          <a:prstGeom prst="rect">
            <a:avLst/>
          </a:prstGeom>
          <a:noFill/>
          <a:ln>
            <a:noFill/>
          </a:ln>
        </p:spPr>
      </p:pic>
    </p:spTree>
    <p:extLst>
      <p:ext uri="{BB962C8B-B14F-4D97-AF65-F5344CB8AC3E}">
        <p14:creationId xmlns:p14="http://schemas.microsoft.com/office/powerpoint/2010/main" val="22593450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F98C2F6-3DF0-EA62-8626-D519F38C288F}"/>
            </a:ext>
          </a:extLst>
        </p:cNvPr>
        <p:cNvGrpSpPr/>
        <p:nvPr/>
      </p:nvGrpSpPr>
      <p:grpSpPr>
        <a:xfrm>
          <a:off x="0" y="0"/>
          <a:ext cx="0" cy="0"/>
          <a:chOff x="0" y="0"/>
          <a:chExt cx="0" cy="0"/>
        </a:xfrm>
      </p:grpSpPr>
      <p:pic>
        <p:nvPicPr>
          <p:cNvPr id="4" name="Graphic 3">
            <a:extLst>
              <a:ext uri="{FF2B5EF4-FFF2-40B4-BE49-F238E27FC236}">
                <a16:creationId xmlns:a16="http://schemas.microsoft.com/office/drawing/2014/main" id="{9B13D66C-E14F-F4BC-DAC3-A8BA8B48A639}"/>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841920" y="6242138"/>
            <a:ext cx="3212588" cy="471180"/>
          </a:xfrm>
          <a:prstGeom prst="rect">
            <a:avLst/>
          </a:prstGeom>
        </p:spPr>
      </p:pic>
      <p:pic>
        <p:nvPicPr>
          <p:cNvPr id="5" name="Picture 4">
            <a:extLst>
              <a:ext uri="{FF2B5EF4-FFF2-40B4-BE49-F238E27FC236}">
                <a16:creationId xmlns:a16="http://schemas.microsoft.com/office/drawing/2014/main" id="{BC9AB2F7-6E78-CEA6-851C-E9DEA7E1DC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54508" y="6005813"/>
            <a:ext cx="1663792" cy="852187"/>
          </a:xfrm>
          <a:prstGeom prst="rect">
            <a:avLst/>
          </a:prstGeom>
        </p:spPr>
      </p:pic>
      <p:pic>
        <p:nvPicPr>
          <p:cNvPr id="6" name="Picture 5">
            <a:extLst>
              <a:ext uri="{FF2B5EF4-FFF2-40B4-BE49-F238E27FC236}">
                <a16:creationId xmlns:a16="http://schemas.microsoft.com/office/drawing/2014/main" id="{8E606BF6-8CA8-50AA-E608-8EA9D8EF4B1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1128" y="6155340"/>
            <a:ext cx="1023648" cy="486716"/>
          </a:xfrm>
          <a:prstGeom prst="rect">
            <a:avLst/>
          </a:prstGeom>
        </p:spPr>
      </p:pic>
      <p:pic>
        <p:nvPicPr>
          <p:cNvPr id="12" name="Picture 11">
            <a:extLst>
              <a:ext uri="{FF2B5EF4-FFF2-40B4-BE49-F238E27FC236}">
                <a16:creationId xmlns:a16="http://schemas.microsoft.com/office/drawing/2014/main" id="{AEB16A57-DC9F-1E58-1082-E7FE8668AAF9}"/>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0" y="2471763"/>
            <a:ext cx="4847740" cy="1765617"/>
          </a:xfrm>
          <a:prstGeom prst="rect">
            <a:avLst/>
          </a:prstGeom>
        </p:spPr>
      </p:pic>
      <p:pic>
        <p:nvPicPr>
          <p:cNvPr id="2050" name="Picture 2" descr="Fig. 1.">
            <a:extLst>
              <a:ext uri="{FF2B5EF4-FFF2-40B4-BE49-F238E27FC236}">
                <a16:creationId xmlns:a16="http://schemas.microsoft.com/office/drawing/2014/main" id="{53E4A5EA-4970-DC48-D48C-D33D491596EA}"/>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888801" y="3016049"/>
            <a:ext cx="7156972" cy="284508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B4ADC7B-CA09-D898-8115-C8250F747B3B}"/>
              </a:ext>
            </a:extLst>
          </p:cNvPr>
          <p:cNvSpPr txBox="1"/>
          <p:nvPr/>
        </p:nvSpPr>
        <p:spPr>
          <a:xfrm>
            <a:off x="6549654" y="5907467"/>
            <a:ext cx="454010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Adapted from Fig. 1 in James et al. (2022) (WAF)</a:t>
            </a:r>
          </a:p>
        </p:txBody>
      </p:sp>
      <p:cxnSp>
        <p:nvCxnSpPr>
          <p:cNvPr id="18" name="Straight Arrow Connector 17">
            <a:extLst>
              <a:ext uri="{FF2B5EF4-FFF2-40B4-BE49-F238E27FC236}">
                <a16:creationId xmlns:a16="http://schemas.microsoft.com/office/drawing/2014/main" id="{EFD9F107-2373-30CA-7138-8AD1D270B5C4}"/>
              </a:ext>
            </a:extLst>
          </p:cNvPr>
          <p:cNvCxnSpPr/>
          <p:nvPr/>
        </p:nvCxnSpPr>
        <p:spPr>
          <a:xfrm>
            <a:off x="6646709" y="2576192"/>
            <a:ext cx="143181" cy="416689"/>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67C40E7-E1E9-F07A-712C-CCDA3CE110AD}"/>
              </a:ext>
            </a:extLst>
          </p:cNvPr>
          <p:cNvSpPr txBox="1"/>
          <p:nvPr/>
        </p:nvSpPr>
        <p:spPr>
          <a:xfrm>
            <a:off x="5685140" y="2287097"/>
            <a:ext cx="1033160" cy="369332"/>
          </a:xfrm>
          <a:prstGeom prst="rect">
            <a:avLst/>
          </a:prstGeom>
          <a:solidFill>
            <a:schemeClr val="bg2">
              <a:lumMod val="5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RAPv1</a:t>
            </a:r>
            <a:endParaRPr kumimoji="0" lang="en-US" sz="16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19" name="Straight Arrow Connector 18">
            <a:extLst>
              <a:ext uri="{FF2B5EF4-FFF2-40B4-BE49-F238E27FC236}">
                <a16:creationId xmlns:a16="http://schemas.microsoft.com/office/drawing/2014/main" id="{77E52D7C-0D05-56F5-1D2F-92AF9F8C9369}"/>
              </a:ext>
            </a:extLst>
          </p:cNvPr>
          <p:cNvCxnSpPr/>
          <p:nvPr/>
        </p:nvCxnSpPr>
        <p:spPr>
          <a:xfrm>
            <a:off x="7679868" y="2571229"/>
            <a:ext cx="143181" cy="416689"/>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46475CD-8E94-D815-F8B0-64A21C18695C}"/>
              </a:ext>
            </a:extLst>
          </p:cNvPr>
          <p:cNvCxnSpPr/>
          <p:nvPr/>
        </p:nvCxnSpPr>
        <p:spPr>
          <a:xfrm>
            <a:off x="9257246" y="2553024"/>
            <a:ext cx="143181" cy="416689"/>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E3EC0BA-C38D-B47C-5905-5A78A518F48E}"/>
              </a:ext>
            </a:extLst>
          </p:cNvPr>
          <p:cNvCxnSpPr/>
          <p:nvPr/>
        </p:nvCxnSpPr>
        <p:spPr>
          <a:xfrm>
            <a:off x="10464399" y="2553023"/>
            <a:ext cx="143181" cy="416689"/>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CC54E94-200E-520B-AB13-DF1A947DA08B}"/>
              </a:ext>
            </a:extLst>
          </p:cNvPr>
          <p:cNvCxnSpPr/>
          <p:nvPr/>
        </p:nvCxnSpPr>
        <p:spPr>
          <a:xfrm>
            <a:off x="11802614" y="2574807"/>
            <a:ext cx="143181" cy="416689"/>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0FEE8F9-14CD-5B58-2C9F-50A7D943E35F}"/>
              </a:ext>
            </a:extLst>
          </p:cNvPr>
          <p:cNvSpPr txBox="1"/>
          <p:nvPr/>
        </p:nvSpPr>
        <p:spPr>
          <a:xfrm>
            <a:off x="7191937" y="2265710"/>
            <a:ext cx="1033160" cy="369332"/>
          </a:xfrm>
          <a:prstGeom prst="rect">
            <a:avLst/>
          </a:prstGeom>
          <a:solidFill>
            <a:schemeClr val="bg2">
              <a:lumMod val="5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RAPv2</a:t>
            </a:r>
            <a:endParaRPr kumimoji="0" lang="en-US" sz="16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4" name="TextBox 23">
            <a:extLst>
              <a:ext uri="{FF2B5EF4-FFF2-40B4-BE49-F238E27FC236}">
                <a16:creationId xmlns:a16="http://schemas.microsoft.com/office/drawing/2014/main" id="{48052F94-A911-81A8-9A06-D53238CA4810}"/>
              </a:ext>
            </a:extLst>
          </p:cNvPr>
          <p:cNvSpPr txBox="1"/>
          <p:nvPr/>
        </p:nvSpPr>
        <p:spPr>
          <a:xfrm>
            <a:off x="8627144" y="2254831"/>
            <a:ext cx="1033160" cy="369332"/>
          </a:xfrm>
          <a:prstGeom prst="rect">
            <a:avLst/>
          </a:prstGeom>
          <a:solidFill>
            <a:schemeClr val="bg2">
              <a:lumMod val="5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RAPv3</a:t>
            </a:r>
            <a:endParaRPr kumimoji="0" lang="en-US" sz="16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5" name="TextBox 24">
            <a:extLst>
              <a:ext uri="{FF2B5EF4-FFF2-40B4-BE49-F238E27FC236}">
                <a16:creationId xmlns:a16="http://schemas.microsoft.com/office/drawing/2014/main" id="{47E542AE-DDCB-6D07-7C88-A20C82A7C2AF}"/>
              </a:ext>
            </a:extLst>
          </p:cNvPr>
          <p:cNvSpPr txBox="1"/>
          <p:nvPr/>
        </p:nvSpPr>
        <p:spPr>
          <a:xfrm>
            <a:off x="9885749" y="2254831"/>
            <a:ext cx="1033160" cy="369332"/>
          </a:xfrm>
          <a:prstGeom prst="rect">
            <a:avLst/>
          </a:prstGeom>
          <a:solidFill>
            <a:schemeClr val="bg2">
              <a:lumMod val="5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RAPv4</a:t>
            </a:r>
            <a:endParaRPr kumimoji="0" lang="en-US" sz="16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6" name="TextBox 25">
            <a:extLst>
              <a:ext uri="{FF2B5EF4-FFF2-40B4-BE49-F238E27FC236}">
                <a16:creationId xmlns:a16="http://schemas.microsoft.com/office/drawing/2014/main" id="{B0F36080-72D2-AF9B-2CFA-D3220EDE2609}"/>
              </a:ext>
            </a:extLst>
          </p:cNvPr>
          <p:cNvSpPr txBox="1"/>
          <p:nvPr/>
        </p:nvSpPr>
        <p:spPr>
          <a:xfrm>
            <a:off x="11146462" y="2257161"/>
            <a:ext cx="1033160" cy="369332"/>
          </a:xfrm>
          <a:prstGeom prst="rect">
            <a:avLst/>
          </a:prstGeom>
          <a:solidFill>
            <a:schemeClr val="bg2">
              <a:lumMod val="5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RAPv5</a:t>
            </a:r>
            <a:endParaRPr kumimoji="0" lang="en-US" sz="16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7" name="TextBox 26">
            <a:extLst>
              <a:ext uri="{FF2B5EF4-FFF2-40B4-BE49-F238E27FC236}">
                <a16:creationId xmlns:a16="http://schemas.microsoft.com/office/drawing/2014/main" id="{48DBBBBA-FF81-704F-557F-6B0E77D4A9F8}"/>
              </a:ext>
            </a:extLst>
          </p:cNvPr>
          <p:cNvSpPr txBox="1"/>
          <p:nvPr/>
        </p:nvSpPr>
        <p:spPr>
          <a:xfrm>
            <a:off x="0" y="1683926"/>
            <a:ext cx="6789890" cy="461665"/>
          </a:xfrm>
          <a:prstGeom prst="rect">
            <a:avLst/>
          </a:prstGeom>
          <a:solidFill>
            <a:schemeClr val="accent1">
              <a:lumMod val="75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RUC era (1994–2012)</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EAD09416-1A3C-3D99-FAEC-0DA6763A0235}"/>
              </a:ext>
            </a:extLst>
          </p:cNvPr>
          <p:cNvSpPr txBox="1"/>
          <p:nvPr/>
        </p:nvSpPr>
        <p:spPr>
          <a:xfrm>
            <a:off x="6789890" y="1683926"/>
            <a:ext cx="5389731" cy="461665"/>
          </a:xfrm>
          <a:prstGeom prst="rect">
            <a:avLst/>
          </a:prstGeom>
          <a:solidFill>
            <a:schemeClr val="accent4">
              <a:lumMod val="75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RAP / HRRR era (2012–2028?)</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9" name="TextBox 28">
            <a:extLst>
              <a:ext uri="{FF2B5EF4-FFF2-40B4-BE49-F238E27FC236}">
                <a16:creationId xmlns:a16="http://schemas.microsoft.com/office/drawing/2014/main" id="{ACD3A78C-E044-CD04-8EC1-904CEA4119E1}"/>
              </a:ext>
            </a:extLst>
          </p:cNvPr>
          <p:cNvSpPr txBox="1"/>
          <p:nvPr/>
        </p:nvSpPr>
        <p:spPr>
          <a:xfrm>
            <a:off x="0" y="213177"/>
            <a:ext cx="12192000" cy="120032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NOAA’s “Rapidly Updating” Models: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Developed at GSL</a:t>
            </a:r>
            <a:r>
              <a:rPr kumimoji="0" lang="en-US" sz="3600" b="1"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36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3600" b="1"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3600" b="1" i="1" u="none" strike="noStrike" kern="1200" cap="none" spc="0" normalizeH="0" baseline="0" noProof="0" dirty="0">
                <a:ln>
                  <a:noFill/>
                </a:ln>
                <a:solidFill>
                  <a:srgbClr val="5B9BD5">
                    <a:lumMod val="50000"/>
                  </a:srgbClr>
                </a:solidFill>
                <a:effectLst/>
                <a:uLnTx/>
                <a:uFillTx/>
                <a:latin typeface="Arial" panose="020B0604020202020204" pitchFamily="34" charset="0"/>
                <a:ea typeface="+mn-ea"/>
                <a:cs typeface="Arial" panose="020B0604020202020204" pitchFamily="34" charset="0"/>
              </a:rPr>
              <a:t>Implemented at NCEP</a:t>
            </a:r>
            <a:endParaRPr kumimoji="0" lang="en-US" sz="3200" b="0" i="1" u="none" strike="noStrike" kern="1200" cap="none" spc="0" normalizeH="0" baseline="0" noProof="0" dirty="0">
              <a:ln>
                <a:noFill/>
              </a:ln>
              <a:solidFill>
                <a:srgbClr val="5B9BD5">
                  <a:lumMod val="50000"/>
                </a:srgbClr>
              </a:solidFill>
              <a:effectLst/>
              <a:uLnTx/>
              <a:uFillTx/>
              <a:latin typeface="Arial" panose="020B0604020202020204" pitchFamily="34" charset="0"/>
              <a:ea typeface="+mn-ea"/>
              <a:cs typeface="Arial" panose="020B0604020202020204" pitchFamily="34" charset="0"/>
            </a:endParaRPr>
          </a:p>
        </p:txBody>
      </p:sp>
      <p:sp>
        <p:nvSpPr>
          <p:cNvPr id="30" name="TextBox 29">
            <a:extLst>
              <a:ext uri="{FF2B5EF4-FFF2-40B4-BE49-F238E27FC236}">
                <a16:creationId xmlns:a16="http://schemas.microsoft.com/office/drawing/2014/main" id="{C1A40758-E2F6-A881-055F-00758DAD1CE1}"/>
              </a:ext>
            </a:extLst>
          </p:cNvPr>
          <p:cNvSpPr txBox="1"/>
          <p:nvPr/>
        </p:nvSpPr>
        <p:spPr>
          <a:xfrm>
            <a:off x="356191" y="4276251"/>
            <a:ext cx="4135358" cy="1631216"/>
          </a:xfrm>
          <a:prstGeom prst="rect">
            <a:avLst/>
          </a:prstGeom>
          <a:noFill/>
          <a:ln>
            <a:noFill/>
          </a:ln>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RRFSv1 implementation expected in ~July 2026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HRRRv4 and RAPv5 likely to be retired in ~2028</a:t>
            </a:r>
          </a:p>
        </p:txBody>
      </p:sp>
    </p:spTree>
    <p:extLst>
      <p:ext uri="{BB962C8B-B14F-4D97-AF65-F5344CB8AC3E}">
        <p14:creationId xmlns:p14="http://schemas.microsoft.com/office/powerpoint/2010/main" val="17404142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94E37-5B8F-A9F7-EC9B-F8A73793B75B}"/>
              </a:ext>
            </a:extLst>
          </p:cNvPr>
          <p:cNvSpPr>
            <a:spLocks noGrp="1"/>
          </p:cNvSpPr>
          <p:nvPr>
            <p:ph type="title"/>
          </p:nvPr>
        </p:nvSpPr>
        <p:spPr>
          <a:xfrm>
            <a:off x="740770" y="2655586"/>
            <a:ext cx="10710460" cy="1636776"/>
          </a:xfrm>
        </p:spPr>
        <p:txBody>
          <a:bodyPr/>
          <a:lstStyle/>
          <a:p>
            <a:pPr algn="ctr"/>
            <a:r>
              <a:rPr lang="en-US" dirty="0">
                <a:solidFill>
                  <a:schemeClr val="tx1"/>
                </a:solidFill>
              </a:rPr>
              <a:t>Joe Grim</a:t>
            </a:r>
          </a:p>
        </p:txBody>
      </p:sp>
      <p:sp>
        <p:nvSpPr>
          <p:cNvPr id="4" name="Slide Number Placeholder 3">
            <a:extLst>
              <a:ext uri="{FF2B5EF4-FFF2-40B4-BE49-F238E27FC236}">
                <a16:creationId xmlns:a16="http://schemas.microsoft.com/office/drawing/2014/main" id="{3BE93A9D-DDE3-6310-57FC-7CBF641CECA3}"/>
              </a:ext>
            </a:extLst>
          </p:cNvPr>
          <p:cNvSpPr>
            <a:spLocks noGrp="1"/>
          </p:cNvSpPr>
          <p:nvPr>
            <p:ph type="sldNum" sz="quarter" idx="12"/>
          </p:nvPr>
        </p:nvSpPr>
        <p:spPr/>
        <p:txBody>
          <a:bodyPr/>
          <a:lstStyle/>
          <a:p>
            <a:fld id="{54B4F731-6BAD-1B4C-BD5B-ACF8676521B3}" type="slidenum">
              <a:rPr lang="en-US" smtClean="0"/>
              <a:t>18</a:t>
            </a:fld>
            <a:endParaRPr lang="en-US"/>
          </a:p>
        </p:txBody>
      </p:sp>
    </p:spTree>
    <p:extLst>
      <p:ext uri="{BB962C8B-B14F-4D97-AF65-F5344CB8AC3E}">
        <p14:creationId xmlns:p14="http://schemas.microsoft.com/office/powerpoint/2010/main" val="3559470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
          <p:cNvSpPr/>
          <p:nvPr/>
        </p:nvSpPr>
        <p:spPr>
          <a:xfrm>
            <a:off x="1960880" y="2116279"/>
            <a:ext cx="8067040" cy="55399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400"/>
              <a:buFont typeface="Arial"/>
              <a:buNone/>
            </a:pPr>
            <a:r>
              <a:rPr lang="en-US" sz="3400" b="1" dirty="0">
                <a:solidFill>
                  <a:schemeClr val="lt1"/>
                </a:solidFill>
                <a:latin typeface="Helvetica Neue"/>
                <a:ea typeface="Helvetica Neue"/>
                <a:cs typeface="Helvetica Neue"/>
                <a:sym typeface="Helvetica Neue"/>
              </a:rPr>
              <a:t>Various Convective Aviation Meteorology Assessment Techniques</a:t>
            </a:r>
            <a:endParaRPr sz="3400" b="1" i="0" u="none" strike="noStrike" cap="none" dirty="0">
              <a:solidFill>
                <a:schemeClr val="lt1"/>
              </a:solidFill>
              <a:latin typeface="Helvetica Neue"/>
              <a:ea typeface="Helvetica Neue"/>
              <a:cs typeface="Helvetica Neue"/>
              <a:sym typeface="Helvetica Neue"/>
            </a:endParaRPr>
          </a:p>
        </p:txBody>
      </p:sp>
      <p:sp>
        <p:nvSpPr>
          <p:cNvPr id="64" name="Google Shape;64;p1"/>
          <p:cNvSpPr txBox="1"/>
          <p:nvPr/>
        </p:nvSpPr>
        <p:spPr>
          <a:xfrm>
            <a:off x="2559235" y="4480540"/>
            <a:ext cx="6870329" cy="66503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rgbClr val="D8D8D8"/>
                </a:solidFill>
                <a:latin typeface="Helvetica Neue"/>
                <a:ea typeface="Helvetica Neue"/>
                <a:cs typeface="Helvetica Neue"/>
                <a:sym typeface="Helvetica Neue"/>
              </a:rPr>
              <a:t>Coauthors: James Pinto, Ken Stone, Tom Blitz, Matthew Wilson</a:t>
            </a:r>
            <a:endParaRPr dirty="0"/>
          </a:p>
          <a:p>
            <a:pPr marL="0" marR="0" lvl="0" indent="0" algn="ctr" rtl="0">
              <a:lnSpc>
                <a:spcPct val="100000"/>
              </a:lnSpc>
              <a:spcBef>
                <a:spcPts val="0"/>
              </a:spcBef>
              <a:spcAft>
                <a:spcPts val="0"/>
              </a:spcAft>
              <a:buClr>
                <a:srgbClr val="000000"/>
              </a:buClr>
              <a:buSzPts val="1400"/>
              <a:buFont typeface="Arial"/>
              <a:buNone/>
            </a:pPr>
            <a:r>
              <a:rPr lang="en-US" b="1" dirty="0">
                <a:solidFill>
                  <a:srgbClr val="D8D8D8"/>
                </a:solidFill>
                <a:latin typeface="Helvetica Neue"/>
                <a:ea typeface="Helvetica Neue"/>
                <a:cs typeface="Helvetica Neue"/>
                <a:sym typeface="Helvetica Neue"/>
              </a:rPr>
              <a:t>21 </a:t>
            </a:r>
            <a:r>
              <a:rPr lang="en-US" sz="1400" b="1" i="0" u="none" strike="noStrike" cap="none" dirty="0">
                <a:solidFill>
                  <a:srgbClr val="D8D8D8"/>
                </a:solidFill>
                <a:latin typeface="Helvetica Neue"/>
                <a:ea typeface="Helvetica Neue"/>
                <a:cs typeface="Helvetica Neue"/>
                <a:sym typeface="Helvetica Neue"/>
              </a:rPr>
              <a:t>April 2026</a:t>
            </a:r>
            <a:endParaRPr sz="1400" b="0" i="0" u="none" strike="noStrike" cap="none" dirty="0">
              <a:solidFill>
                <a:srgbClr val="D8D8D8"/>
              </a:solidFill>
              <a:latin typeface="Arial"/>
              <a:ea typeface="Arial"/>
              <a:cs typeface="Arial"/>
              <a:sym typeface="Arial"/>
            </a:endParaRPr>
          </a:p>
        </p:txBody>
      </p:sp>
      <p:sp>
        <p:nvSpPr>
          <p:cNvPr id="65" name="Google Shape;65;p1"/>
          <p:cNvSpPr/>
          <p:nvPr/>
        </p:nvSpPr>
        <p:spPr>
          <a:xfrm>
            <a:off x="5892800" y="456862"/>
            <a:ext cx="6076780" cy="6771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700"/>
              <a:buFont typeface="Arial"/>
              <a:buNone/>
            </a:pPr>
            <a:r>
              <a:rPr lang="en-US" sz="1700" b="1" i="1" u="none" strike="noStrike" cap="none">
                <a:solidFill>
                  <a:schemeClr val="lt1"/>
                </a:solidFill>
                <a:latin typeface="Helvetica Neue"/>
                <a:ea typeface="Helvetica Neue"/>
                <a:cs typeface="Helvetica Neue"/>
                <a:sym typeface="Helvetica Neue"/>
              </a:rPr>
              <a:t>Joe Grim</a:t>
            </a:r>
            <a:endParaRPr sz="1700" b="0" i="0" u="none" strike="noStrike" cap="none">
              <a:solidFill>
                <a:schemeClr val="lt1"/>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500"/>
              <a:buFont typeface="Arial"/>
              <a:buNone/>
            </a:pPr>
            <a:r>
              <a:rPr lang="en-US" sz="1500" b="0" i="1" u="none" strike="noStrike" cap="none">
                <a:solidFill>
                  <a:srgbClr val="A8C700"/>
                </a:solidFill>
                <a:latin typeface="Helvetica Neue"/>
                <a:ea typeface="Helvetica Neue"/>
                <a:cs typeface="Helvetica Neue"/>
                <a:sym typeface="Helvetica Neue"/>
              </a:rPr>
              <a:t>NSF NCAR RAL</a:t>
            </a:r>
            <a:endParaRPr sz="1500" b="0" i="0" u="none" strike="noStrike" cap="none">
              <a:solidFill>
                <a:srgbClr val="A8C700"/>
              </a:solidFill>
              <a:latin typeface="Arial"/>
              <a:ea typeface="Arial"/>
              <a:cs typeface="Arial"/>
              <a:sym typeface="Arial"/>
            </a:endParaRPr>
          </a:p>
        </p:txBody>
      </p:sp>
      <p:sp>
        <p:nvSpPr>
          <p:cNvPr id="66" name="Google Shape;66;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None/>
            </a:pPr>
            <a:fld id="{00000000-1234-1234-1234-123412341234}" type="slidenum">
              <a:rPr lang="en-US"/>
              <a:t>19</a:t>
            </a:fld>
            <a:endParaRPr/>
          </a:p>
        </p:txBody>
      </p:sp>
      <p:sp>
        <p:nvSpPr>
          <p:cNvPr id="67" name="Google Shape;67;p1"/>
          <p:cNvSpPr txBox="1"/>
          <p:nvPr/>
        </p:nvSpPr>
        <p:spPr>
          <a:xfrm>
            <a:off x="5673436" y="5654845"/>
            <a:ext cx="6101542"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chemeClr val="lt1"/>
                </a:solidFill>
                <a:latin typeface="Arial"/>
                <a:ea typeface="Arial"/>
                <a:cs typeface="Arial"/>
                <a:sym typeface="Arial"/>
              </a:rPr>
              <a:t>“This research is in response to requirements and funding by the Federal Aviation Administration (FAA).The views expressed are those of the authors and do not necessarily represent the official policy or position of the FAA.”</a:t>
            </a:r>
            <a:endParaRPr sz="1400" b="0" i="0" u="none" strike="noStrike" cap="none" dirty="0">
              <a:solidFill>
                <a:schemeClr val="lt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FD84F3-06DB-2EAB-08B1-B8207C6844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F9522B-463F-8824-ED27-4D4175C032CA}"/>
              </a:ext>
            </a:extLst>
          </p:cNvPr>
          <p:cNvSpPr>
            <a:spLocks noGrp="1"/>
          </p:cNvSpPr>
          <p:nvPr>
            <p:ph type="title"/>
          </p:nvPr>
        </p:nvSpPr>
        <p:spPr>
          <a:xfrm>
            <a:off x="740770" y="2655586"/>
            <a:ext cx="10710460" cy="1636776"/>
          </a:xfrm>
        </p:spPr>
        <p:txBody>
          <a:bodyPr>
            <a:normAutofit/>
          </a:bodyPr>
          <a:lstStyle/>
          <a:p>
            <a:pPr algn="ctr"/>
            <a:r>
              <a:rPr lang="en-US" dirty="0">
                <a:solidFill>
                  <a:schemeClr val="tx1"/>
                </a:solidFill>
              </a:rPr>
              <a:t>Stacey Hitchcock</a:t>
            </a:r>
          </a:p>
        </p:txBody>
      </p:sp>
      <p:sp>
        <p:nvSpPr>
          <p:cNvPr id="4" name="Slide Number Placeholder 3">
            <a:extLst>
              <a:ext uri="{FF2B5EF4-FFF2-40B4-BE49-F238E27FC236}">
                <a16:creationId xmlns:a16="http://schemas.microsoft.com/office/drawing/2014/main" id="{0ED55CC6-9C0A-D256-FAAE-6E111F31571F}"/>
              </a:ext>
            </a:extLst>
          </p:cNvPr>
          <p:cNvSpPr>
            <a:spLocks noGrp="1"/>
          </p:cNvSpPr>
          <p:nvPr>
            <p:ph type="sldNum" sz="quarter" idx="12"/>
          </p:nvPr>
        </p:nvSpPr>
        <p:spPr/>
        <p:txBody>
          <a:bodyPr/>
          <a:lstStyle/>
          <a:p>
            <a:fld id="{54B4F731-6BAD-1B4C-BD5B-ACF8676521B3}" type="slidenum">
              <a:rPr lang="en-US" smtClean="0"/>
              <a:t>2</a:t>
            </a:fld>
            <a:endParaRPr lang="en-US"/>
          </a:p>
        </p:txBody>
      </p:sp>
    </p:spTree>
    <p:extLst>
      <p:ext uri="{BB962C8B-B14F-4D97-AF65-F5344CB8AC3E}">
        <p14:creationId xmlns:p14="http://schemas.microsoft.com/office/powerpoint/2010/main" val="2916868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FC3E01D-07E5-033E-A3BA-988772A3DAE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20</a:t>
            </a:fld>
            <a:endParaRPr lang="en-US"/>
          </a:p>
        </p:txBody>
      </p:sp>
      <p:sp>
        <p:nvSpPr>
          <p:cNvPr id="6" name="Oval 5">
            <a:extLst>
              <a:ext uri="{FF2B5EF4-FFF2-40B4-BE49-F238E27FC236}">
                <a16:creationId xmlns:a16="http://schemas.microsoft.com/office/drawing/2014/main" id="{4423351B-58A7-B414-8BFF-AF0805959069}"/>
              </a:ext>
            </a:extLst>
          </p:cNvPr>
          <p:cNvSpPr/>
          <p:nvPr/>
        </p:nvSpPr>
        <p:spPr>
          <a:xfrm>
            <a:off x="267418" y="992038"/>
            <a:ext cx="5227602" cy="5227602"/>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5418D73-DB9D-D4D7-8C91-630F26E216BF}"/>
              </a:ext>
            </a:extLst>
          </p:cNvPr>
          <p:cNvSpPr/>
          <p:nvPr/>
        </p:nvSpPr>
        <p:spPr>
          <a:xfrm>
            <a:off x="2791844" y="3516464"/>
            <a:ext cx="178750" cy="178750"/>
          </a:xfrm>
          <a:prstGeom prst="ellipse">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6024C05C-6F97-66F7-5FBE-F434A441D53E}"/>
              </a:ext>
            </a:extLst>
          </p:cNvPr>
          <p:cNvSpPr txBox="1"/>
          <p:nvPr/>
        </p:nvSpPr>
        <p:spPr>
          <a:xfrm>
            <a:off x="3637213" y="3165152"/>
            <a:ext cx="1023037" cy="461665"/>
          </a:xfrm>
          <a:prstGeom prst="rect">
            <a:avLst/>
          </a:prstGeom>
          <a:noFill/>
        </p:spPr>
        <p:txBody>
          <a:bodyPr wrap="none" rtlCol="0">
            <a:spAutoFit/>
          </a:bodyPr>
          <a:lstStyle/>
          <a:p>
            <a:r>
              <a:rPr lang="en-US" sz="2400" dirty="0">
                <a:solidFill>
                  <a:schemeClr val="bg1"/>
                </a:solidFill>
              </a:rPr>
              <a:t>80 km</a:t>
            </a:r>
          </a:p>
        </p:txBody>
      </p:sp>
      <p:cxnSp>
        <p:nvCxnSpPr>
          <p:cNvPr id="9" name="Straight Arrow Connector 8">
            <a:extLst>
              <a:ext uri="{FF2B5EF4-FFF2-40B4-BE49-F238E27FC236}">
                <a16:creationId xmlns:a16="http://schemas.microsoft.com/office/drawing/2014/main" id="{543BF659-8ACF-1826-9FC8-C2B82BC14F2C}"/>
              </a:ext>
            </a:extLst>
          </p:cNvPr>
          <p:cNvCxnSpPr>
            <a:stCxn id="7" idx="6"/>
            <a:endCxn id="6" idx="6"/>
          </p:cNvCxnSpPr>
          <p:nvPr/>
        </p:nvCxnSpPr>
        <p:spPr>
          <a:xfrm>
            <a:off x="2970594" y="3605839"/>
            <a:ext cx="2524426" cy="0"/>
          </a:xfrm>
          <a:prstGeom prst="straightConnector1">
            <a:avLst/>
          </a:prstGeom>
          <a:ln>
            <a:solidFill>
              <a:schemeClr val="bg1"/>
            </a:solidFill>
            <a:headEnd type="stealth"/>
            <a:tailEnd type="triangle"/>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EED1B1B1-C9D2-716B-D2B7-05ABD9D9F079}"/>
              </a:ext>
            </a:extLst>
          </p:cNvPr>
          <p:cNvSpPr txBox="1"/>
          <p:nvPr/>
        </p:nvSpPr>
        <p:spPr>
          <a:xfrm>
            <a:off x="2352067" y="3054799"/>
            <a:ext cx="1058303" cy="461665"/>
          </a:xfrm>
          <a:prstGeom prst="rect">
            <a:avLst/>
          </a:prstGeom>
          <a:noFill/>
        </p:spPr>
        <p:txBody>
          <a:bodyPr wrap="none" rtlCol="0">
            <a:spAutoFit/>
          </a:bodyPr>
          <a:lstStyle/>
          <a:p>
            <a:r>
              <a:rPr lang="en-US" sz="2400" dirty="0">
                <a:solidFill>
                  <a:schemeClr val="bg1"/>
                </a:solidFill>
              </a:rPr>
              <a:t>airport</a:t>
            </a:r>
          </a:p>
        </p:txBody>
      </p:sp>
      <p:grpSp>
        <p:nvGrpSpPr>
          <p:cNvPr id="12" name="Group 11">
            <a:extLst>
              <a:ext uri="{FF2B5EF4-FFF2-40B4-BE49-F238E27FC236}">
                <a16:creationId xmlns:a16="http://schemas.microsoft.com/office/drawing/2014/main" id="{44838B4D-1EB5-0183-D3F4-14A218A77015}"/>
              </a:ext>
            </a:extLst>
          </p:cNvPr>
          <p:cNvGrpSpPr/>
          <p:nvPr/>
        </p:nvGrpSpPr>
        <p:grpSpPr>
          <a:xfrm>
            <a:off x="5892733" y="908479"/>
            <a:ext cx="6212482" cy="5949521"/>
            <a:chOff x="5892733" y="908479"/>
            <a:chExt cx="6212482" cy="5949521"/>
          </a:xfrm>
        </p:grpSpPr>
        <p:pic>
          <p:nvPicPr>
            <p:cNvPr id="13" name="Picture 2">
              <a:extLst>
                <a:ext uri="{FF2B5EF4-FFF2-40B4-BE49-F238E27FC236}">
                  <a16:creationId xmlns:a16="http://schemas.microsoft.com/office/drawing/2014/main" id="{CBB16E2D-F024-2105-D62A-A7C004C335A1}"/>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18365" r="49251"/>
            <a:stretch/>
          </p:blipFill>
          <p:spPr bwMode="auto">
            <a:xfrm>
              <a:off x="5892733" y="1259457"/>
              <a:ext cx="6187296" cy="5598543"/>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BD568CAC-82B9-0B2A-246A-209AEABC1D83}"/>
                </a:ext>
              </a:extLst>
            </p:cNvPr>
            <p:cNvGrpSpPr/>
            <p:nvPr/>
          </p:nvGrpSpPr>
          <p:grpSpPr>
            <a:xfrm>
              <a:off x="7212882" y="3263893"/>
              <a:ext cx="1627284" cy="1627284"/>
              <a:chOff x="7212882" y="3263893"/>
              <a:chExt cx="1627284" cy="1627284"/>
            </a:xfrm>
          </p:grpSpPr>
          <p:sp>
            <p:nvSpPr>
              <p:cNvPr id="17" name="Oval 16">
                <a:extLst>
                  <a:ext uri="{FF2B5EF4-FFF2-40B4-BE49-F238E27FC236}">
                    <a16:creationId xmlns:a16="http://schemas.microsoft.com/office/drawing/2014/main" id="{CC8AC326-71A5-EFA3-4721-39814C20CAFC}"/>
                  </a:ext>
                </a:extLst>
              </p:cNvPr>
              <p:cNvSpPr/>
              <p:nvPr/>
            </p:nvSpPr>
            <p:spPr>
              <a:xfrm>
                <a:off x="7212882" y="3263893"/>
                <a:ext cx="1627284" cy="1627284"/>
              </a:xfrm>
              <a:prstGeom prst="ellipse">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Oval 17">
                <a:extLst>
                  <a:ext uri="{FF2B5EF4-FFF2-40B4-BE49-F238E27FC236}">
                    <a16:creationId xmlns:a16="http://schemas.microsoft.com/office/drawing/2014/main" id="{0F1B9ABB-4181-1876-C6A0-DA8D7F2F921F}"/>
                  </a:ext>
                </a:extLst>
              </p:cNvPr>
              <p:cNvSpPr/>
              <p:nvPr/>
            </p:nvSpPr>
            <p:spPr>
              <a:xfrm>
                <a:off x="7958108" y="4009121"/>
                <a:ext cx="122679" cy="12267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TextBox 14">
              <a:extLst>
                <a:ext uri="{FF2B5EF4-FFF2-40B4-BE49-F238E27FC236}">
                  <a16:creationId xmlns:a16="http://schemas.microsoft.com/office/drawing/2014/main" id="{BD7D7E2C-0F9A-45DE-6F0A-F97EDF2EEF9C}"/>
                </a:ext>
              </a:extLst>
            </p:cNvPr>
            <p:cNvSpPr txBox="1"/>
            <p:nvPr/>
          </p:nvSpPr>
          <p:spPr>
            <a:xfrm>
              <a:off x="7470471" y="4070460"/>
              <a:ext cx="696088" cy="369332"/>
            </a:xfrm>
            <a:prstGeom prst="rect">
              <a:avLst/>
            </a:prstGeom>
            <a:noFill/>
          </p:spPr>
          <p:txBody>
            <a:bodyPr wrap="none" rtlCol="0">
              <a:spAutoFit/>
            </a:bodyPr>
            <a:lstStyle/>
            <a:p>
              <a:r>
                <a:rPr lang="en-US" b="1" dirty="0">
                  <a:solidFill>
                    <a:schemeClr val="bg1"/>
                  </a:solidFill>
                </a:rPr>
                <a:t>KATL</a:t>
              </a:r>
            </a:p>
          </p:txBody>
        </p:sp>
        <p:sp>
          <p:nvSpPr>
            <p:cNvPr id="16" name="TextBox 15">
              <a:extLst>
                <a:ext uri="{FF2B5EF4-FFF2-40B4-BE49-F238E27FC236}">
                  <a16:creationId xmlns:a16="http://schemas.microsoft.com/office/drawing/2014/main" id="{202F31C7-2AD4-3DB8-7485-6353616E61F2}"/>
                </a:ext>
              </a:extLst>
            </p:cNvPr>
            <p:cNvSpPr txBox="1"/>
            <p:nvPr/>
          </p:nvSpPr>
          <p:spPr>
            <a:xfrm>
              <a:off x="6281185" y="908479"/>
              <a:ext cx="5824030" cy="338554"/>
            </a:xfrm>
            <a:prstGeom prst="rect">
              <a:avLst/>
            </a:prstGeom>
            <a:noFill/>
          </p:spPr>
          <p:txBody>
            <a:bodyPr wrap="none" rtlCol="0">
              <a:spAutoFit/>
            </a:bodyPr>
            <a:lstStyle/>
            <a:p>
              <a:r>
                <a:rPr lang="en-US" sz="1600" dirty="0">
                  <a:solidFill>
                    <a:schemeClr val="bg1"/>
                  </a:solidFill>
                </a:rPr>
                <a:t>example image: KATL 03 Aug 1200 UTC         </a:t>
              </a:r>
              <a:r>
                <a:rPr lang="en-US" sz="1600" dirty="0">
                  <a:solidFill>
                    <a:srgbClr val="FFFF00"/>
                  </a:solidFill>
                </a:rPr>
                <a:t>yellow = 35dBZ</a:t>
              </a:r>
            </a:p>
          </p:txBody>
        </p:sp>
      </p:grpSp>
      <p:sp>
        <p:nvSpPr>
          <p:cNvPr id="19" name="TextBox 18">
            <a:extLst>
              <a:ext uri="{FF2B5EF4-FFF2-40B4-BE49-F238E27FC236}">
                <a16:creationId xmlns:a16="http://schemas.microsoft.com/office/drawing/2014/main" id="{7FFAE365-17F0-3D81-3FC7-E78C475A3AC4}"/>
              </a:ext>
            </a:extLst>
          </p:cNvPr>
          <p:cNvSpPr txBox="1"/>
          <p:nvPr/>
        </p:nvSpPr>
        <p:spPr>
          <a:xfrm>
            <a:off x="8264106" y="5865962"/>
            <a:ext cx="2464008" cy="369332"/>
          </a:xfrm>
          <a:prstGeom prst="rect">
            <a:avLst/>
          </a:prstGeom>
          <a:noFill/>
        </p:spPr>
        <p:txBody>
          <a:bodyPr wrap="none" rtlCol="0">
            <a:spAutoFit/>
          </a:bodyPr>
          <a:lstStyle/>
          <a:p>
            <a:r>
              <a:rPr lang="en-US" dirty="0">
                <a:solidFill>
                  <a:schemeClr val="bg1"/>
                </a:solidFill>
              </a:rPr>
              <a:t>17% coverage &gt; 35 dBZ</a:t>
            </a:r>
          </a:p>
        </p:txBody>
      </p:sp>
      <p:sp>
        <p:nvSpPr>
          <p:cNvPr id="2" name="TextBox 1">
            <a:extLst>
              <a:ext uri="{FF2B5EF4-FFF2-40B4-BE49-F238E27FC236}">
                <a16:creationId xmlns:a16="http://schemas.microsoft.com/office/drawing/2014/main" id="{B62FDB49-1BBF-5B5A-E630-F3D7A705D1DF}"/>
              </a:ext>
            </a:extLst>
          </p:cNvPr>
          <p:cNvSpPr txBox="1"/>
          <p:nvPr/>
        </p:nvSpPr>
        <p:spPr>
          <a:xfrm>
            <a:off x="722086" y="125623"/>
            <a:ext cx="10341293" cy="646331"/>
          </a:xfrm>
          <a:prstGeom prst="rect">
            <a:avLst/>
          </a:prstGeom>
          <a:noFill/>
        </p:spPr>
        <p:txBody>
          <a:bodyPr wrap="none" rtlCol="0">
            <a:spAutoFit/>
          </a:bodyPr>
          <a:lstStyle/>
          <a:p>
            <a:r>
              <a:rPr lang="en-US" sz="3600" dirty="0">
                <a:solidFill>
                  <a:schemeClr val="bg1"/>
                </a:solidFill>
              </a:rPr>
              <a:t>Assessing convective timing near core 30 airports</a:t>
            </a:r>
          </a:p>
        </p:txBody>
      </p:sp>
      <p:sp>
        <p:nvSpPr>
          <p:cNvPr id="3" name="TextBox 2">
            <a:extLst>
              <a:ext uri="{FF2B5EF4-FFF2-40B4-BE49-F238E27FC236}">
                <a16:creationId xmlns:a16="http://schemas.microsoft.com/office/drawing/2014/main" id="{A7731BCD-576D-F6C0-DD77-2E1755F227C4}"/>
              </a:ext>
            </a:extLst>
          </p:cNvPr>
          <p:cNvSpPr txBox="1"/>
          <p:nvPr/>
        </p:nvSpPr>
        <p:spPr>
          <a:xfrm>
            <a:off x="1629295" y="1612669"/>
            <a:ext cx="2566728" cy="769441"/>
          </a:xfrm>
          <a:prstGeom prst="rect">
            <a:avLst/>
          </a:prstGeom>
          <a:noFill/>
        </p:spPr>
        <p:txBody>
          <a:bodyPr wrap="none" rtlCol="0">
            <a:spAutoFit/>
          </a:bodyPr>
          <a:lstStyle/>
          <a:p>
            <a:r>
              <a:rPr lang="en-US" sz="4400" dirty="0">
                <a:solidFill>
                  <a:schemeClr val="bg1"/>
                </a:solidFill>
              </a:rPr>
              <a:t>TRACON</a:t>
            </a:r>
          </a:p>
        </p:txBody>
      </p:sp>
    </p:spTree>
    <p:extLst>
      <p:ext uri="{BB962C8B-B14F-4D97-AF65-F5344CB8AC3E}">
        <p14:creationId xmlns:p14="http://schemas.microsoft.com/office/powerpoint/2010/main" val="20735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08510F-BF3B-9116-271F-1C7B59950A9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40CFFC5-4CC4-E136-93FB-4AFD98D0D2C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21</a:t>
            </a:fld>
            <a:endParaRPr lang="en-US"/>
          </a:p>
        </p:txBody>
      </p:sp>
      <p:sp>
        <p:nvSpPr>
          <p:cNvPr id="3" name="TextBox 2">
            <a:extLst>
              <a:ext uri="{FF2B5EF4-FFF2-40B4-BE49-F238E27FC236}">
                <a16:creationId xmlns:a16="http://schemas.microsoft.com/office/drawing/2014/main" id="{93C70275-0CD8-B073-2A7C-DE24F400E581}"/>
              </a:ext>
            </a:extLst>
          </p:cNvPr>
          <p:cNvSpPr txBox="1"/>
          <p:nvPr/>
        </p:nvSpPr>
        <p:spPr>
          <a:xfrm>
            <a:off x="6704215" y="485098"/>
            <a:ext cx="5487785" cy="6124754"/>
          </a:xfrm>
          <a:prstGeom prst="rect">
            <a:avLst/>
          </a:prstGeom>
          <a:noFill/>
        </p:spPr>
        <p:txBody>
          <a:bodyPr wrap="square" rtlCol="0">
            <a:spAutoFit/>
          </a:bodyPr>
          <a:lstStyle/>
          <a:p>
            <a:pPr>
              <a:buClr>
                <a:schemeClr val="bg1"/>
              </a:buClr>
            </a:pPr>
            <a:r>
              <a:rPr lang="en-US" sz="2400" dirty="0">
                <a:solidFill>
                  <a:schemeClr val="bg1"/>
                </a:solidFill>
              </a:rPr>
              <a:t>How did timing vary by model?</a:t>
            </a:r>
          </a:p>
          <a:p>
            <a:pPr>
              <a:buClr>
                <a:schemeClr val="bg1"/>
              </a:buClr>
            </a:pPr>
            <a:r>
              <a:rPr lang="en-US" sz="2400" dirty="0">
                <a:solidFill>
                  <a:schemeClr val="bg1"/>
                </a:solidFill>
              </a:rPr>
              <a:t>• hourly model data</a:t>
            </a:r>
          </a:p>
          <a:p>
            <a:pPr>
              <a:buClr>
                <a:schemeClr val="bg1"/>
              </a:buClr>
            </a:pPr>
            <a:r>
              <a:rPr lang="en-US" sz="2400" dirty="0">
                <a:solidFill>
                  <a:schemeClr val="bg1"/>
                </a:solidFill>
              </a:rPr>
              <a:t>• timing histogram </a:t>
            </a:r>
            <a:r>
              <a:rPr lang="en-US" sz="2400" dirty="0" err="1">
                <a:solidFill>
                  <a:schemeClr val="bg1"/>
                </a:solidFill>
              </a:rPr>
              <a:t>depcits</a:t>
            </a:r>
            <a:r>
              <a:rPr lang="en-US" sz="2400" dirty="0">
                <a:solidFill>
                  <a:schemeClr val="bg1"/>
                </a:solidFill>
              </a:rPr>
              <a:t> mode</a:t>
            </a:r>
          </a:p>
          <a:p>
            <a:pPr>
              <a:buClr>
                <a:schemeClr val="bg1"/>
              </a:buClr>
            </a:pPr>
            <a:r>
              <a:rPr lang="en-US" sz="2400" dirty="0">
                <a:solidFill>
                  <a:schemeClr val="bg1"/>
                </a:solidFill>
              </a:rPr>
              <a:t>• more precise timing biases indicated by mean values</a:t>
            </a:r>
          </a:p>
          <a:p>
            <a:pPr>
              <a:buClr>
                <a:schemeClr val="bg1"/>
              </a:buClr>
            </a:pPr>
            <a:r>
              <a:rPr lang="en-US" sz="2400" dirty="0">
                <a:solidFill>
                  <a:schemeClr val="bg1"/>
                </a:solidFill>
              </a:rPr>
              <a:t>• higher-temporal resolution would provide more details</a:t>
            </a:r>
          </a:p>
          <a:p>
            <a:pPr>
              <a:buClr>
                <a:schemeClr val="bg1"/>
              </a:buClr>
            </a:pPr>
            <a:endParaRPr lang="en-US" sz="2400" dirty="0">
              <a:solidFill>
                <a:schemeClr val="bg1"/>
              </a:solidFill>
            </a:endParaRPr>
          </a:p>
          <a:p>
            <a:pPr marL="285750" indent="-285750">
              <a:buClr>
                <a:schemeClr val="bg1"/>
              </a:buClr>
              <a:buFont typeface="Arial" panose="020B0604020202020204" pitchFamily="34" charset="0"/>
              <a:buChar char="•"/>
            </a:pPr>
            <a:r>
              <a:rPr lang="en-US" sz="2000" dirty="0">
                <a:solidFill>
                  <a:schemeClr val="bg1"/>
                </a:solidFill>
              </a:rPr>
              <a:t>HRRR</a:t>
            </a:r>
          </a:p>
          <a:p>
            <a:pPr lvl="1">
              <a:buClr>
                <a:schemeClr val="bg1"/>
              </a:buClr>
            </a:pPr>
            <a:r>
              <a:rPr lang="en-US" sz="2000" dirty="0">
                <a:solidFill>
                  <a:schemeClr val="bg1"/>
                </a:solidFill>
              </a:rPr>
              <a:t>   • ~1/2 hour late for onset</a:t>
            </a:r>
          </a:p>
          <a:p>
            <a:pPr lvl="1">
              <a:buClr>
                <a:schemeClr val="bg1"/>
              </a:buClr>
            </a:pPr>
            <a:r>
              <a:rPr lang="en-US" sz="2000" dirty="0">
                <a:solidFill>
                  <a:schemeClr val="bg1"/>
                </a:solidFill>
              </a:rPr>
              <a:t>   • ~1/3 hour late for peak</a:t>
            </a:r>
          </a:p>
          <a:p>
            <a:pPr lvl="1">
              <a:buClr>
                <a:schemeClr val="bg1"/>
              </a:buClr>
            </a:pPr>
            <a:r>
              <a:rPr lang="en-US" sz="2000" dirty="0">
                <a:solidFill>
                  <a:schemeClr val="bg1"/>
                </a:solidFill>
              </a:rPr>
              <a:t>   • ~3/4 hour late for cessation</a:t>
            </a:r>
          </a:p>
          <a:p>
            <a:pPr marL="285750" indent="-285750">
              <a:buClr>
                <a:schemeClr val="bg1"/>
              </a:buClr>
              <a:buFont typeface="Arial" panose="020B0604020202020204" pitchFamily="34" charset="0"/>
              <a:buChar char="•"/>
            </a:pPr>
            <a:r>
              <a:rPr lang="en-US" sz="2000" dirty="0">
                <a:solidFill>
                  <a:schemeClr val="bg1"/>
                </a:solidFill>
              </a:rPr>
              <a:t>MPAS</a:t>
            </a:r>
          </a:p>
          <a:p>
            <a:pPr>
              <a:buClr>
                <a:schemeClr val="bg1"/>
              </a:buClr>
            </a:pPr>
            <a:r>
              <a:rPr lang="en-US" sz="2000" dirty="0">
                <a:solidFill>
                  <a:schemeClr val="bg1"/>
                </a:solidFill>
              </a:rPr>
              <a:t>   • ~1/2 hour late for onset</a:t>
            </a:r>
          </a:p>
          <a:p>
            <a:pPr>
              <a:buClr>
                <a:schemeClr val="bg1"/>
              </a:buClr>
            </a:pPr>
            <a:r>
              <a:rPr lang="en-US" sz="2000" dirty="0">
                <a:solidFill>
                  <a:schemeClr val="bg1"/>
                </a:solidFill>
              </a:rPr>
              <a:t>   • ~1/10 hour late for peak</a:t>
            </a:r>
          </a:p>
          <a:p>
            <a:pPr>
              <a:buClr>
                <a:schemeClr val="bg1"/>
              </a:buClr>
            </a:pPr>
            <a:r>
              <a:rPr lang="en-US" sz="2000" dirty="0">
                <a:solidFill>
                  <a:schemeClr val="bg1"/>
                </a:solidFill>
              </a:rPr>
              <a:t>   • ~1/10 hour late for cessation</a:t>
            </a:r>
          </a:p>
          <a:p>
            <a:pPr>
              <a:buClr>
                <a:schemeClr val="bg1"/>
              </a:buClr>
            </a:pPr>
            <a:endParaRPr lang="en-US" sz="2000" dirty="0">
              <a:solidFill>
                <a:schemeClr val="bg1"/>
              </a:solidFill>
            </a:endParaRPr>
          </a:p>
          <a:p>
            <a:pPr>
              <a:buClr>
                <a:schemeClr val="bg1"/>
              </a:buClr>
            </a:pPr>
            <a:endParaRPr lang="en-US" sz="2000" dirty="0">
              <a:solidFill>
                <a:schemeClr val="bg1"/>
              </a:solidFill>
            </a:endParaRPr>
          </a:p>
        </p:txBody>
      </p:sp>
      <p:pic>
        <p:nvPicPr>
          <p:cNvPr id="5" name="Picture 4" descr="A graph of a number of cases&#10;&#10;AI-generated content may be incorrect.">
            <a:extLst>
              <a:ext uri="{FF2B5EF4-FFF2-40B4-BE49-F238E27FC236}">
                <a16:creationId xmlns:a16="http://schemas.microsoft.com/office/drawing/2014/main" id="{9C23EF9B-43CA-644D-B4AB-4F6463D9DC7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55466"/>
            <a:ext cx="6633556" cy="6202533"/>
          </a:xfrm>
          <a:prstGeom prst="rect">
            <a:avLst/>
          </a:prstGeom>
        </p:spPr>
      </p:pic>
      <p:sp>
        <p:nvSpPr>
          <p:cNvPr id="6" name="TextBox 5">
            <a:extLst>
              <a:ext uri="{FF2B5EF4-FFF2-40B4-BE49-F238E27FC236}">
                <a16:creationId xmlns:a16="http://schemas.microsoft.com/office/drawing/2014/main" id="{A5B67D75-A28F-84A0-02C9-613A687151EC}"/>
              </a:ext>
            </a:extLst>
          </p:cNvPr>
          <p:cNvSpPr txBox="1"/>
          <p:nvPr/>
        </p:nvSpPr>
        <p:spPr>
          <a:xfrm>
            <a:off x="7532750" y="6385023"/>
            <a:ext cx="4659249" cy="400110"/>
          </a:xfrm>
          <a:prstGeom prst="rect">
            <a:avLst/>
          </a:prstGeom>
          <a:noFill/>
        </p:spPr>
        <p:txBody>
          <a:bodyPr wrap="square">
            <a:spAutoFit/>
          </a:bodyPr>
          <a:lstStyle/>
          <a:p>
            <a:r>
              <a:rPr lang="en-US" sz="2000" dirty="0">
                <a:solidFill>
                  <a:schemeClr val="bg1"/>
                </a:solidFill>
              </a:rPr>
              <a:t>see our April 30 final report for more</a:t>
            </a:r>
          </a:p>
        </p:txBody>
      </p:sp>
      <p:sp>
        <p:nvSpPr>
          <p:cNvPr id="2" name="TextBox 1">
            <a:extLst>
              <a:ext uri="{FF2B5EF4-FFF2-40B4-BE49-F238E27FC236}">
                <a16:creationId xmlns:a16="http://schemas.microsoft.com/office/drawing/2014/main" id="{7E06AB11-1256-CD89-06B1-496F67C6CA89}"/>
              </a:ext>
            </a:extLst>
          </p:cNvPr>
          <p:cNvSpPr txBox="1"/>
          <p:nvPr/>
        </p:nvSpPr>
        <p:spPr>
          <a:xfrm>
            <a:off x="722086" y="939"/>
            <a:ext cx="10341293" cy="646331"/>
          </a:xfrm>
          <a:prstGeom prst="rect">
            <a:avLst/>
          </a:prstGeom>
          <a:noFill/>
        </p:spPr>
        <p:txBody>
          <a:bodyPr wrap="none" rtlCol="0">
            <a:spAutoFit/>
          </a:bodyPr>
          <a:lstStyle/>
          <a:p>
            <a:r>
              <a:rPr lang="en-US" sz="3600" dirty="0">
                <a:solidFill>
                  <a:schemeClr val="bg1"/>
                </a:solidFill>
              </a:rPr>
              <a:t>Assessing convective timing near core 30 airports</a:t>
            </a:r>
          </a:p>
        </p:txBody>
      </p:sp>
    </p:spTree>
    <p:extLst>
      <p:ext uri="{BB962C8B-B14F-4D97-AF65-F5344CB8AC3E}">
        <p14:creationId xmlns:p14="http://schemas.microsoft.com/office/powerpoint/2010/main" val="36578927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FE8D560-5ADB-B725-241C-9BC99975D11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22</a:t>
            </a:fld>
            <a:endParaRPr lang="en-US"/>
          </a:p>
        </p:txBody>
      </p:sp>
      <p:pic>
        <p:nvPicPr>
          <p:cNvPr id="8" name="Picture 7" descr="A map of a location&#10;&#10;AI-generated content may be incorrect.">
            <a:extLst>
              <a:ext uri="{FF2B5EF4-FFF2-40B4-BE49-F238E27FC236}">
                <a16:creationId xmlns:a16="http://schemas.microsoft.com/office/drawing/2014/main" id="{75667744-26A6-3ECD-86BD-9D61862B3A1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818" y="696307"/>
            <a:ext cx="5831938" cy="5557524"/>
          </a:xfrm>
          <a:prstGeom prst="rect">
            <a:avLst/>
          </a:prstGeom>
        </p:spPr>
      </p:pic>
      <p:pic>
        <p:nvPicPr>
          <p:cNvPr id="11" name="Picture 10" descr="A map of the united states&#10;&#10;AI-generated content may be incorrect.">
            <a:extLst>
              <a:ext uri="{FF2B5EF4-FFF2-40B4-BE49-F238E27FC236}">
                <a16:creationId xmlns:a16="http://schemas.microsoft.com/office/drawing/2014/main" id="{6E6A7B12-227D-B560-C492-2A71C9A8A4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56249" y="1432553"/>
            <a:ext cx="5635752" cy="3485185"/>
          </a:xfrm>
          <a:prstGeom prst="rect">
            <a:avLst/>
          </a:prstGeom>
        </p:spPr>
      </p:pic>
      <p:sp>
        <p:nvSpPr>
          <p:cNvPr id="2" name="TextBox 1">
            <a:extLst>
              <a:ext uri="{FF2B5EF4-FFF2-40B4-BE49-F238E27FC236}">
                <a16:creationId xmlns:a16="http://schemas.microsoft.com/office/drawing/2014/main" id="{D38DC801-DAC9-3845-3E35-85F66EF077EA}"/>
              </a:ext>
            </a:extLst>
          </p:cNvPr>
          <p:cNvSpPr txBox="1"/>
          <p:nvPr/>
        </p:nvSpPr>
        <p:spPr>
          <a:xfrm>
            <a:off x="207208" y="41556"/>
            <a:ext cx="11777583" cy="646331"/>
          </a:xfrm>
          <a:prstGeom prst="rect">
            <a:avLst/>
          </a:prstGeom>
          <a:noFill/>
        </p:spPr>
        <p:txBody>
          <a:bodyPr wrap="none" rtlCol="0">
            <a:spAutoFit/>
          </a:bodyPr>
          <a:lstStyle/>
          <a:p>
            <a:r>
              <a:rPr lang="en-US" sz="3600" dirty="0">
                <a:solidFill>
                  <a:schemeClr val="bg1"/>
                </a:solidFill>
              </a:rPr>
              <a:t>Assessing U.S. flight path permeability by flight direction </a:t>
            </a:r>
          </a:p>
        </p:txBody>
      </p:sp>
    </p:spTree>
    <p:extLst>
      <p:ext uri="{BB962C8B-B14F-4D97-AF65-F5344CB8AC3E}">
        <p14:creationId xmlns:p14="http://schemas.microsoft.com/office/powerpoint/2010/main" val="25537474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FDFA3-C517-5C4F-95AA-82D379CC6E9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36D0D72-2FB8-79EA-6FC2-30F96C653AB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23</a:t>
            </a:fld>
            <a:endParaRPr lang="en-US"/>
          </a:p>
        </p:txBody>
      </p:sp>
      <p:pic>
        <p:nvPicPr>
          <p:cNvPr id="3" name="Picture 2" descr="A collage of maps of the united states&#10;&#10;AI-generated content may be incorrect.">
            <a:extLst>
              <a:ext uri="{FF2B5EF4-FFF2-40B4-BE49-F238E27FC236}">
                <a16:creationId xmlns:a16="http://schemas.microsoft.com/office/drawing/2014/main" id="{AEDFDD74-E272-3AC4-B0FA-618B661042C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8568" y="687887"/>
            <a:ext cx="9134861" cy="6166994"/>
          </a:xfrm>
          <a:prstGeom prst="rect">
            <a:avLst/>
          </a:prstGeom>
        </p:spPr>
      </p:pic>
      <p:sp>
        <p:nvSpPr>
          <p:cNvPr id="5" name="TextBox 4">
            <a:extLst>
              <a:ext uri="{FF2B5EF4-FFF2-40B4-BE49-F238E27FC236}">
                <a16:creationId xmlns:a16="http://schemas.microsoft.com/office/drawing/2014/main" id="{DF214C61-7098-4869-C5C4-9BB40A6C9A9F}"/>
              </a:ext>
            </a:extLst>
          </p:cNvPr>
          <p:cNvSpPr txBox="1"/>
          <p:nvPr/>
        </p:nvSpPr>
        <p:spPr>
          <a:xfrm>
            <a:off x="7126500" y="5312664"/>
            <a:ext cx="3590554" cy="1015663"/>
          </a:xfrm>
          <a:prstGeom prst="rect">
            <a:avLst/>
          </a:prstGeom>
          <a:noFill/>
        </p:spPr>
        <p:txBody>
          <a:bodyPr wrap="square" rtlCol="0">
            <a:spAutoFit/>
          </a:bodyPr>
          <a:lstStyle/>
          <a:p>
            <a:pPr algn="ctr"/>
            <a:r>
              <a:rPr lang="en-US" sz="2000" dirty="0"/>
              <a:t>example HRRR</a:t>
            </a:r>
          </a:p>
          <a:p>
            <a:pPr algn="ctr"/>
            <a:r>
              <a:rPr lang="en-US" sz="2000" dirty="0"/>
              <a:t>NW-SE permeability plot</a:t>
            </a:r>
          </a:p>
          <a:p>
            <a:pPr algn="ctr"/>
            <a:r>
              <a:rPr lang="en-US" sz="2000" dirty="0"/>
              <a:t>JJA 2025</a:t>
            </a:r>
          </a:p>
        </p:txBody>
      </p:sp>
      <p:sp>
        <p:nvSpPr>
          <p:cNvPr id="2" name="TextBox 1">
            <a:extLst>
              <a:ext uri="{FF2B5EF4-FFF2-40B4-BE49-F238E27FC236}">
                <a16:creationId xmlns:a16="http://schemas.microsoft.com/office/drawing/2014/main" id="{DE4CD421-00F6-883B-72BE-DB29EDA8FB41}"/>
              </a:ext>
            </a:extLst>
          </p:cNvPr>
          <p:cNvSpPr txBox="1"/>
          <p:nvPr/>
        </p:nvSpPr>
        <p:spPr>
          <a:xfrm>
            <a:off x="3715784" y="2210355"/>
            <a:ext cx="710451" cy="369332"/>
          </a:xfrm>
          <a:prstGeom prst="rect">
            <a:avLst/>
          </a:prstGeom>
          <a:noFill/>
        </p:spPr>
        <p:txBody>
          <a:bodyPr wrap="none" rtlCol="0">
            <a:spAutoFit/>
          </a:bodyPr>
          <a:lstStyle/>
          <a:p>
            <a:r>
              <a:rPr lang="en-US" sz="1800" dirty="0"/>
              <a:t>fhr00</a:t>
            </a:r>
          </a:p>
        </p:txBody>
      </p:sp>
      <p:sp>
        <p:nvSpPr>
          <p:cNvPr id="6" name="TextBox 5">
            <a:extLst>
              <a:ext uri="{FF2B5EF4-FFF2-40B4-BE49-F238E27FC236}">
                <a16:creationId xmlns:a16="http://schemas.microsoft.com/office/drawing/2014/main" id="{8E132E00-EAF5-F5B4-C77B-EA9BA5925AA3}"/>
              </a:ext>
            </a:extLst>
          </p:cNvPr>
          <p:cNvSpPr txBox="1"/>
          <p:nvPr/>
        </p:nvSpPr>
        <p:spPr>
          <a:xfrm>
            <a:off x="6671249" y="2210355"/>
            <a:ext cx="710451" cy="369332"/>
          </a:xfrm>
          <a:prstGeom prst="rect">
            <a:avLst/>
          </a:prstGeom>
          <a:noFill/>
        </p:spPr>
        <p:txBody>
          <a:bodyPr wrap="none" rtlCol="0">
            <a:spAutoFit/>
          </a:bodyPr>
          <a:lstStyle/>
          <a:p>
            <a:r>
              <a:rPr lang="en-US" sz="1800" dirty="0"/>
              <a:t>fhr03</a:t>
            </a:r>
          </a:p>
        </p:txBody>
      </p:sp>
      <p:sp>
        <p:nvSpPr>
          <p:cNvPr id="7" name="TextBox 6">
            <a:extLst>
              <a:ext uri="{FF2B5EF4-FFF2-40B4-BE49-F238E27FC236}">
                <a16:creationId xmlns:a16="http://schemas.microsoft.com/office/drawing/2014/main" id="{7828AA4D-2E83-2564-2944-584D2BE68BBC}"/>
              </a:ext>
            </a:extLst>
          </p:cNvPr>
          <p:cNvSpPr txBox="1"/>
          <p:nvPr/>
        </p:nvSpPr>
        <p:spPr>
          <a:xfrm>
            <a:off x="9614803" y="2210355"/>
            <a:ext cx="710451" cy="369332"/>
          </a:xfrm>
          <a:prstGeom prst="rect">
            <a:avLst/>
          </a:prstGeom>
          <a:noFill/>
        </p:spPr>
        <p:txBody>
          <a:bodyPr wrap="none" rtlCol="0">
            <a:spAutoFit/>
          </a:bodyPr>
          <a:lstStyle/>
          <a:p>
            <a:r>
              <a:rPr lang="en-US" sz="1800" dirty="0"/>
              <a:t>fhr06</a:t>
            </a:r>
          </a:p>
        </p:txBody>
      </p:sp>
      <p:sp>
        <p:nvSpPr>
          <p:cNvPr id="8" name="TextBox 7">
            <a:extLst>
              <a:ext uri="{FF2B5EF4-FFF2-40B4-BE49-F238E27FC236}">
                <a16:creationId xmlns:a16="http://schemas.microsoft.com/office/drawing/2014/main" id="{C7CC6004-4100-5767-3CFE-CD299E1F55DB}"/>
              </a:ext>
            </a:extLst>
          </p:cNvPr>
          <p:cNvSpPr txBox="1"/>
          <p:nvPr/>
        </p:nvSpPr>
        <p:spPr>
          <a:xfrm>
            <a:off x="3715784" y="4198193"/>
            <a:ext cx="710451" cy="369332"/>
          </a:xfrm>
          <a:prstGeom prst="rect">
            <a:avLst/>
          </a:prstGeom>
          <a:noFill/>
        </p:spPr>
        <p:txBody>
          <a:bodyPr wrap="none" rtlCol="0">
            <a:spAutoFit/>
          </a:bodyPr>
          <a:lstStyle/>
          <a:p>
            <a:r>
              <a:rPr lang="en-US" sz="1800" dirty="0"/>
              <a:t>fhr09</a:t>
            </a:r>
          </a:p>
        </p:txBody>
      </p:sp>
      <p:sp>
        <p:nvSpPr>
          <p:cNvPr id="9" name="TextBox 8">
            <a:extLst>
              <a:ext uri="{FF2B5EF4-FFF2-40B4-BE49-F238E27FC236}">
                <a16:creationId xmlns:a16="http://schemas.microsoft.com/office/drawing/2014/main" id="{CFE41166-5FD8-721C-1047-5A6779B0E57C}"/>
              </a:ext>
            </a:extLst>
          </p:cNvPr>
          <p:cNvSpPr txBox="1"/>
          <p:nvPr/>
        </p:nvSpPr>
        <p:spPr>
          <a:xfrm>
            <a:off x="6671248" y="4197054"/>
            <a:ext cx="710451" cy="369332"/>
          </a:xfrm>
          <a:prstGeom prst="rect">
            <a:avLst/>
          </a:prstGeom>
          <a:noFill/>
        </p:spPr>
        <p:txBody>
          <a:bodyPr wrap="none" rtlCol="0">
            <a:spAutoFit/>
          </a:bodyPr>
          <a:lstStyle/>
          <a:p>
            <a:r>
              <a:rPr lang="en-US" sz="1800" dirty="0"/>
              <a:t>fhr12</a:t>
            </a:r>
          </a:p>
        </p:txBody>
      </p:sp>
      <p:sp>
        <p:nvSpPr>
          <p:cNvPr id="10" name="TextBox 9">
            <a:extLst>
              <a:ext uri="{FF2B5EF4-FFF2-40B4-BE49-F238E27FC236}">
                <a16:creationId xmlns:a16="http://schemas.microsoft.com/office/drawing/2014/main" id="{D670284F-FB4B-CD8F-6CAC-778926D913D1}"/>
              </a:ext>
            </a:extLst>
          </p:cNvPr>
          <p:cNvSpPr txBox="1"/>
          <p:nvPr/>
        </p:nvSpPr>
        <p:spPr>
          <a:xfrm>
            <a:off x="9626974" y="4012388"/>
            <a:ext cx="710451" cy="369332"/>
          </a:xfrm>
          <a:prstGeom prst="rect">
            <a:avLst/>
          </a:prstGeom>
          <a:noFill/>
        </p:spPr>
        <p:txBody>
          <a:bodyPr wrap="none" rtlCol="0">
            <a:spAutoFit/>
          </a:bodyPr>
          <a:lstStyle/>
          <a:p>
            <a:r>
              <a:rPr lang="en-US" sz="1800" dirty="0"/>
              <a:t>fhr15</a:t>
            </a:r>
          </a:p>
        </p:txBody>
      </p:sp>
      <p:sp>
        <p:nvSpPr>
          <p:cNvPr id="11" name="TextBox 10">
            <a:extLst>
              <a:ext uri="{FF2B5EF4-FFF2-40B4-BE49-F238E27FC236}">
                <a16:creationId xmlns:a16="http://schemas.microsoft.com/office/drawing/2014/main" id="{3935B7BB-B621-2745-F6D9-7C8BEC665647}"/>
              </a:ext>
            </a:extLst>
          </p:cNvPr>
          <p:cNvSpPr txBox="1"/>
          <p:nvPr/>
        </p:nvSpPr>
        <p:spPr>
          <a:xfrm>
            <a:off x="3715784" y="6143661"/>
            <a:ext cx="710451" cy="369332"/>
          </a:xfrm>
          <a:prstGeom prst="rect">
            <a:avLst/>
          </a:prstGeom>
          <a:noFill/>
        </p:spPr>
        <p:txBody>
          <a:bodyPr wrap="none" rtlCol="0">
            <a:spAutoFit/>
          </a:bodyPr>
          <a:lstStyle/>
          <a:p>
            <a:r>
              <a:rPr lang="en-US" sz="1800" dirty="0"/>
              <a:t>fhr18</a:t>
            </a:r>
          </a:p>
        </p:txBody>
      </p:sp>
      <p:sp>
        <p:nvSpPr>
          <p:cNvPr id="12" name="TextBox 11">
            <a:extLst>
              <a:ext uri="{FF2B5EF4-FFF2-40B4-BE49-F238E27FC236}">
                <a16:creationId xmlns:a16="http://schemas.microsoft.com/office/drawing/2014/main" id="{982411D1-2D32-7EC4-A7D2-D4AE0C86C042}"/>
              </a:ext>
            </a:extLst>
          </p:cNvPr>
          <p:cNvSpPr txBox="1"/>
          <p:nvPr/>
        </p:nvSpPr>
        <p:spPr>
          <a:xfrm>
            <a:off x="207208" y="41556"/>
            <a:ext cx="11777583" cy="646331"/>
          </a:xfrm>
          <a:prstGeom prst="rect">
            <a:avLst/>
          </a:prstGeom>
          <a:noFill/>
        </p:spPr>
        <p:txBody>
          <a:bodyPr wrap="none" rtlCol="0">
            <a:spAutoFit/>
          </a:bodyPr>
          <a:lstStyle/>
          <a:p>
            <a:r>
              <a:rPr lang="en-US" sz="3600" dirty="0">
                <a:solidFill>
                  <a:schemeClr val="bg1"/>
                </a:solidFill>
              </a:rPr>
              <a:t>Assessing U.S. flight path permeability by flight direction </a:t>
            </a:r>
          </a:p>
        </p:txBody>
      </p:sp>
      <p:sp>
        <p:nvSpPr>
          <p:cNvPr id="13" name="TextBox 12">
            <a:extLst>
              <a:ext uri="{FF2B5EF4-FFF2-40B4-BE49-F238E27FC236}">
                <a16:creationId xmlns:a16="http://schemas.microsoft.com/office/drawing/2014/main" id="{BFCE3B07-4144-C8EE-1174-17A9E2B31EE0}"/>
              </a:ext>
            </a:extLst>
          </p:cNvPr>
          <p:cNvSpPr txBox="1"/>
          <p:nvPr/>
        </p:nvSpPr>
        <p:spPr>
          <a:xfrm>
            <a:off x="6468721" y="6416334"/>
            <a:ext cx="4659249" cy="400110"/>
          </a:xfrm>
          <a:prstGeom prst="rect">
            <a:avLst/>
          </a:prstGeom>
          <a:noFill/>
        </p:spPr>
        <p:txBody>
          <a:bodyPr wrap="square">
            <a:spAutoFit/>
          </a:bodyPr>
          <a:lstStyle/>
          <a:p>
            <a:r>
              <a:rPr lang="en-US" sz="2000" dirty="0"/>
              <a:t>see our April 30 final report for more</a:t>
            </a:r>
          </a:p>
        </p:txBody>
      </p:sp>
    </p:spTree>
    <p:extLst>
      <p:ext uri="{BB962C8B-B14F-4D97-AF65-F5344CB8AC3E}">
        <p14:creationId xmlns:p14="http://schemas.microsoft.com/office/powerpoint/2010/main" val="33916168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E49AE-917C-1E16-46B1-D7F5EF17D5A6}"/>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C8AADB5-5706-ED87-86BA-DA593D39385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24</a:t>
            </a:fld>
            <a:endParaRPr lang="en-US"/>
          </a:p>
        </p:txBody>
      </p:sp>
      <p:pic>
        <p:nvPicPr>
          <p:cNvPr id="2" name="Picture 1" descr="A screenshot of a graph&#10;&#10;AI-generated content may be incorrect.">
            <a:extLst>
              <a:ext uri="{FF2B5EF4-FFF2-40B4-BE49-F238E27FC236}">
                <a16:creationId xmlns:a16="http://schemas.microsoft.com/office/drawing/2014/main" id="{B0A00994-0755-B2D8-0CC4-085D261A17B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847344" y="859536"/>
            <a:ext cx="4642482" cy="5486400"/>
          </a:xfrm>
          <a:prstGeom prst="rect">
            <a:avLst/>
          </a:prstGeom>
          <a:ln>
            <a:noFill/>
          </a:ln>
          <a:extLst>
            <a:ext uri="{53640926-AAD7-44D8-BBD7-CCE9431645EC}">
              <a14:shadowObscured xmlns:a14="http://schemas.microsoft.com/office/drawing/2010/main"/>
            </a:ext>
          </a:extLst>
        </p:spPr>
      </p:pic>
      <p:pic>
        <p:nvPicPr>
          <p:cNvPr id="3" name="Picture 2" descr="A screenshot of a graph&#10;&#10;AI-generated content may be incorrect.">
            <a:extLst>
              <a:ext uri="{FF2B5EF4-FFF2-40B4-BE49-F238E27FC236}">
                <a16:creationId xmlns:a16="http://schemas.microsoft.com/office/drawing/2014/main" id="{513352C4-5C4D-566A-85A9-24B7A9D87BB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6702176" y="859536"/>
            <a:ext cx="4549334" cy="5486400"/>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A42A3D76-0AE0-8D87-F11E-0A858C79CF87}"/>
              </a:ext>
            </a:extLst>
          </p:cNvPr>
          <p:cNvSpPr txBox="1"/>
          <p:nvPr/>
        </p:nvSpPr>
        <p:spPr>
          <a:xfrm>
            <a:off x="3766374" y="6457890"/>
            <a:ext cx="4659249" cy="400110"/>
          </a:xfrm>
          <a:prstGeom prst="rect">
            <a:avLst/>
          </a:prstGeom>
          <a:noFill/>
        </p:spPr>
        <p:txBody>
          <a:bodyPr wrap="square">
            <a:spAutoFit/>
          </a:bodyPr>
          <a:lstStyle/>
          <a:p>
            <a:r>
              <a:rPr lang="en-US" sz="2000" dirty="0">
                <a:solidFill>
                  <a:schemeClr val="bg1"/>
                </a:solidFill>
              </a:rPr>
              <a:t>see our October 31 report for more</a:t>
            </a:r>
          </a:p>
        </p:txBody>
      </p:sp>
      <p:sp>
        <p:nvSpPr>
          <p:cNvPr id="7" name="TextBox 6">
            <a:extLst>
              <a:ext uri="{FF2B5EF4-FFF2-40B4-BE49-F238E27FC236}">
                <a16:creationId xmlns:a16="http://schemas.microsoft.com/office/drawing/2014/main" id="{F3B9C1C2-4ACE-0604-F26A-C40364B2D5F0}"/>
              </a:ext>
            </a:extLst>
          </p:cNvPr>
          <p:cNvSpPr txBox="1"/>
          <p:nvPr/>
        </p:nvSpPr>
        <p:spPr>
          <a:xfrm>
            <a:off x="89819" y="55531"/>
            <a:ext cx="12497332" cy="523220"/>
          </a:xfrm>
          <a:prstGeom prst="rect">
            <a:avLst/>
          </a:prstGeom>
          <a:noFill/>
        </p:spPr>
        <p:txBody>
          <a:bodyPr wrap="none" rtlCol="0">
            <a:spAutoFit/>
          </a:bodyPr>
          <a:lstStyle/>
          <a:p>
            <a:r>
              <a:rPr lang="en-US" sz="2700" dirty="0">
                <a:solidFill>
                  <a:schemeClr val="bg1"/>
                </a:solidFill>
              </a:rPr>
              <a:t>Assessing U.S. model storm area and count biases by time and forecast hour</a:t>
            </a:r>
          </a:p>
        </p:txBody>
      </p:sp>
    </p:spTree>
    <p:extLst>
      <p:ext uri="{BB962C8B-B14F-4D97-AF65-F5344CB8AC3E}">
        <p14:creationId xmlns:p14="http://schemas.microsoft.com/office/powerpoint/2010/main" val="16141367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74EA0-C258-1009-E566-53B34486EC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AC25BF-6CC0-2617-B746-9E9724B5C7E3}"/>
              </a:ext>
            </a:extLst>
          </p:cNvPr>
          <p:cNvSpPr>
            <a:spLocks noGrp="1"/>
          </p:cNvSpPr>
          <p:nvPr>
            <p:ph type="title"/>
          </p:nvPr>
        </p:nvSpPr>
        <p:spPr>
          <a:xfrm>
            <a:off x="740770" y="2655586"/>
            <a:ext cx="10710460" cy="1636776"/>
          </a:xfrm>
        </p:spPr>
        <p:txBody>
          <a:bodyPr/>
          <a:lstStyle/>
          <a:p>
            <a:pPr algn="ctr"/>
            <a:r>
              <a:rPr lang="en-US" dirty="0">
                <a:solidFill>
                  <a:schemeClr val="tx1"/>
                </a:solidFill>
              </a:rPr>
              <a:t>Mike Baldwin</a:t>
            </a:r>
          </a:p>
        </p:txBody>
      </p:sp>
      <p:sp>
        <p:nvSpPr>
          <p:cNvPr id="4" name="Slide Number Placeholder 3">
            <a:extLst>
              <a:ext uri="{FF2B5EF4-FFF2-40B4-BE49-F238E27FC236}">
                <a16:creationId xmlns:a16="http://schemas.microsoft.com/office/drawing/2014/main" id="{4EC7DFA6-AA05-D8C8-CFBF-2118CC02072B}"/>
              </a:ext>
            </a:extLst>
          </p:cNvPr>
          <p:cNvSpPr>
            <a:spLocks noGrp="1"/>
          </p:cNvSpPr>
          <p:nvPr>
            <p:ph type="sldNum" sz="quarter" idx="12"/>
          </p:nvPr>
        </p:nvSpPr>
        <p:spPr/>
        <p:txBody>
          <a:bodyPr/>
          <a:lstStyle/>
          <a:p>
            <a:fld id="{54B4F731-6BAD-1B4C-BD5B-ACF8676521B3}" type="slidenum">
              <a:rPr lang="en-US" smtClean="0"/>
              <a:t>25</a:t>
            </a:fld>
            <a:endParaRPr lang="en-US"/>
          </a:p>
        </p:txBody>
      </p:sp>
    </p:spTree>
    <p:extLst>
      <p:ext uri="{BB962C8B-B14F-4D97-AF65-F5344CB8AC3E}">
        <p14:creationId xmlns:p14="http://schemas.microsoft.com/office/powerpoint/2010/main" val="2681891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499" y="0"/>
            <a:ext cx="12111993" cy="6858000"/>
          </a:xfrm>
          <a:prstGeom prst="rect">
            <a:avLst/>
          </a:prstGeom>
          <a:noFill/>
          <a:ln>
            <a:noFill/>
          </a:ln>
        </p:spPr>
      </p:pic>
      <p:sp>
        <p:nvSpPr>
          <p:cNvPr id="55" name="Google Shape;55;p13"/>
          <p:cNvSpPr/>
          <p:nvPr/>
        </p:nvSpPr>
        <p:spPr>
          <a:xfrm>
            <a:off x="-22784" y="167"/>
            <a:ext cx="12210800" cy="6858000"/>
          </a:xfrm>
          <a:prstGeom prst="rect">
            <a:avLst/>
          </a:prstGeom>
          <a:solidFill>
            <a:srgbClr val="EEEEEE">
              <a:alpha val="80910"/>
            </a:srgbClr>
          </a:solidFill>
          <a:ln>
            <a:noFill/>
          </a:ln>
        </p:spPr>
        <p:txBody>
          <a:bodyPr spcFirstLastPara="1" wrap="square" lIns="121900" tIns="121900" rIns="121900" bIns="121900" anchor="ctr" anchorCtr="0">
            <a:noAutofit/>
          </a:bodyPr>
          <a:lstStyle/>
          <a:p>
            <a:pPr algn="ctr" defTabSz="1219170"/>
            <a:endParaRPr sz="1867"/>
          </a:p>
        </p:txBody>
      </p:sp>
      <p:sp>
        <p:nvSpPr>
          <p:cNvPr id="56" name="Google Shape;56;p13"/>
          <p:cNvSpPr txBox="1">
            <a:spLocks noGrp="1"/>
          </p:cNvSpPr>
          <p:nvPr>
            <p:ph type="ctrTitle"/>
          </p:nvPr>
        </p:nvSpPr>
        <p:spPr>
          <a:xfrm>
            <a:off x="415611" y="179967"/>
            <a:ext cx="11360800" cy="2736800"/>
          </a:xfrm>
          <a:prstGeom prst="rect">
            <a:avLst/>
          </a:prstGeom>
        </p:spPr>
        <p:txBody>
          <a:bodyPr spcFirstLastPara="1" wrap="square" lIns="121900" tIns="121900" rIns="121900" bIns="121900" anchor="b" anchorCtr="0">
            <a:normAutofit/>
          </a:bodyPr>
          <a:lstStyle/>
          <a:p>
            <a:pPr>
              <a:buSzPts val="1100"/>
            </a:pPr>
            <a:r>
              <a:rPr lang="en"/>
              <a:t>Evaluating the costs of using a forecast system</a:t>
            </a:r>
            <a:endParaRPr/>
          </a:p>
        </p:txBody>
      </p:sp>
      <p:sp>
        <p:nvSpPr>
          <p:cNvPr id="57" name="Google Shape;57;p13"/>
          <p:cNvSpPr txBox="1">
            <a:spLocks noGrp="1"/>
          </p:cNvSpPr>
          <p:nvPr>
            <p:ph type="subTitle" idx="1"/>
          </p:nvPr>
        </p:nvSpPr>
        <p:spPr>
          <a:xfrm>
            <a:off x="415600" y="4286833"/>
            <a:ext cx="11360800" cy="1056800"/>
          </a:xfrm>
          <a:prstGeom prst="rect">
            <a:avLst/>
          </a:prstGeom>
        </p:spPr>
        <p:txBody>
          <a:bodyPr spcFirstLastPara="1" wrap="square" lIns="121900" tIns="121900" rIns="121900" bIns="121900" anchor="t" anchorCtr="0">
            <a:normAutofit fontScale="85000" lnSpcReduction="20000"/>
          </a:bodyPr>
          <a:lstStyle/>
          <a:p>
            <a:pPr marL="0" indent="0"/>
            <a:r>
              <a:rPr lang="en">
                <a:solidFill>
                  <a:schemeClr val="dk1"/>
                </a:solidFill>
              </a:rPr>
              <a:t>Mike Baldwin</a:t>
            </a:r>
            <a:endParaRPr baseline="30000">
              <a:solidFill>
                <a:schemeClr val="dk1"/>
              </a:solidFill>
            </a:endParaRPr>
          </a:p>
          <a:p>
            <a:pPr marL="0" indent="0"/>
            <a:r>
              <a:rPr lang="en">
                <a:solidFill>
                  <a:schemeClr val="dk1"/>
                </a:solidFill>
              </a:rPr>
              <a:t> CIWRO/University of Oklahoma </a:t>
            </a:r>
            <a:endParaRPr>
              <a:solidFill>
                <a:schemeClr val="dk1"/>
              </a:solidFill>
            </a:endParaRPr>
          </a:p>
        </p:txBody>
      </p:sp>
      <p:sp>
        <p:nvSpPr>
          <p:cNvPr id="58" name="Google Shape;58;p13"/>
          <p:cNvSpPr txBox="1"/>
          <p:nvPr/>
        </p:nvSpPr>
        <p:spPr>
          <a:xfrm>
            <a:off x="1670367" y="5857367"/>
            <a:ext cx="3595600" cy="1007200"/>
          </a:xfrm>
          <a:prstGeom prst="rect">
            <a:avLst/>
          </a:prstGeom>
          <a:noFill/>
          <a:ln>
            <a:noFill/>
          </a:ln>
        </p:spPr>
        <p:txBody>
          <a:bodyPr spcFirstLastPara="1" wrap="square" lIns="121900" tIns="121900" rIns="121900" bIns="121900" anchor="t" anchorCtr="0">
            <a:noAutofit/>
          </a:bodyPr>
          <a:lstStyle/>
          <a:p>
            <a:pPr defTabSz="1219170"/>
            <a:r>
              <a:rPr lang="en" sz="1867">
                <a:solidFill>
                  <a:srgbClr val="999999"/>
                </a:solidFill>
              </a:rPr>
              <a:t>background image created by Tim Supinie (NOAA/SPC)</a:t>
            </a:r>
            <a:endParaRPr sz="1867">
              <a:solidFill>
                <a:srgbClr val="999999"/>
              </a:solidFill>
            </a:endParaRPr>
          </a:p>
        </p:txBody>
      </p:sp>
      <p:pic>
        <p:nvPicPr>
          <p:cNvPr id="59" name="Google Shape;59;p13"/>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25301" y="5339833"/>
            <a:ext cx="1360568" cy="1360568"/>
          </a:xfrm>
          <a:prstGeom prst="rect">
            <a:avLst/>
          </a:prstGeom>
          <a:noFill/>
          <a:ln>
            <a:noFill/>
          </a:ln>
        </p:spPr>
      </p:pic>
      <p:pic>
        <p:nvPicPr>
          <p:cNvPr id="60" name="Google Shape;60;p13"/>
          <p:cNvPicPr preferRelativeResize="0"/>
          <p:nvPr/>
        </p:nvPicPr>
        <p:blipFill>
          <a:blip r:embed="rId5">
            <a:alphaModFix/>
          </a:blip>
          <a:stretch>
            <a:fillRect/>
          </a:stretch>
        </p:blipFill>
        <p:spPr>
          <a:xfrm>
            <a:off x="10597447" y="5155367"/>
            <a:ext cx="1526200" cy="1503200"/>
          </a:xfrm>
          <a:prstGeom prst="rect">
            <a:avLst/>
          </a:prstGeom>
          <a:noFill/>
          <a:ln>
            <a:noFill/>
          </a:ln>
        </p:spPr>
      </p:pic>
      <p:sp>
        <p:nvSpPr>
          <p:cNvPr id="61" name="Google Shape;61;p13"/>
          <p:cNvSpPr txBox="1">
            <a:spLocks noGrp="1"/>
          </p:cNvSpPr>
          <p:nvPr>
            <p:ph type="subTitle" idx="1"/>
          </p:nvPr>
        </p:nvSpPr>
        <p:spPr>
          <a:xfrm>
            <a:off x="415600" y="2661233"/>
            <a:ext cx="11360800" cy="1056800"/>
          </a:xfrm>
          <a:prstGeom prst="rect">
            <a:avLst/>
          </a:prstGeom>
        </p:spPr>
        <p:txBody>
          <a:bodyPr spcFirstLastPara="1" wrap="square" lIns="121900" tIns="121900" rIns="121900" bIns="121900" anchor="t" anchorCtr="0">
            <a:normAutofit/>
          </a:bodyPr>
          <a:lstStyle/>
          <a:p>
            <a:pPr marL="0" indent="0"/>
            <a:r>
              <a:rPr lang="en"/>
              <a:t>using a simple “protect/no-protect” decision model</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p>
            <a:endParaRPr/>
          </a:p>
        </p:txBody>
      </p:sp>
      <p:sp>
        <p:nvSpPr>
          <p:cNvPr id="67" name="Google Shape;67;p14"/>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marL="0" indent="0">
              <a:spcAft>
                <a:spcPts val="1600"/>
              </a:spcAft>
              <a:buNone/>
            </a:pPr>
            <a:endParaRPr/>
          </a:p>
        </p:txBody>
      </p:sp>
      <p:pic>
        <p:nvPicPr>
          <p:cNvPr id="68" name="Google Shape;68;p14"/>
          <p:cNvPicPr preferRelativeResize="0"/>
          <p:nvPr/>
        </p:nvPicPr>
        <p:blipFill>
          <a:blip r:embed="rId3">
            <a:alphaModFix/>
          </a:blip>
          <a:stretch>
            <a:fillRect/>
          </a:stretch>
        </p:blipFill>
        <p:spPr>
          <a:xfrm>
            <a:off x="89733" y="584200"/>
            <a:ext cx="11099131" cy="6096000"/>
          </a:xfrm>
          <a:prstGeom prst="rect">
            <a:avLst/>
          </a:prstGeom>
          <a:noFill/>
          <a:ln>
            <a:noFill/>
          </a:ln>
        </p:spPr>
      </p:pic>
      <p:sp>
        <p:nvSpPr>
          <p:cNvPr id="69" name="Google Shape;69;p14"/>
          <p:cNvSpPr txBox="1"/>
          <p:nvPr/>
        </p:nvSpPr>
        <p:spPr>
          <a:xfrm>
            <a:off x="582900" y="6223833"/>
            <a:ext cx="10856800" cy="353200"/>
          </a:xfrm>
          <a:prstGeom prst="rect">
            <a:avLst/>
          </a:prstGeom>
          <a:noFill/>
          <a:ln>
            <a:noFill/>
          </a:ln>
        </p:spPr>
        <p:txBody>
          <a:bodyPr spcFirstLastPara="1" wrap="square" lIns="121900" tIns="121900" rIns="121900" bIns="121900" anchor="t" anchorCtr="0">
            <a:noAutofit/>
          </a:bodyPr>
          <a:lstStyle/>
          <a:p>
            <a:pPr defTabSz="1219170"/>
            <a:r>
              <a:rPr lang="en" sz="1867">
                <a:solidFill>
                  <a:srgbClr val="595959"/>
                </a:solidFill>
              </a:rPr>
              <a:t>https://www.emc.ncep.noaa.gov/users/verification/regional/cam/prod/det/grid2grid/precip/</a:t>
            </a:r>
            <a:endParaRPr sz="1867">
              <a:solidFill>
                <a:srgbClr val="595959"/>
              </a:solidFill>
            </a:endParaRPr>
          </a:p>
        </p:txBody>
      </p:sp>
      <p:grpSp>
        <p:nvGrpSpPr>
          <p:cNvPr id="70" name="Google Shape;70;p14"/>
          <p:cNvGrpSpPr/>
          <p:nvPr/>
        </p:nvGrpSpPr>
        <p:grpSpPr>
          <a:xfrm>
            <a:off x="150000" y="163301"/>
            <a:ext cx="11234467" cy="5992400"/>
            <a:chOff x="112500" y="122475"/>
            <a:chExt cx="8425850" cy="4494300"/>
          </a:xfrm>
        </p:grpSpPr>
        <p:sp>
          <p:nvSpPr>
            <p:cNvPr id="71" name="Google Shape;71;p14"/>
            <p:cNvSpPr/>
            <p:nvPr/>
          </p:nvSpPr>
          <p:spPr>
            <a:xfrm>
              <a:off x="112500" y="122475"/>
              <a:ext cx="8347500" cy="4494300"/>
            </a:xfrm>
            <a:prstGeom prst="rect">
              <a:avLst/>
            </a:prstGeom>
            <a:solidFill>
              <a:srgbClr val="EEEEEE">
                <a:alpha val="54300"/>
              </a:srgbClr>
            </a:solidFill>
            <a:ln>
              <a:noFill/>
            </a:ln>
          </p:spPr>
          <p:txBody>
            <a:bodyPr spcFirstLastPara="1" wrap="square" lIns="121900" tIns="121900" rIns="121900" bIns="121900" anchor="ctr" anchorCtr="0">
              <a:noAutofit/>
            </a:bodyPr>
            <a:lstStyle/>
            <a:p>
              <a:pPr algn="ctr" defTabSz="1219170"/>
              <a:endParaRPr sz="1867"/>
            </a:p>
          </p:txBody>
        </p:sp>
        <p:sp>
          <p:nvSpPr>
            <p:cNvPr id="72" name="Google Shape;72;p14"/>
            <p:cNvSpPr txBox="1"/>
            <p:nvPr/>
          </p:nvSpPr>
          <p:spPr>
            <a:xfrm>
              <a:off x="2077250" y="990600"/>
              <a:ext cx="6461100" cy="2414477"/>
            </a:xfrm>
            <a:prstGeom prst="rect">
              <a:avLst/>
            </a:prstGeom>
            <a:solidFill>
              <a:srgbClr val="EEEEEE">
                <a:alpha val="75000"/>
              </a:srgbClr>
            </a:solidFill>
            <a:ln>
              <a:noFill/>
            </a:ln>
          </p:spPr>
          <p:txBody>
            <a:bodyPr spcFirstLastPara="1" wrap="square" lIns="121900" tIns="121900" rIns="121900" bIns="121900" anchor="t" anchorCtr="0">
              <a:spAutoFit/>
            </a:bodyPr>
            <a:lstStyle/>
            <a:p>
              <a:pPr marL="609585" indent="-457189" defTabSz="1219170">
                <a:lnSpc>
                  <a:spcPct val="115000"/>
                </a:lnSpc>
                <a:buSzPts val="1800"/>
                <a:buFont typeface="Arial"/>
                <a:buChar char="●"/>
              </a:pPr>
              <a:r>
                <a:rPr lang="en" sz="2400"/>
                <a:t>forecasts are evaluated by some performance measure</a:t>
              </a:r>
              <a:endParaRPr sz="2400"/>
            </a:p>
            <a:p>
              <a:pPr marL="609585" defTabSz="1219170">
                <a:lnSpc>
                  <a:spcPct val="115000"/>
                </a:lnSpc>
              </a:pPr>
              <a:endParaRPr sz="2400"/>
            </a:p>
            <a:p>
              <a:pPr marL="609585" indent="-457189" defTabSz="1219170">
                <a:lnSpc>
                  <a:spcPct val="115000"/>
                </a:lnSpc>
                <a:buSzPts val="1800"/>
                <a:buFont typeface="Arial"/>
                <a:buChar char="●"/>
              </a:pPr>
              <a:r>
                <a:rPr lang="en" sz="2400"/>
                <a:t>basis for changes/updates to forecast systems</a:t>
              </a:r>
              <a:endParaRPr sz="2400"/>
            </a:p>
            <a:p>
              <a:pPr marL="609585" defTabSz="1219170">
                <a:lnSpc>
                  <a:spcPct val="115000"/>
                </a:lnSpc>
              </a:pPr>
              <a:endParaRPr sz="2400"/>
            </a:p>
            <a:p>
              <a:pPr marL="609585" indent="-457189" defTabSz="1219170">
                <a:lnSpc>
                  <a:spcPct val="115000"/>
                </a:lnSpc>
                <a:buSzPts val="1800"/>
                <a:buFont typeface="Arial"/>
                <a:buChar char="●"/>
              </a:pPr>
              <a:r>
                <a:rPr lang="en" sz="2400"/>
                <a:t>we don’t fully understand the ramifications of the choice of measures, how those might affect users and decision-making</a:t>
              </a:r>
              <a:endParaRPr sz="2400"/>
            </a:p>
          </p:txBody>
        </p:sp>
      </p:grpSp>
      <p:sp>
        <p:nvSpPr>
          <p:cNvPr id="73" name="Google Shape;73;p14"/>
          <p:cNvSpPr txBox="1"/>
          <p:nvPr/>
        </p:nvSpPr>
        <p:spPr>
          <a:xfrm>
            <a:off x="1693667" y="4393601"/>
            <a:ext cx="8230800" cy="1945107"/>
          </a:xfrm>
          <a:prstGeom prst="rect">
            <a:avLst/>
          </a:prstGeom>
          <a:solidFill>
            <a:srgbClr val="EEEEEE">
              <a:alpha val="90950"/>
            </a:srgbClr>
          </a:solidFill>
          <a:ln w="9525" cap="flat" cmpd="sng">
            <a:solidFill>
              <a:schemeClr val="dk2"/>
            </a:solidFill>
            <a:prstDash val="solid"/>
            <a:round/>
            <a:headEnd type="none" w="sm" len="sm"/>
            <a:tailEnd type="none" w="sm" len="sm"/>
          </a:ln>
        </p:spPr>
        <p:txBody>
          <a:bodyPr spcFirstLastPara="1" wrap="square" lIns="121900" tIns="121900" rIns="121900" bIns="121900" anchor="t" anchorCtr="0">
            <a:spAutoFit/>
          </a:bodyPr>
          <a:lstStyle/>
          <a:p>
            <a:pPr algn="ctr" defTabSz="1219170">
              <a:lnSpc>
                <a:spcPct val="115000"/>
              </a:lnSpc>
            </a:pPr>
            <a:r>
              <a:rPr lang="en" sz="3200"/>
              <a:t>simple models of decision-making can help determine the range of users that benefit from using the forecasts</a:t>
            </a:r>
            <a:endParaRPr sz="3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5"/>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p>
            <a:pPr>
              <a:buSzPct val="39286"/>
            </a:pPr>
            <a:r>
              <a:rPr lang="en"/>
              <a:t>costs to decision-makers of using forecasts </a:t>
            </a:r>
            <a:endParaRPr/>
          </a:p>
          <a:p>
            <a:endParaRPr/>
          </a:p>
        </p:txBody>
      </p:sp>
      <p:pic>
        <p:nvPicPr>
          <p:cNvPr id="79" name="Google Shape;79;p1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897733" y="1495967"/>
            <a:ext cx="5758600" cy="4209100"/>
          </a:xfrm>
          <a:prstGeom prst="rect">
            <a:avLst/>
          </a:prstGeom>
          <a:noFill/>
          <a:ln>
            <a:noFill/>
          </a:ln>
        </p:spPr>
      </p:pic>
      <p:sp>
        <p:nvSpPr>
          <p:cNvPr id="80" name="Google Shape;80;p15"/>
          <p:cNvSpPr txBox="1"/>
          <p:nvPr/>
        </p:nvSpPr>
        <p:spPr>
          <a:xfrm>
            <a:off x="1875167" y="5839767"/>
            <a:ext cx="2615200" cy="984845"/>
          </a:xfrm>
          <a:prstGeom prst="rect">
            <a:avLst/>
          </a:prstGeom>
          <a:noFill/>
          <a:ln>
            <a:noFill/>
          </a:ln>
        </p:spPr>
        <p:txBody>
          <a:bodyPr spcFirstLastPara="1" wrap="square" lIns="121900" tIns="121900" rIns="121900" bIns="121900" anchor="t" anchorCtr="0">
            <a:spAutoFit/>
          </a:bodyPr>
          <a:lstStyle/>
          <a:p>
            <a:pPr algn="ctr" defTabSz="1219170"/>
            <a:r>
              <a:rPr lang="en" sz="2400">
                <a:solidFill>
                  <a:srgbClr val="595959"/>
                </a:solidFill>
              </a:rPr>
              <a:t>sensitive to missed events</a:t>
            </a:r>
            <a:endParaRPr sz="2400">
              <a:solidFill>
                <a:srgbClr val="595959"/>
              </a:solidFill>
            </a:endParaRPr>
          </a:p>
        </p:txBody>
      </p:sp>
      <p:sp>
        <p:nvSpPr>
          <p:cNvPr id="81" name="Google Shape;81;p15"/>
          <p:cNvSpPr txBox="1"/>
          <p:nvPr/>
        </p:nvSpPr>
        <p:spPr>
          <a:xfrm>
            <a:off x="6955167" y="5839768"/>
            <a:ext cx="2491600" cy="984845"/>
          </a:xfrm>
          <a:prstGeom prst="rect">
            <a:avLst/>
          </a:prstGeom>
          <a:noFill/>
          <a:ln>
            <a:noFill/>
          </a:ln>
        </p:spPr>
        <p:txBody>
          <a:bodyPr spcFirstLastPara="1" wrap="square" lIns="121900" tIns="121900" rIns="121900" bIns="121900" anchor="t" anchorCtr="0">
            <a:spAutoFit/>
          </a:bodyPr>
          <a:lstStyle/>
          <a:p>
            <a:pPr algn="ctr" defTabSz="1219170"/>
            <a:r>
              <a:rPr lang="en" sz="2400">
                <a:solidFill>
                  <a:srgbClr val="595959"/>
                </a:solidFill>
              </a:rPr>
              <a:t>sensitive to false alarms</a:t>
            </a:r>
            <a:endParaRPr sz="2400">
              <a:solidFill>
                <a:srgbClr val="595959"/>
              </a:solidFill>
            </a:endParaRPr>
          </a:p>
        </p:txBody>
      </p:sp>
      <p:sp>
        <p:nvSpPr>
          <p:cNvPr id="82" name="Google Shape;82;p15"/>
          <p:cNvSpPr txBox="1"/>
          <p:nvPr/>
        </p:nvSpPr>
        <p:spPr>
          <a:xfrm>
            <a:off x="4772567" y="5872580"/>
            <a:ext cx="1900400" cy="763600"/>
          </a:xfrm>
          <a:prstGeom prst="rect">
            <a:avLst/>
          </a:prstGeom>
          <a:noFill/>
          <a:ln>
            <a:noFill/>
          </a:ln>
        </p:spPr>
        <p:txBody>
          <a:bodyPr spcFirstLastPara="1" wrap="square" lIns="121900" tIns="121900" rIns="121900" bIns="121900" anchor="t" anchorCtr="0">
            <a:noAutofit/>
          </a:bodyPr>
          <a:lstStyle/>
          <a:p>
            <a:pPr defTabSz="1219170"/>
            <a:r>
              <a:rPr lang="en" sz="1867">
                <a:solidFill>
                  <a:srgbClr val="595959"/>
                </a:solidFill>
              </a:rPr>
              <a:t>decision-maker error sensitivity</a:t>
            </a:r>
            <a:endParaRPr sz="1867">
              <a:solidFill>
                <a:srgbClr val="595959"/>
              </a:solidFill>
            </a:endParaRPr>
          </a:p>
        </p:txBody>
      </p:sp>
      <p:cxnSp>
        <p:nvCxnSpPr>
          <p:cNvPr id="83" name="Google Shape;83;p15"/>
          <p:cNvCxnSpPr/>
          <p:nvPr/>
        </p:nvCxnSpPr>
        <p:spPr>
          <a:xfrm>
            <a:off x="6616400" y="6175780"/>
            <a:ext cx="657600" cy="0"/>
          </a:xfrm>
          <a:prstGeom prst="straightConnector1">
            <a:avLst/>
          </a:prstGeom>
          <a:noFill/>
          <a:ln w="9525" cap="flat" cmpd="sng">
            <a:solidFill>
              <a:schemeClr val="dk2"/>
            </a:solidFill>
            <a:prstDash val="solid"/>
            <a:round/>
            <a:headEnd type="none" w="med" len="med"/>
            <a:tailEnd type="triangle" w="med" len="med"/>
          </a:ln>
        </p:spPr>
      </p:cxnSp>
      <p:cxnSp>
        <p:nvCxnSpPr>
          <p:cNvPr id="84" name="Google Shape;84;p15"/>
          <p:cNvCxnSpPr/>
          <p:nvPr/>
        </p:nvCxnSpPr>
        <p:spPr>
          <a:xfrm>
            <a:off x="4076400" y="6175780"/>
            <a:ext cx="657600" cy="0"/>
          </a:xfrm>
          <a:prstGeom prst="straightConnector1">
            <a:avLst/>
          </a:prstGeom>
          <a:noFill/>
          <a:ln w="9525" cap="flat" cmpd="sng">
            <a:solidFill>
              <a:schemeClr val="dk2"/>
            </a:solidFill>
            <a:prstDash val="solid"/>
            <a:round/>
            <a:headEnd type="triangle" w="med" len="med"/>
            <a:tailEnd type="none" w="med" len="med"/>
          </a:ln>
        </p:spPr>
      </p:cxnSp>
      <p:sp>
        <p:nvSpPr>
          <p:cNvPr id="85" name="Google Shape;85;p15"/>
          <p:cNvSpPr txBox="1"/>
          <p:nvPr/>
        </p:nvSpPr>
        <p:spPr>
          <a:xfrm rot="-5400000">
            <a:off x="1833367" y="3268110"/>
            <a:ext cx="1230400" cy="615513"/>
          </a:xfrm>
          <a:prstGeom prst="rect">
            <a:avLst/>
          </a:prstGeom>
          <a:noFill/>
          <a:ln>
            <a:noFill/>
          </a:ln>
        </p:spPr>
        <p:txBody>
          <a:bodyPr spcFirstLastPara="1" wrap="square" lIns="121900" tIns="121900" rIns="121900" bIns="121900" anchor="t" anchorCtr="0">
            <a:spAutoFit/>
          </a:bodyPr>
          <a:lstStyle/>
          <a:p>
            <a:pPr algn="ctr" defTabSz="1219170"/>
            <a:r>
              <a:rPr lang="en" sz="2400">
                <a:solidFill>
                  <a:srgbClr val="595959"/>
                </a:solidFill>
              </a:rPr>
              <a:t>costs</a:t>
            </a:r>
            <a:endParaRPr sz="2400">
              <a:solidFill>
                <a:srgbClr val="595959"/>
              </a:solidFill>
            </a:endParaRPr>
          </a:p>
        </p:txBody>
      </p:sp>
      <p:cxnSp>
        <p:nvCxnSpPr>
          <p:cNvPr id="86" name="Google Shape;86;p15"/>
          <p:cNvCxnSpPr/>
          <p:nvPr/>
        </p:nvCxnSpPr>
        <p:spPr>
          <a:xfrm rot="10800000">
            <a:off x="2462644" y="2245533"/>
            <a:ext cx="0" cy="852800"/>
          </a:xfrm>
          <a:prstGeom prst="straightConnector1">
            <a:avLst/>
          </a:prstGeom>
          <a:noFill/>
          <a:ln w="9525" cap="flat" cmpd="sng">
            <a:solidFill>
              <a:schemeClr val="dk2"/>
            </a:solidFill>
            <a:prstDash val="solid"/>
            <a:round/>
            <a:headEnd type="none" w="med" len="med"/>
            <a:tailEnd type="triangle" w="med" len="med"/>
          </a:ln>
        </p:spPr>
      </p:cxnSp>
      <p:sp>
        <p:nvSpPr>
          <p:cNvPr id="87" name="Google Shape;87;p15"/>
          <p:cNvSpPr txBox="1"/>
          <p:nvPr/>
        </p:nvSpPr>
        <p:spPr>
          <a:xfrm>
            <a:off x="9331308" y="1638337"/>
            <a:ext cx="1742000" cy="913600"/>
          </a:xfrm>
          <a:prstGeom prst="rect">
            <a:avLst/>
          </a:prstGeom>
          <a:solidFill>
            <a:schemeClr val="lt1"/>
          </a:solidFill>
          <a:ln>
            <a:noFill/>
          </a:ln>
        </p:spPr>
        <p:txBody>
          <a:bodyPr spcFirstLastPara="1" wrap="square" lIns="121900" tIns="121900" rIns="121900" bIns="121900" anchor="t" anchorCtr="0">
            <a:noAutofit/>
          </a:bodyPr>
          <a:lstStyle/>
          <a:p>
            <a:pPr defTabSz="1219170"/>
            <a:r>
              <a:rPr lang="en" sz="1600">
                <a:solidFill>
                  <a:srgbClr val="595959"/>
                </a:solidFill>
              </a:rPr>
              <a:t>always protect</a:t>
            </a:r>
            <a:endParaRPr sz="1600">
              <a:solidFill>
                <a:srgbClr val="595959"/>
              </a:solidFill>
            </a:endParaRPr>
          </a:p>
          <a:p>
            <a:pPr defTabSz="1219170"/>
            <a:r>
              <a:rPr lang="en" sz="1600">
                <a:solidFill>
                  <a:srgbClr val="595959"/>
                </a:solidFill>
              </a:rPr>
              <a:t>never protect</a:t>
            </a:r>
            <a:endParaRPr sz="1600">
              <a:solidFill>
                <a:srgbClr val="595959"/>
              </a:solidFill>
            </a:endParaRPr>
          </a:p>
          <a:p>
            <a:pPr defTabSz="1219170"/>
            <a:r>
              <a:rPr lang="en" sz="1600">
                <a:solidFill>
                  <a:srgbClr val="595959"/>
                </a:solidFill>
              </a:rPr>
              <a:t>forecast system</a:t>
            </a:r>
            <a:endParaRPr sz="1600">
              <a:solidFill>
                <a:srgbClr val="595959"/>
              </a:solidFill>
            </a:endParaRPr>
          </a:p>
        </p:txBody>
      </p:sp>
      <p:cxnSp>
        <p:nvCxnSpPr>
          <p:cNvPr id="88" name="Google Shape;88;p15"/>
          <p:cNvCxnSpPr/>
          <p:nvPr/>
        </p:nvCxnSpPr>
        <p:spPr>
          <a:xfrm>
            <a:off x="8715033" y="1900767"/>
            <a:ext cx="635200" cy="0"/>
          </a:xfrm>
          <a:prstGeom prst="straightConnector1">
            <a:avLst/>
          </a:prstGeom>
          <a:noFill/>
          <a:ln w="19050" cap="flat" cmpd="sng">
            <a:solidFill>
              <a:srgbClr val="3F8620"/>
            </a:solidFill>
            <a:prstDash val="dash"/>
            <a:round/>
            <a:headEnd type="none" w="med" len="med"/>
            <a:tailEnd type="none" w="med" len="med"/>
          </a:ln>
        </p:spPr>
      </p:cxnSp>
      <p:sp>
        <p:nvSpPr>
          <p:cNvPr id="89" name="Google Shape;89;p15"/>
          <p:cNvSpPr/>
          <p:nvPr/>
        </p:nvSpPr>
        <p:spPr>
          <a:xfrm>
            <a:off x="8630367" y="1714500"/>
            <a:ext cx="2310000" cy="820400"/>
          </a:xfrm>
          <a:prstGeom prst="rect">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endParaRPr sz="1867"/>
          </a:p>
        </p:txBody>
      </p:sp>
      <p:cxnSp>
        <p:nvCxnSpPr>
          <p:cNvPr id="90" name="Google Shape;90;p15"/>
          <p:cNvCxnSpPr/>
          <p:nvPr/>
        </p:nvCxnSpPr>
        <p:spPr>
          <a:xfrm>
            <a:off x="8715033" y="2146300"/>
            <a:ext cx="635200" cy="0"/>
          </a:xfrm>
          <a:prstGeom prst="straightConnector1">
            <a:avLst/>
          </a:prstGeom>
          <a:noFill/>
          <a:ln w="19050" cap="flat" cmpd="sng">
            <a:solidFill>
              <a:srgbClr val="000000"/>
            </a:solidFill>
            <a:prstDash val="dash"/>
            <a:round/>
            <a:headEnd type="none" w="med" len="med"/>
            <a:tailEnd type="none" w="med" len="med"/>
          </a:ln>
        </p:spPr>
      </p:cxnSp>
      <p:cxnSp>
        <p:nvCxnSpPr>
          <p:cNvPr id="91" name="Google Shape;91;p15"/>
          <p:cNvCxnSpPr/>
          <p:nvPr/>
        </p:nvCxnSpPr>
        <p:spPr>
          <a:xfrm>
            <a:off x="8706567" y="2374900"/>
            <a:ext cx="635200" cy="0"/>
          </a:xfrm>
          <a:prstGeom prst="straightConnector1">
            <a:avLst/>
          </a:prstGeom>
          <a:noFill/>
          <a:ln w="19050" cap="flat" cmpd="sng">
            <a:solidFill>
              <a:srgbClr val="E40BE4"/>
            </a:solidFill>
            <a:prstDash val="solid"/>
            <a:round/>
            <a:headEnd type="none" w="med" len="med"/>
            <a:tailEnd type="none" w="med" len="med"/>
          </a:ln>
        </p:spPr>
      </p:cxnSp>
      <p:sp>
        <p:nvSpPr>
          <p:cNvPr id="92" name="Google Shape;92;p15"/>
          <p:cNvSpPr/>
          <p:nvPr/>
        </p:nvSpPr>
        <p:spPr>
          <a:xfrm>
            <a:off x="5093767" y="4750567"/>
            <a:ext cx="1327600" cy="852800"/>
          </a:xfrm>
          <a:prstGeom prst="rect">
            <a:avLst/>
          </a:prstGeom>
          <a:solidFill>
            <a:schemeClr val="lt1"/>
          </a:solidFill>
          <a:ln>
            <a:noFill/>
          </a:ln>
        </p:spPr>
        <p:txBody>
          <a:bodyPr spcFirstLastPara="1" wrap="square" lIns="121900" tIns="121900" rIns="121900" bIns="121900" anchor="ctr" anchorCtr="0">
            <a:noAutofit/>
          </a:bodyPr>
          <a:lstStyle/>
          <a:p>
            <a:pPr algn="ctr" defTabSz="1219170"/>
            <a:endParaRPr sz="1867"/>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6"/>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p>
            <a:pPr>
              <a:buSzPct val="39286"/>
            </a:pPr>
            <a:r>
              <a:rPr lang="en"/>
              <a:t>costs to decision-makers of using forecasts </a:t>
            </a:r>
            <a:endParaRPr/>
          </a:p>
          <a:p>
            <a:endParaRPr/>
          </a:p>
        </p:txBody>
      </p:sp>
      <p:pic>
        <p:nvPicPr>
          <p:cNvPr id="98" name="Google Shape;98;p1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897733" y="1495967"/>
            <a:ext cx="5758600" cy="4209100"/>
          </a:xfrm>
          <a:prstGeom prst="rect">
            <a:avLst/>
          </a:prstGeom>
          <a:noFill/>
          <a:ln>
            <a:noFill/>
          </a:ln>
        </p:spPr>
      </p:pic>
      <p:sp>
        <p:nvSpPr>
          <p:cNvPr id="99" name="Google Shape;99;p16"/>
          <p:cNvSpPr txBox="1"/>
          <p:nvPr/>
        </p:nvSpPr>
        <p:spPr>
          <a:xfrm>
            <a:off x="1875167" y="5839767"/>
            <a:ext cx="2615200" cy="984845"/>
          </a:xfrm>
          <a:prstGeom prst="rect">
            <a:avLst/>
          </a:prstGeom>
          <a:noFill/>
          <a:ln>
            <a:noFill/>
          </a:ln>
        </p:spPr>
        <p:txBody>
          <a:bodyPr spcFirstLastPara="1" wrap="square" lIns="121900" tIns="121900" rIns="121900" bIns="121900" anchor="t" anchorCtr="0">
            <a:spAutoFit/>
          </a:bodyPr>
          <a:lstStyle/>
          <a:p>
            <a:pPr algn="ctr" defTabSz="1219170"/>
            <a:r>
              <a:rPr lang="en" sz="2400">
                <a:solidFill>
                  <a:srgbClr val="595959"/>
                </a:solidFill>
              </a:rPr>
              <a:t>sensitive to missed events</a:t>
            </a:r>
            <a:endParaRPr sz="2400">
              <a:solidFill>
                <a:srgbClr val="595959"/>
              </a:solidFill>
            </a:endParaRPr>
          </a:p>
        </p:txBody>
      </p:sp>
      <p:sp>
        <p:nvSpPr>
          <p:cNvPr id="100" name="Google Shape;100;p16"/>
          <p:cNvSpPr txBox="1"/>
          <p:nvPr/>
        </p:nvSpPr>
        <p:spPr>
          <a:xfrm>
            <a:off x="6955167" y="5839768"/>
            <a:ext cx="2491600" cy="984845"/>
          </a:xfrm>
          <a:prstGeom prst="rect">
            <a:avLst/>
          </a:prstGeom>
          <a:noFill/>
          <a:ln>
            <a:noFill/>
          </a:ln>
        </p:spPr>
        <p:txBody>
          <a:bodyPr spcFirstLastPara="1" wrap="square" lIns="121900" tIns="121900" rIns="121900" bIns="121900" anchor="t" anchorCtr="0">
            <a:spAutoFit/>
          </a:bodyPr>
          <a:lstStyle/>
          <a:p>
            <a:pPr algn="ctr" defTabSz="1219170"/>
            <a:r>
              <a:rPr lang="en" sz="2400">
                <a:solidFill>
                  <a:srgbClr val="595959"/>
                </a:solidFill>
              </a:rPr>
              <a:t>sensitive to false alarms</a:t>
            </a:r>
            <a:endParaRPr sz="2400">
              <a:solidFill>
                <a:srgbClr val="595959"/>
              </a:solidFill>
            </a:endParaRPr>
          </a:p>
        </p:txBody>
      </p:sp>
      <p:cxnSp>
        <p:nvCxnSpPr>
          <p:cNvPr id="101" name="Google Shape;101;p16"/>
          <p:cNvCxnSpPr/>
          <p:nvPr/>
        </p:nvCxnSpPr>
        <p:spPr>
          <a:xfrm>
            <a:off x="6616400" y="6175780"/>
            <a:ext cx="657600" cy="0"/>
          </a:xfrm>
          <a:prstGeom prst="straightConnector1">
            <a:avLst/>
          </a:prstGeom>
          <a:noFill/>
          <a:ln w="9525" cap="flat" cmpd="sng">
            <a:solidFill>
              <a:schemeClr val="dk2"/>
            </a:solidFill>
            <a:prstDash val="solid"/>
            <a:round/>
            <a:headEnd type="none" w="med" len="med"/>
            <a:tailEnd type="triangle" w="med" len="med"/>
          </a:ln>
        </p:spPr>
      </p:cxnSp>
      <p:cxnSp>
        <p:nvCxnSpPr>
          <p:cNvPr id="102" name="Google Shape;102;p16"/>
          <p:cNvCxnSpPr/>
          <p:nvPr/>
        </p:nvCxnSpPr>
        <p:spPr>
          <a:xfrm>
            <a:off x="4076400" y="6175780"/>
            <a:ext cx="657600" cy="0"/>
          </a:xfrm>
          <a:prstGeom prst="straightConnector1">
            <a:avLst/>
          </a:prstGeom>
          <a:noFill/>
          <a:ln w="9525" cap="flat" cmpd="sng">
            <a:solidFill>
              <a:schemeClr val="dk2"/>
            </a:solidFill>
            <a:prstDash val="solid"/>
            <a:round/>
            <a:headEnd type="triangle" w="med" len="med"/>
            <a:tailEnd type="none" w="med" len="med"/>
          </a:ln>
        </p:spPr>
      </p:cxnSp>
      <p:sp>
        <p:nvSpPr>
          <p:cNvPr id="103" name="Google Shape;103;p16"/>
          <p:cNvSpPr txBox="1"/>
          <p:nvPr/>
        </p:nvSpPr>
        <p:spPr>
          <a:xfrm rot="-5400000">
            <a:off x="1833367" y="3268110"/>
            <a:ext cx="1230400" cy="615513"/>
          </a:xfrm>
          <a:prstGeom prst="rect">
            <a:avLst/>
          </a:prstGeom>
          <a:noFill/>
          <a:ln>
            <a:noFill/>
          </a:ln>
        </p:spPr>
        <p:txBody>
          <a:bodyPr spcFirstLastPara="1" wrap="square" lIns="121900" tIns="121900" rIns="121900" bIns="121900" anchor="t" anchorCtr="0">
            <a:spAutoFit/>
          </a:bodyPr>
          <a:lstStyle/>
          <a:p>
            <a:pPr algn="ctr" defTabSz="1219170"/>
            <a:r>
              <a:rPr lang="en" sz="2400">
                <a:solidFill>
                  <a:srgbClr val="595959"/>
                </a:solidFill>
              </a:rPr>
              <a:t>costs</a:t>
            </a:r>
            <a:endParaRPr sz="2400">
              <a:solidFill>
                <a:srgbClr val="595959"/>
              </a:solidFill>
            </a:endParaRPr>
          </a:p>
        </p:txBody>
      </p:sp>
      <p:cxnSp>
        <p:nvCxnSpPr>
          <p:cNvPr id="104" name="Google Shape;104;p16"/>
          <p:cNvCxnSpPr/>
          <p:nvPr/>
        </p:nvCxnSpPr>
        <p:spPr>
          <a:xfrm rot="10800000">
            <a:off x="2462644" y="2245533"/>
            <a:ext cx="0" cy="852800"/>
          </a:xfrm>
          <a:prstGeom prst="straightConnector1">
            <a:avLst/>
          </a:prstGeom>
          <a:noFill/>
          <a:ln w="9525" cap="flat" cmpd="sng">
            <a:solidFill>
              <a:schemeClr val="dk2"/>
            </a:solidFill>
            <a:prstDash val="solid"/>
            <a:round/>
            <a:headEnd type="none" w="med" len="med"/>
            <a:tailEnd type="triangle" w="med" len="med"/>
          </a:ln>
        </p:spPr>
      </p:cxnSp>
      <p:cxnSp>
        <p:nvCxnSpPr>
          <p:cNvPr id="105" name="Google Shape;105;p16"/>
          <p:cNvCxnSpPr/>
          <p:nvPr/>
        </p:nvCxnSpPr>
        <p:spPr>
          <a:xfrm>
            <a:off x="2986433" y="2022000"/>
            <a:ext cx="5493600" cy="2582400"/>
          </a:xfrm>
          <a:prstGeom prst="straightConnector1">
            <a:avLst/>
          </a:prstGeom>
          <a:noFill/>
          <a:ln w="19050" cap="flat" cmpd="sng">
            <a:solidFill>
              <a:srgbClr val="FF0000"/>
            </a:solidFill>
            <a:prstDash val="solid"/>
            <a:round/>
            <a:headEnd type="none" w="med" len="med"/>
            <a:tailEnd type="none" w="med" len="med"/>
          </a:ln>
        </p:spPr>
      </p:cxnSp>
      <p:sp>
        <p:nvSpPr>
          <p:cNvPr id="106" name="Google Shape;106;p16"/>
          <p:cNvSpPr/>
          <p:nvPr/>
        </p:nvSpPr>
        <p:spPr>
          <a:xfrm>
            <a:off x="5093767" y="4750567"/>
            <a:ext cx="1327600" cy="852800"/>
          </a:xfrm>
          <a:prstGeom prst="rect">
            <a:avLst/>
          </a:prstGeom>
          <a:solidFill>
            <a:schemeClr val="lt1"/>
          </a:solidFill>
          <a:ln>
            <a:noFill/>
          </a:ln>
        </p:spPr>
        <p:txBody>
          <a:bodyPr spcFirstLastPara="1" wrap="square" lIns="121900" tIns="121900" rIns="121900" bIns="121900" anchor="ctr" anchorCtr="0">
            <a:noAutofit/>
          </a:bodyPr>
          <a:lstStyle/>
          <a:p>
            <a:pPr algn="ctr" defTabSz="1219170"/>
            <a:endParaRPr sz="1867"/>
          </a:p>
        </p:txBody>
      </p:sp>
      <p:sp>
        <p:nvSpPr>
          <p:cNvPr id="107" name="Google Shape;107;p16"/>
          <p:cNvSpPr/>
          <p:nvPr/>
        </p:nvSpPr>
        <p:spPr>
          <a:xfrm>
            <a:off x="4840833" y="5439833"/>
            <a:ext cx="2663600" cy="327600"/>
          </a:xfrm>
          <a:prstGeom prst="rect">
            <a:avLst/>
          </a:prstGeom>
          <a:solidFill>
            <a:srgbClr val="E6B8AF">
              <a:alpha val="46610"/>
            </a:srgbClr>
          </a:solidFill>
          <a:ln w="9525" cap="flat" cmpd="sng">
            <a:solidFill>
              <a:srgbClr val="FF0000"/>
            </a:solidFill>
            <a:prstDash val="dash"/>
            <a:round/>
            <a:headEnd type="none" w="sm" len="sm"/>
            <a:tailEnd type="none" w="sm" len="sm"/>
          </a:ln>
        </p:spPr>
        <p:txBody>
          <a:bodyPr spcFirstLastPara="1" wrap="square" lIns="121900" tIns="121900" rIns="121900" bIns="121900" anchor="ctr" anchorCtr="0">
            <a:noAutofit/>
          </a:bodyPr>
          <a:lstStyle/>
          <a:p>
            <a:pPr algn="ctr" defTabSz="1219170"/>
            <a:endParaRPr sz="1867"/>
          </a:p>
        </p:txBody>
      </p:sp>
      <p:sp>
        <p:nvSpPr>
          <p:cNvPr id="108" name="Google Shape;108;p16"/>
          <p:cNvSpPr txBox="1"/>
          <p:nvPr/>
        </p:nvSpPr>
        <p:spPr>
          <a:xfrm>
            <a:off x="8699400" y="4133467"/>
            <a:ext cx="2582400" cy="1132800"/>
          </a:xfrm>
          <a:prstGeom prst="rect">
            <a:avLst/>
          </a:prstGeom>
          <a:noFill/>
          <a:ln>
            <a:noFill/>
          </a:ln>
        </p:spPr>
        <p:txBody>
          <a:bodyPr spcFirstLastPara="1" wrap="square" lIns="121900" tIns="121900" rIns="121900" bIns="121900" anchor="t" anchorCtr="0">
            <a:noAutofit/>
          </a:bodyPr>
          <a:lstStyle/>
          <a:p>
            <a:pPr defTabSz="1219170"/>
            <a:r>
              <a:rPr lang="en" sz="1867">
                <a:solidFill>
                  <a:srgbClr val="595959"/>
                </a:solidFill>
              </a:rPr>
              <a:t>higher “warning” decision-threshold leans toward avoiding false alarms</a:t>
            </a:r>
            <a:endParaRPr sz="1867">
              <a:solidFill>
                <a:srgbClr val="595959"/>
              </a:solidFill>
            </a:endParaRPr>
          </a:p>
        </p:txBody>
      </p:sp>
      <p:sp>
        <p:nvSpPr>
          <p:cNvPr id="109" name="Google Shape;109;p16"/>
          <p:cNvSpPr txBox="1"/>
          <p:nvPr/>
        </p:nvSpPr>
        <p:spPr>
          <a:xfrm>
            <a:off x="9331308" y="1638337"/>
            <a:ext cx="2340400" cy="1642400"/>
          </a:xfrm>
          <a:prstGeom prst="rect">
            <a:avLst/>
          </a:prstGeom>
          <a:solidFill>
            <a:schemeClr val="lt1"/>
          </a:solidFill>
          <a:ln>
            <a:noFill/>
          </a:ln>
        </p:spPr>
        <p:txBody>
          <a:bodyPr spcFirstLastPara="1" wrap="square" lIns="121900" tIns="121900" rIns="121900" bIns="121900" anchor="t" anchorCtr="0">
            <a:noAutofit/>
          </a:bodyPr>
          <a:lstStyle/>
          <a:p>
            <a:pPr defTabSz="1219170"/>
            <a:r>
              <a:rPr lang="en" sz="1600">
                <a:solidFill>
                  <a:srgbClr val="595959"/>
                </a:solidFill>
              </a:rPr>
              <a:t>always protect</a:t>
            </a:r>
            <a:endParaRPr sz="1600">
              <a:solidFill>
                <a:srgbClr val="595959"/>
              </a:solidFill>
            </a:endParaRPr>
          </a:p>
          <a:p>
            <a:pPr defTabSz="1219170"/>
            <a:r>
              <a:rPr lang="en" sz="1600">
                <a:solidFill>
                  <a:srgbClr val="595959"/>
                </a:solidFill>
              </a:rPr>
              <a:t>never protect</a:t>
            </a:r>
            <a:endParaRPr sz="1600">
              <a:solidFill>
                <a:srgbClr val="595959"/>
              </a:solidFill>
            </a:endParaRPr>
          </a:p>
          <a:p>
            <a:pPr defTabSz="1219170"/>
            <a:r>
              <a:rPr lang="en" sz="1600">
                <a:solidFill>
                  <a:srgbClr val="595959"/>
                </a:solidFill>
              </a:rPr>
              <a:t>forecast system</a:t>
            </a:r>
            <a:endParaRPr sz="1600">
              <a:solidFill>
                <a:srgbClr val="595959"/>
              </a:solidFill>
            </a:endParaRPr>
          </a:p>
          <a:p>
            <a:pPr defTabSz="1219170"/>
            <a:r>
              <a:rPr lang="en" sz="1600">
                <a:solidFill>
                  <a:srgbClr val="595959"/>
                </a:solidFill>
              </a:rPr>
              <a:t>warning high-threshold</a:t>
            </a:r>
            <a:endParaRPr sz="1600">
              <a:solidFill>
                <a:srgbClr val="595959"/>
              </a:solidFill>
            </a:endParaRPr>
          </a:p>
        </p:txBody>
      </p:sp>
      <p:sp>
        <p:nvSpPr>
          <p:cNvPr id="110" name="Google Shape;110;p16"/>
          <p:cNvSpPr/>
          <p:nvPr/>
        </p:nvSpPr>
        <p:spPr>
          <a:xfrm>
            <a:off x="8630367" y="1714500"/>
            <a:ext cx="2980400" cy="1083600"/>
          </a:xfrm>
          <a:prstGeom prst="rect">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endParaRPr sz="1867"/>
          </a:p>
        </p:txBody>
      </p:sp>
      <p:cxnSp>
        <p:nvCxnSpPr>
          <p:cNvPr id="111" name="Google Shape;111;p16"/>
          <p:cNvCxnSpPr/>
          <p:nvPr/>
        </p:nvCxnSpPr>
        <p:spPr>
          <a:xfrm>
            <a:off x="8715033" y="1900767"/>
            <a:ext cx="635200" cy="0"/>
          </a:xfrm>
          <a:prstGeom prst="straightConnector1">
            <a:avLst/>
          </a:prstGeom>
          <a:noFill/>
          <a:ln w="19050" cap="flat" cmpd="sng">
            <a:solidFill>
              <a:srgbClr val="3F8620"/>
            </a:solidFill>
            <a:prstDash val="dash"/>
            <a:round/>
            <a:headEnd type="none" w="med" len="med"/>
            <a:tailEnd type="none" w="med" len="med"/>
          </a:ln>
        </p:spPr>
      </p:cxnSp>
      <p:cxnSp>
        <p:nvCxnSpPr>
          <p:cNvPr id="112" name="Google Shape;112;p16"/>
          <p:cNvCxnSpPr/>
          <p:nvPr/>
        </p:nvCxnSpPr>
        <p:spPr>
          <a:xfrm>
            <a:off x="8715033" y="2146300"/>
            <a:ext cx="635200" cy="0"/>
          </a:xfrm>
          <a:prstGeom prst="straightConnector1">
            <a:avLst/>
          </a:prstGeom>
          <a:noFill/>
          <a:ln w="19050" cap="flat" cmpd="sng">
            <a:solidFill>
              <a:srgbClr val="000000"/>
            </a:solidFill>
            <a:prstDash val="dash"/>
            <a:round/>
            <a:headEnd type="none" w="med" len="med"/>
            <a:tailEnd type="none" w="med" len="med"/>
          </a:ln>
        </p:spPr>
      </p:cxnSp>
      <p:cxnSp>
        <p:nvCxnSpPr>
          <p:cNvPr id="113" name="Google Shape;113;p16"/>
          <p:cNvCxnSpPr/>
          <p:nvPr/>
        </p:nvCxnSpPr>
        <p:spPr>
          <a:xfrm>
            <a:off x="8706567" y="2374900"/>
            <a:ext cx="635200" cy="0"/>
          </a:xfrm>
          <a:prstGeom prst="straightConnector1">
            <a:avLst/>
          </a:prstGeom>
          <a:noFill/>
          <a:ln w="19050" cap="flat" cmpd="sng">
            <a:solidFill>
              <a:srgbClr val="E40BE4"/>
            </a:solidFill>
            <a:prstDash val="solid"/>
            <a:round/>
            <a:headEnd type="none" w="med" len="med"/>
            <a:tailEnd type="none" w="med" len="med"/>
          </a:ln>
        </p:spPr>
      </p:cxnSp>
      <p:cxnSp>
        <p:nvCxnSpPr>
          <p:cNvPr id="114" name="Google Shape;114;p16"/>
          <p:cNvCxnSpPr/>
          <p:nvPr/>
        </p:nvCxnSpPr>
        <p:spPr>
          <a:xfrm>
            <a:off x="8706567" y="2628900"/>
            <a:ext cx="635200" cy="0"/>
          </a:xfrm>
          <a:prstGeom prst="straightConnector1">
            <a:avLst/>
          </a:prstGeom>
          <a:noFill/>
          <a:ln w="19050" cap="flat" cmpd="sng">
            <a:solidFill>
              <a:srgbClr val="FF0000"/>
            </a:solidFill>
            <a:prstDash val="solid"/>
            <a:round/>
            <a:headEnd type="none" w="med" len="med"/>
            <a:tailEnd type="none" w="med" len="med"/>
          </a:ln>
        </p:spPr>
      </p:cxnSp>
      <p:sp>
        <p:nvSpPr>
          <p:cNvPr id="115" name="Google Shape;115;p16"/>
          <p:cNvSpPr txBox="1"/>
          <p:nvPr/>
        </p:nvSpPr>
        <p:spPr>
          <a:xfrm>
            <a:off x="4772567" y="5872580"/>
            <a:ext cx="1900400" cy="763600"/>
          </a:xfrm>
          <a:prstGeom prst="rect">
            <a:avLst/>
          </a:prstGeom>
          <a:noFill/>
          <a:ln>
            <a:noFill/>
          </a:ln>
        </p:spPr>
        <p:txBody>
          <a:bodyPr spcFirstLastPara="1" wrap="square" lIns="121900" tIns="121900" rIns="121900" bIns="121900" anchor="t" anchorCtr="0">
            <a:noAutofit/>
          </a:bodyPr>
          <a:lstStyle/>
          <a:p>
            <a:pPr defTabSz="1219170"/>
            <a:r>
              <a:rPr lang="en" sz="1867">
                <a:solidFill>
                  <a:srgbClr val="595959"/>
                </a:solidFill>
              </a:rPr>
              <a:t>decision-maker error sensitivity</a:t>
            </a:r>
            <a:endParaRPr sz="1867">
              <a:solidFill>
                <a:srgbClr val="595959"/>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n airplane wing in the sky&#10;&#10;AI-generated content may be incorrect.">
            <a:extLst>
              <a:ext uri="{FF2B5EF4-FFF2-40B4-BE49-F238E27FC236}">
                <a16:creationId xmlns:a16="http://schemas.microsoft.com/office/drawing/2014/main" id="{45011902-24BE-F5E9-6F54-40B82B43EC00}"/>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599235" y="0"/>
            <a:ext cx="5592765" cy="6858000"/>
          </a:xfrm>
          <a:prstGeom prst="rect">
            <a:avLst/>
          </a:prstGeom>
        </p:spPr>
      </p:pic>
      <p:sp>
        <p:nvSpPr>
          <p:cNvPr id="5" name="TextBox 4">
            <a:extLst>
              <a:ext uri="{FF2B5EF4-FFF2-40B4-BE49-F238E27FC236}">
                <a16:creationId xmlns:a16="http://schemas.microsoft.com/office/drawing/2014/main" id="{21C0F742-3FE0-3437-D60E-89F1AF4DB392}"/>
              </a:ext>
            </a:extLst>
          </p:cNvPr>
          <p:cNvSpPr txBox="1"/>
          <p:nvPr/>
        </p:nvSpPr>
        <p:spPr>
          <a:xfrm>
            <a:off x="9199834" y="6400800"/>
            <a:ext cx="29844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Stacey Hitchcock, Dec 2021</a:t>
            </a:r>
          </a:p>
        </p:txBody>
      </p:sp>
      <p:sp>
        <p:nvSpPr>
          <p:cNvPr id="6" name="Subtitle 2">
            <a:extLst>
              <a:ext uri="{FF2B5EF4-FFF2-40B4-BE49-F238E27FC236}">
                <a16:creationId xmlns:a16="http://schemas.microsoft.com/office/drawing/2014/main" id="{5F1F82BE-E49B-6FDF-39FC-98103FAC85B4}"/>
              </a:ext>
            </a:extLst>
          </p:cNvPr>
          <p:cNvSpPr>
            <a:spLocks noGrp="1"/>
          </p:cNvSpPr>
          <p:nvPr>
            <p:ph type="subTitle" idx="1"/>
          </p:nvPr>
        </p:nvSpPr>
        <p:spPr>
          <a:xfrm>
            <a:off x="1154657" y="3103662"/>
            <a:ext cx="4686300" cy="738664"/>
          </a:xfrm>
        </p:spPr>
        <p:txBody>
          <a:bodyPr>
            <a:normAutofit fontScale="92500" lnSpcReduction="10000"/>
          </a:bodyPr>
          <a:lstStyle/>
          <a:p>
            <a:r>
              <a:rPr lang="en-US" dirty="0"/>
              <a:t>Stacey Hitchcock</a:t>
            </a:r>
          </a:p>
          <a:p>
            <a:r>
              <a:rPr lang="en-US" sz="1700" dirty="0" err="1"/>
              <a:t>Stacey.Hitchcock@ou.edu</a:t>
            </a:r>
            <a:endParaRPr lang="en-US" sz="1700" dirty="0"/>
          </a:p>
        </p:txBody>
      </p:sp>
      <p:pic>
        <p:nvPicPr>
          <p:cNvPr id="7" name="Picture 2" descr="School of Meteorology | Norman OK">
            <a:extLst>
              <a:ext uri="{FF2B5EF4-FFF2-40B4-BE49-F238E27FC236}">
                <a16:creationId xmlns:a16="http://schemas.microsoft.com/office/drawing/2014/main" id="{0E8B2894-EC7D-5B9F-0ACB-519A20F48FB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0419" y="5430967"/>
            <a:ext cx="1310074" cy="131007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9B7E850-6680-ADC2-8C2B-F6ACCD559486}"/>
              </a:ext>
            </a:extLst>
          </p:cNvPr>
          <p:cNvSpPr txBox="1"/>
          <p:nvPr/>
        </p:nvSpPr>
        <p:spPr>
          <a:xfrm>
            <a:off x="785456" y="3958118"/>
            <a:ext cx="583005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With contributions from: Todd Lane</a:t>
            </a:r>
            <a:r>
              <a:rPr kumimoji="0" lang="en-US" sz="1400" b="0" i="0" u="none" strike="noStrike" kern="1200" cap="none" spc="0" normalizeH="0" baseline="30000" noProof="0" dirty="0">
                <a:ln>
                  <a:noFill/>
                </a:ln>
                <a:solidFill>
                  <a:prstClr val="black"/>
                </a:solidFill>
                <a:effectLst/>
                <a:uLnTx/>
                <a:uFillTx/>
                <a:latin typeface="Aptos" panose="02110004020202020204"/>
                <a:ea typeface="+mn-ea"/>
                <a:cs typeface="+mn-cs"/>
              </a:rPr>
              <a:t>2</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Cole Hartman</a:t>
            </a:r>
            <a:r>
              <a:rPr kumimoji="0" lang="en-US" sz="1400" b="0" i="0" u="none" strike="noStrike" kern="1200" cap="none" spc="0" normalizeH="0" baseline="30000" noProof="0" dirty="0">
                <a:ln>
                  <a:noFill/>
                </a:ln>
                <a:solidFill>
                  <a:prstClr val="black"/>
                </a:solidFill>
                <a:effectLst/>
                <a:uLnTx/>
                <a:uFillTx/>
                <a:latin typeface="Aptos" panose="02110004020202020204"/>
                <a:ea typeface="+mn-ea"/>
                <a:cs typeface="+mn-cs"/>
              </a:rPr>
              <a:t>1</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Christal Xie</a:t>
            </a:r>
            <a:r>
              <a:rPr kumimoji="0" lang="en-US" sz="1400" b="0" i="0" u="none" strike="noStrike" kern="1200" cap="none" spc="0" normalizeH="0" baseline="30000" noProof="0" dirty="0">
                <a:ln>
                  <a:noFill/>
                </a:ln>
                <a:solidFill>
                  <a:prstClr val="black"/>
                </a:solidFill>
                <a:effectLst/>
                <a:uLnTx/>
                <a:uFillTx/>
                <a:latin typeface="Aptos" panose="02110004020202020204"/>
                <a:ea typeface="+mn-ea"/>
                <a:cs typeface="+mn-cs"/>
              </a:rPr>
              <a:t>2</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Cameron Homeyer</a:t>
            </a:r>
            <a:r>
              <a:rPr kumimoji="0" lang="en-US" sz="1400" b="0" i="0" u="none" strike="noStrike" kern="1200" cap="none" spc="0" normalizeH="0" baseline="30000" noProof="0" dirty="0">
                <a:ln>
                  <a:noFill/>
                </a:ln>
                <a:solidFill>
                  <a:prstClr val="black"/>
                </a:solidFill>
                <a:effectLst/>
                <a:uLnTx/>
                <a:uFillTx/>
                <a:latin typeface="Aptos" panose="02110004020202020204"/>
                <a:ea typeface="+mn-ea"/>
                <a:cs typeface="+mn-cs"/>
              </a:rPr>
              <a:t>1</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and Bob Sharman</a:t>
            </a:r>
            <a:r>
              <a:rPr kumimoji="0" lang="en-US" sz="1400" b="0" i="0" u="none" strike="noStrike" kern="1200" cap="none" spc="0" normalizeH="0" baseline="30000" noProof="0" dirty="0">
                <a:ln>
                  <a:noFill/>
                </a:ln>
                <a:solidFill>
                  <a:prstClr val="black"/>
                </a:solidFill>
                <a:effectLst/>
                <a:uLnTx/>
                <a:uFillTx/>
                <a:latin typeface="Aptos" panose="02110004020202020204"/>
                <a:ea typeface="+mn-ea"/>
                <a:cs typeface="+mn-cs"/>
              </a:rPr>
              <a:t>3</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Wiebke Deierling</a:t>
            </a:r>
            <a:r>
              <a:rPr kumimoji="0" lang="en-US" sz="1400" b="0" i="0" u="none" strike="noStrike" kern="1200" cap="none" spc="0" normalizeH="0" baseline="30000" noProof="0" dirty="0">
                <a:ln>
                  <a:noFill/>
                </a:ln>
                <a:solidFill>
                  <a:prstClr val="black"/>
                </a:solidFill>
                <a:effectLst/>
                <a:uLnTx/>
                <a:uFillTx/>
                <a:latin typeface="Aptos" panose="02110004020202020204"/>
                <a:ea typeface="+mn-ea"/>
                <a:cs typeface="+mn-cs"/>
              </a:rPr>
              <a:t>3</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Stan Trier</a:t>
            </a:r>
            <a:r>
              <a:rPr kumimoji="0" lang="en-US" sz="1400" b="0" i="0" u="none" strike="noStrike" kern="1200" cap="none" spc="0" normalizeH="0" baseline="30000" noProof="0" dirty="0">
                <a:ln>
                  <a:noFill/>
                </a:ln>
                <a:solidFill>
                  <a:prstClr val="black"/>
                </a:solidFill>
                <a:effectLst/>
                <a:uLnTx/>
                <a:uFillTx/>
                <a:latin typeface="Aptos" panose="02110004020202020204"/>
                <a:ea typeface="+mn-ea"/>
                <a:cs typeface="+mn-cs"/>
              </a:rPr>
              <a:t>3</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Greg Maymaris</a:t>
            </a:r>
            <a:r>
              <a:rPr kumimoji="0" lang="en-US" sz="1400" b="0" i="0" u="none" strike="noStrike" kern="1200" cap="none" spc="0" normalizeH="0" baseline="30000" noProof="0" dirty="0">
                <a:ln>
                  <a:noFill/>
                </a:ln>
                <a:solidFill>
                  <a:prstClr val="black"/>
                </a:solidFill>
                <a:effectLst/>
                <a:uLnTx/>
                <a:uFillTx/>
                <a:latin typeface="Aptos" panose="02110004020202020204"/>
                <a:ea typeface="+mn-ea"/>
                <a:cs typeface="+mn-cs"/>
              </a:rPr>
              <a:t>3</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pic>
        <p:nvPicPr>
          <p:cNvPr id="9" name="Picture 8">
            <a:extLst>
              <a:ext uri="{FF2B5EF4-FFF2-40B4-BE49-F238E27FC236}">
                <a16:creationId xmlns:a16="http://schemas.microsoft.com/office/drawing/2014/main" id="{9C86435F-BC6D-79D9-8068-19F73E52765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51807" y="5552667"/>
            <a:ext cx="2518571" cy="487670"/>
          </a:xfrm>
          <a:prstGeom prst="rect">
            <a:avLst/>
          </a:prstGeom>
        </p:spPr>
      </p:pic>
      <p:pic>
        <p:nvPicPr>
          <p:cNvPr id="10" name="Picture 9" descr="A logo of a university&#10;&#10;Description automatically generated">
            <a:extLst>
              <a:ext uri="{FF2B5EF4-FFF2-40B4-BE49-F238E27FC236}">
                <a16:creationId xmlns:a16="http://schemas.microsoft.com/office/drawing/2014/main" id="{C1103608-0E9C-A589-9C10-0725B76D3C7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23023" y="5558627"/>
            <a:ext cx="1141144" cy="1141144"/>
          </a:xfrm>
          <a:prstGeom prst="rect">
            <a:avLst/>
          </a:prstGeom>
        </p:spPr>
      </p:pic>
      <p:sp>
        <p:nvSpPr>
          <p:cNvPr id="11" name="TextBox 10">
            <a:extLst>
              <a:ext uri="{FF2B5EF4-FFF2-40B4-BE49-F238E27FC236}">
                <a16:creationId xmlns:a16="http://schemas.microsoft.com/office/drawing/2014/main" id="{2612B864-DC98-77BF-3E3B-8C81306EFB2B}"/>
              </a:ext>
            </a:extLst>
          </p:cNvPr>
          <p:cNvSpPr txBox="1"/>
          <p:nvPr/>
        </p:nvSpPr>
        <p:spPr>
          <a:xfrm>
            <a:off x="785456" y="4765750"/>
            <a:ext cx="559276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dirty="0">
                <a:ln>
                  <a:noFill/>
                </a:ln>
                <a:solidFill>
                  <a:prstClr val="black"/>
                </a:solidFill>
                <a:effectLst/>
                <a:uLnTx/>
                <a:uFillTx/>
                <a:latin typeface="Aptos" panose="02110004020202020204"/>
                <a:ea typeface="+mn-ea"/>
                <a:cs typeface="+mn-cs"/>
              </a:rPr>
              <a:t>1 </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The University of Oklahoma,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dirty="0">
                <a:ln>
                  <a:noFill/>
                </a:ln>
                <a:solidFill>
                  <a:prstClr val="black"/>
                </a:solidFill>
                <a:effectLst/>
                <a:uLnTx/>
                <a:uFillTx/>
                <a:latin typeface="Aptos" panose="02110004020202020204"/>
                <a:ea typeface="+mn-ea"/>
                <a:cs typeface="+mn-cs"/>
              </a:rPr>
              <a:t>2 </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The University of Melbourne &amp; ARC Centre of   Excellence for Climate Extremes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dirty="0">
                <a:ln>
                  <a:noFill/>
                </a:ln>
                <a:solidFill>
                  <a:prstClr val="black"/>
                </a:solidFill>
                <a:effectLst/>
                <a:uLnTx/>
                <a:uFillTx/>
                <a:latin typeface="Aptos" panose="02110004020202020204"/>
                <a:ea typeface="+mn-ea"/>
                <a:cs typeface="+mn-cs"/>
              </a:rPr>
              <a:t>3 </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(RAL, NSF-NCAR).</a:t>
            </a:r>
          </a:p>
        </p:txBody>
      </p:sp>
      <p:pic>
        <p:nvPicPr>
          <p:cNvPr id="12" name="Picture 2">
            <a:extLst>
              <a:ext uri="{FF2B5EF4-FFF2-40B4-BE49-F238E27FC236}">
                <a16:creationId xmlns:a16="http://schemas.microsoft.com/office/drawing/2014/main" id="{9C8F481D-050F-8AB5-D744-B1A7DABD2863}"/>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951807" y="6054528"/>
            <a:ext cx="2146038" cy="715625"/>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
            <a:extLst>
              <a:ext uri="{FF2B5EF4-FFF2-40B4-BE49-F238E27FC236}">
                <a16:creationId xmlns:a16="http://schemas.microsoft.com/office/drawing/2014/main" id="{D8FD0E80-C1D9-5494-6032-4F0A0EF939F8}"/>
              </a:ext>
            </a:extLst>
          </p:cNvPr>
          <p:cNvSpPr>
            <a:spLocks noGrp="1"/>
          </p:cNvSpPr>
          <p:nvPr>
            <p:ph type="ctrTitle"/>
          </p:nvPr>
        </p:nvSpPr>
        <p:spPr>
          <a:xfrm>
            <a:off x="1154657" y="716062"/>
            <a:ext cx="4686300" cy="2387600"/>
          </a:xfrm>
        </p:spPr>
        <p:txBody>
          <a:bodyPr>
            <a:normAutofit/>
          </a:bodyPr>
          <a:lstStyle/>
          <a:p>
            <a:r>
              <a:rPr lang="en-US" sz="3200" dirty="0"/>
              <a:t>Recent Research on Aviation Turbulence Near Thunderstorms</a:t>
            </a:r>
          </a:p>
        </p:txBody>
      </p:sp>
    </p:spTree>
    <p:extLst>
      <p:ext uri="{BB962C8B-B14F-4D97-AF65-F5344CB8AC3E}">
        <p14:creationId xmlns:p14="http://schemas.microsoft.com/office/powerpoint/2010/main" val="3414418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7"/>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p>
            <a:r>
              <a:rPr lang="en"/>
              <a:t>costs to decision-makers of using forecasts </a:t>
            </a:r>
            <a:endParaRPr/>
          </a:p>
        </p:txBody>
      </p:sp>
      <p:pic>
        <p:nvPicPr>
          <p:cNvPr id="121" name="Google Shape;121;p1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897733" y="1495967"/>
            <a:ext cx="5758600" cy="4209100"/>
          </a:xfrm>
          <a:prstGeom prst="rect">
            <a:avLst/>
          </a:prstGeom>
          <a:noFill/>
          <a:ln>
            <a:noFill/>
          </a:ln>
        </p:spPr>
      </p:pic>
      <p:sp>
        <p:nvSpPr>
          <p:cNvPr id="122" name="Google Shape;122;p17"/>
          <p:cNvSpPr txBox="1"/>
          <p:nvPr/>
        </p:nvSpPr>
        <p:spPr>
          <a:xfrm>
            <a:off x="1875167" y="5839767"/>
            <a:ext cx="2615200" cy="984845"/>
          </a:xfrm>
          <a:prstGeom prst="rect">
            <a:avLst/>
          </a:prstGeom>
          <a:noFill/>
          <a:ln>
            <a:noFill/>
          </a:ln>
        </p:spPr>
        <p:txBody>
          <a:bodyPr spcFirstLastPara="1" wrap="square" lIns="121900" tIns="121900" rIns="121900" bIns="121900" anchor="t" anchorCtr="0">
            <a:spAutoFit/>
          </a:bodyPr>
          <a:lstStyle/>
          <a:p>
            <a:pPr algn="ctr" defTabSz="1219170"/>
            <a:r>
              <a:rPr lang="en" sz="2400">
                <a:solidFill>
                  <a:srgbClr val="595959"/>
                </a:solidFill>
              </a:rPr>
              <a:t>sensitive to missed events</a:t>
            </a:r>
            <a:endParaRPr sz="2400">
              <a:solidFill>
                <a:srgbClr val="595959"/>
              </a:solidFill>
            </a:endParaRPr>
          </a:p>
        </p:txBody>
      </p:sp>
      <p:sp>
        <p:nvSpPr>
          <p:cNvPr id="123" name="Google Shape;123;p17"/>
          <p:cNvSpPr txBox="1"/>
          <p:nvPr/>
        </p:nvSpPr>
        <p:spPr>
          <a:xfrm>
            <a:off x="6955167" y="5839768"/>
            <a:ext cx="2491600" cy="984845"/>
          </a:xfrm>
          <a:prstGeom prst="rect">
            <a:avLst/>
          </a:prstGeom>
          <a:noFill/>
          <a:ln>
            <a:noFill/>
          </a:ln>
        </p:spPr>
        <p:txBody>
          <a:bodyPr spcFirstLastPara="1" wrap="square" lIns="121900" tIns="121900" rIns="121900" bIns="121900" anchor="t" anchorCtr="0">
            <a:spAutoFit/>
          </a:bodyPr>
          <a:lstStyle/>
          <a:p>
            <a:pPr algn="ctr" defTabSz="1219170"/>
            <a:r>
              <a:rPr lang="en" sz="2400">
                <a:solidFill>
                  <a:srgbClr val="595959"/>
                </a:solidFill>
              </a:rPr>
              <a:t>sensitive to false alarms</a:t>
            </a:r>
            <a:endParaRPr sz="2400">
              <a:solidFill>
                <a:srgbClr val="595959"/>
              </a:solidFill>
            </a:endParaRPr>
          </a:p>
        </p:txBody>
      </p:sp>
      <p:cxnSp>
        <p:nvCxnSpPr>
          <p:cNvPr id="124" name="Google Shape;124;p17"/>
          <p:cNvCxnSpPr/>
          <p:nvPr/>
        </p:nvCxnSpPr>
        <p:spPr>
          <a:xfrm>
            <a:off x="6616400" y="6175780"/>
            <a:ext cx="657600" cy="0"/>
          </a:xfrm>
          <a:prstGeom prst="straightConnector1">
            <a:avLst/>
          </a:prstGeom>
          <a:noFill/>
          <a:ln w="9525" cap="flat" cmpd="sng">
            <a:solidFill>
              <a:schemeClr val="dk2"/>
            </a:solidFill>
            <a:prstDash val="solid"/>
            <a:round/>
            <a:headEnd type="none" w="med" len="med"/>
            <a:tailEnd type="triangle" w="med" len="med"/>
          </a:ln>
        </p:spPr>
      </p:cxnSp>
      <p:cxnSp>
        <p:nvCxnSpPr>
          <p:cNvPr id="125" name="Google Shape;125;p17"/>
          <p:cNvCxnSpPr/>
          <p:nvPr/>
        </p:nvCxnSpPr>
        <p:spPr>
          <a:xfrm>
            <a:off x="4076400" y="6175780"/>
            <a:ext cx="657600" cy="0"/>
          </a:xfrm>
          <a:prstGeom prst="straightConnector1">
            <a:avLst/>
          </a:prstGeom>
          <a:noFill/>
          <a:ln w="9525" cap="flat" cmpd="sng">
            <a:solidFill>
              <a:schemeClr val="dk2"/>
            </a:solidFill>
            <a:prstDash val="solid"/>
            <a:round/>
            <a:headEnd type="triangle" w="med" len="med"/>
            <a:tailEnd type="none" w="med" len="med"/>
          </a:ln>
        </p:spPr>
      </p:cxnSp>
      <p:sp>
        <p:nvSpPr>
          <p:cNvPr id="126" name="Google Shape;126;p17"/>
          <p:cNvSpPr txBox="1"/>
          <p:nvPr/>
        </p:nvSpPr>
        <p:spPr>
          <a:xfrm rot="-5400000">
            <a:off x="1833367" y="3268110"/>
            <a:ext cx="1230400" cy="615513"/>
          </a:xfrm>
          <a:prstGeom prst="rect">
            <a:avLst/>
          </a:prstGeom>
          <a:noFill/>
          <a:ln>
            <a:noFill/>
          </a:ln>
        </p:spPr>
        <p:txBody>
          <a:bodyPr spcFirstLastPara="1" wrap="square" lIns="121900" tIns="121900" rIns="121900" bIns="121900" anchor="t" anchorCtr="0">
            <a:spAutoFit/>
          </a:bodyPr>
          <a:lstStyle/>
          <a:p>
            <a:pPr algn="ctr" defTabSz="1219170"/>
            <a:r>
              <a:rPr lang="en" sz="2400">
                <a:solidFill>
                  <a:srgbClr val="595959"/>
                </a:solidFill>
              </a:rPr>
              <a:t>costs</a:t>
            </a:r>
            <a:endParaRPr sz="2400">
              <a:solidFill>
                <a:srgbClr val="595959"/>
              </a:solidFill>
            </a:endParaRPr>
          </a:p>
        </p:txBody>
      </p:sp>
      <p:cxnSp>
        <p:nvCxnSpPr>
          <p:cNvPr id="127" name="Google Shape;127;p17"/>
          <p:cNvCxnSpPr/>
          <p:nvPr/>
        </p:nvCxnSpPr>
        <p:spPr>
          <a:xfrm rot="10800000">
            <a:off x="2462644" y="2245533"/>
            <a:ext cx="0" cy="852800"/>
          </a:xfrm>
          <a:prstGeom prst="straightConnector1">
            <a:avLst/>
          </a:prstGeom>
          <a:noFill/>
          <a:ln w="9525" cap="flat" cmpd="sng">
            <a:solidFill>
              <a:schemeClr val="dk2"/>
            </a:solidFill>
            <a:prstDash val="solid"/>
            <a:round/>
            <a:headEnd type="none" w="med" len="med"/>
            <a:tailEnd type="triangle" w="med" len="med"/>
          </a:ln>
        </p:spPr>
      </p:cxnSp>
      <p:sp>
        <p:nvSpPr>
          <p:cNvPr id="128" name="Google Shape;128;p17"/>
          <p:cNvSpPr txBox="1"/>
          <p:nvPr/>
        </p:nvSpPr>
        <p:spPr>
          <a:xfrm>
            <a:off x="9331308" y="1638337"/>
            <a:ext cx="2340400" cy="1642400"/>
          </a:xfrm>
          <a:prstGeom prst="rect">
            <a:avLst/>
          </a:prstGeom>
          <a:solidFill>
            <a:schemeClr val="lt1"/>
          </a:solidFill>
          <a:ln>
            <a:noFill/>
          </a:ln>
        </p:spPr>
        <p:txBody>
          <a:bodyPr spcFirstLastPara="1" wrap="square" lIns="121900" tIns="121900" rIns="121900" bIns="121900" anchor="t" anchorCtr="0">
            <a:noAutofit/>
          </a:bodyPr>
          <a:lstStyle/>
          <a:p>
            <a:pPr defTabSz="1219170"/>
            <a:r>
              <a:rPr lang="en" sz="1600">
                <a:solidFill>
                  <a:srgbClr val="595959"/>
                </a:solidFill>
              </a:rPr>
              <a:t>always protect</a:t>
            </a:r>
            <a:endParaRPr sz="1600">
              <a:solidFill>
                <a:srgbClr val="595959"/>
              </a:solidFill>
            </a:endParaRPr>
          </a:p>
          <a:p>
            <a:pPr defTabSz="1219170"/>
            <a:r>
              <a:rPr lang="en" sz="1600">
                <a:solidFill>
                  <a:srgbClr val="595959"/>
                </a:solidFill>
              </a:rPr>
              <a:t>never protect</a:t>
            </a:r>
            <a:endParaRPr sz="1600">
              <a:solidFill>
                <a:srgbClr val="595959"/>
              </a:solidFill>
            </a:endParaRPr>
          </a:p>
          <a:p>
            <a:pPr defTabSz="1219170"/>
            <a:r>
              <a:rPr lang="en" sz="1600">
                <a:solidFill>
                  <a:srgbClr val="595959"/>
                </a:solidFill>
              </a:rPr>
              <a:t>forecast system</a:t>
            </a:r>
            <a:endParaRPr sz="1600">
              <a:solidFill>
                <a:srgbClr val="595959"/>
              </a:solidFill>
            </a:endParaRPr>
          </a:p>
          <a:p>
            <a:pPr defTabSz="1219170"/>
            <a:r>
              <a:rPr lang="en" sz="1600">
                <a:solidFill>
                  <a:srgbClr val="595959"/>
                </a:solidFill>
              </a:rPr>
              <a:t>warning high-threshold</a:t>
            </a:r>
            <a:endParaRPr sz="1600">
              <a:solidFill>
                <a:srgbClr val="595959"/>
              </a:solidFill>
            </a:endParaRPr>
          </a:p>
          <a:p>
            <a:pPr defTabSz="1219170"/>
            <a:r>
              <a:rPr lang="en" sz="1600">
                <a:solidFill>
                  <a:srgbClr val="595959"/>
                </a:solidFill>
              </a:rPr>
              <a:t>warning low-threshold</a:t>
            </a:r>
            <a:endParaRPr sz="1600">
              <a:solidFill>
                <a:srgbClr val="595959"/>
              </a:solidFill>
            </a:endParaRPr>
          </a:p>
        </p:txBody>
      </p:sp>
      <p:sp>
        <p:nvSpPr>
          <p:cNvPr id="129" name="Google Shape;129;p17"/>
          <p:cNvSpPr/>
          <p:nvPr/>
        </p:nvSpPr>
        <p:spPr>
          <a:xfrm>
            <a:off x="8630367" y="1714500"/>
            <a:ext cx="2980400" cy="1320800"/>
          </a:xfrm>
          <a:prstGeom prst="rect">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endParaRPr sz="1867"/>
          </a:p>
        </p:txBody>
      </p:sp>
      <p:cxnSp>
        <p:nvCxnSpPr>
          <p:cNvPr id="130" name="Google Shape;130;p17"/>
          <p:cNvCxnSpPr/>
          <p:nvPr/>
        </p:nvCxnSpPr>
        <p:spPr>
          <a:xfrm>
            <a:off x="8715033" y="1900767"/>
            <a:ext cx="635200" cy="0"/>
          </a:xfrm>
          <a:prstGeom prst="straightConnector1">
            <a:avLst/>
          </a:prstGeom>
          <a:noFill/>
          <a:ln w="19050" cap="flat" cmpd="sng">
            <a:solidFill>
              <a:srgbClr val="3F8620"/>
            </a:solidFill>
            <a:prstDash val="dash"/>
            <a:round/>
            <a:headEnd type="none" w="med" len="med"/>
            <a:tailEnd type="none" w="med" len="med"/>
          </a:ln>
        </p:spPr>
      </p:cxnSp>
      <p:cxnSp>
        <p:nvCxnSpPr>
          <p:cNvPr id="131" name="Google Shape;131;p17"/>
          <p:cNvCxnSpPr/>
          <p:nvPr/>
        </p:nvCxnSpPr>
        <p:spPr>
          <a:xfrm>
            <a:off x="8715033" y="2146300"/>
            <a:ext cx="635200" cy="0"/>
          </a:xfrm>
          <a:prstGeom prst="straightConnector1">
            <a:avLst/>
          </a:prstGeom>
          <a:noFill/>
          <a:ln w="19050" cap="flat" cmpd="sng">
            <a:solidFill>
              <a:srgbClr val="000000"/>
            </a:solidFill>
            <a:prstDash val="dash"/>
            <a:round/>
            <a:headEnd type="none" w="med" len="med"/>
            <a:tailEnd type="none" w="med" len="med"/>
          </a:ln>
        </p:spPr>
      </p:cxnSp>
      <p:cxnSp>
        <p:nvCxnSpPr>
          <p:cNvPr id="132" name="Google Shape;132;p17"/>
          <p:cNvCxnSpPr/>
          <p:nvPr/>
        </p:nvCxnSpPr>
        <p:spPr>
          <a:xfrm>
            <a:off x="8706567" y="2374900"/>
            <a:ext cx="635200" cy="0"/>
          </a:xfrm>
          <a:prstGeom prst="straightConnector1">
            <a:avLst/>
          </a:prstGeom>
          <a:noFill/>
          <a:ln w="19050" cap="flat" cmpd="sng">
            <a:solidFill>
              <a:srgbClr val="E40BE4"/>
            </a:solidFill>
            <a:prstDash val="solid"/>
            <a:round/>
            <a:headEnd type="none" w="med" len="med"/>
            <a:tailEnd type="none" w="med" len="med"/>
          </a:ln>
        </p:spPr>
      </p:cxnSp>
      <p:cxnSp>
        <p:nvCxnSpPr>
          <p:cNvPr id="133" name="Google Shape;133;p17"/>
          <p:cNvCxnSpPr/>
          <p:nvPr/>
        </p:nvCxnSpPr>
        <p:spPr>
          <a:xfrm rot="10800000" flipH="1">
            <a:off x="2998600" y="2019333"/>
            <a:ext cx="5488000" cy="2589200"/>
          </a:xfrm>
          <a:prstGeom prst="straightConnector1">
            <a:avLst/>
          </a:prstGeom>
          <a:noFill/>
          <a:ln w="19050" cap="flat" cmpd="sng">
            <a:solidFill>
              <a:srgbClr val="4A86E8"/>
            </a:solidFill>
            <a:prstDash val="solid"/>
            <a:round/>
            <a:headEnd type="none" w="med" len="med"/>
            <a:tailEnd type="none" w="med" len="med"/>
          </a:ln>
        </p:spPr>
      </p:cxnSp>
      <p:sp>
        <p:nvSpPr>
          <p:cNvPr id="134" name="Google Shape;134;p17"/>
          <p:cNvSpPr/>
          <p:nvPr/>
        </p:nvSpPr>
        <p:spPr>
          <a:xfrm>
            <a:off x="5093767" y="4750567"/>
            <a:ext cx="1327600" cy="852800"/>
          </a:xfrm>
          <a:prstGeom prst="rect">
            <a:avLst/>
          </a:prstGeom>
          <a:solidFill>
            <a:schemeClr val="lt1"/>
          </a:solidFill>
          <a:ln>
            <a:noFill/>
          </a:ln>
        </p:spPr>
        <p:txBody>
          <a:bodyPr spcFirstLastPara="1" wrap="square" lIns="121900" tIns="121900" rIns="121900" bIns="121900" anchor="ctr" anchorCtr="0">
            <a:noAutofit/>
          </a:bodyPr>
          <a:lstStyle/>
          <a:p>
            <a:pPr algn="ctr" defTabSz="1219170"/>
            <a:endParaRPr sz="1867"/>
          </a:p>
        </p:txBody>
      </p:sp>
      <p:sp>
        <p:nvSpPr>
          <p:cNvPr id="135" name="Google Shape;135;p17"/>
          <p:cNvSpPr/>
          <p:nvPr/>
        </p:nvSpPr>
        <p:spPr>
          <a:xfrm>
            <a:off x="3994167" y="5439833"/>
            <a:ext cx="2663600" cy="327600"/>
          </a:xfrm>
          <a:prstGeom prst="rect">
            <a:avLst/>
          </a:prstGeom>
          <a:solidFill>
            <a:srgbClr val="9FC5E8">
              <a:alpha val="57010"/>
            </a:srgbClr>
          </a:solidFill>
          <a:ln w="9525" cap="flat" cmpd="sng">
            <a:solidFill>
              <a:srgbClr val="4A86E8"/>
            </a:solidFill>
            <a:prstDash val="dash"/>
            <a:round/>
            <a:headEnd type="none" w="sm" len="sm"/>
            <a:tailEnd type="none" w="sm" len="sm"/>
          </a:ln>
        </p:spPr>
        <p:txBody>
          <a:bodyPr spcFirstLastPara="1" wrap="square" lIns="121900" tIns="121900" rIns="121900" bIns="121900" anchor="ctr" anchorCtr="0">
            <a:noAutofit/>
          </a:bodyPr>
          <a:lstStyle/>
          <a:p>
            <a:pPr algn="ctr" defTabSz="1219170"/>
            <a:endParaRPr sz="1867"/>
          </a:p>
        </p:txBody>
      </p:sp>
      <p:sp>
        <p:nvSpPr>
          <p:cNvPr id="136" name="Google Shape;136;p17"/>
          <p:cNvSpPr txBox="1"/>
          <p:nvPr/>
        </p:nvSpPr>
        <p:spPr>
          <a:xfrm>
            <a:off x="148200" y="4243100"/>
            <a:ext cx="2582400" cy="1132800"/>
          </a:xfrm>
          <a:prstGeom prst="rect">
            <a:avLst/>
          </a:prstGeom>
          <a:noFill/>
          <a:ln>
            <a:noFill/>
          </a:ln>
        </p:spPr>
        <p:txBody>
          <a:bodyPr spcFirstLastPara="1" wrap="square" lIns="121900" tIns="121900" rIns="121900" bIns="121900" anchor="t" anchorCtr="0">
            <a:noAutofit/>
          </a:bodyPr>
          <a:lstStyle/>
          <a:p>
            <a:pPr defTabSz="1219170"/>
            <a:r>
              <a:rPr lang="en" sz="1867">
                <a:solidFill>
                  <a:srgbClr val="595959"/>
                </a:solidFill>
              </a:rPr>
              <a:t>lower “warning” decision-threshold leans toward avoiding missed events</a:t>
            </a:r>
            <a:endParaRPr sz="1867">
              <a:solidFill>
                <a:srgbClr val="595959"/>
              </a:solidFill>
            </a:endParaRPr>
          </a:p>
        </p:txBody>
      </p:sp>
      <p:cxnSp>
        <p:nvCxnSpPr>
          <p:cNvPr id="137" name="Google Shape;137;p17"/>
          <p:cNvCxnSpPr/>
          <p:nvPr/>
        </p:nvCxnSpPr>
        <p:spPr>
          <a:xfrm>
            <a:off x="8706567" y="2628900"/>
            <a:ext cx="635200" cy="0"/>
          </a:xfrm>
          <a:prstGeom prst="straightConnector1">
            <a:avLst/>
          </a:prstGeom>
          <a:noFill/>
          <a:ln w="19050" cap="flat" cmpd="sng">
            <a:solidFill>
              <a:srgbClr val="FF0000"/>
            </a:solidFill>
            <a:prstDash val="solid"/>
            <a:round/>
            <a:headEnd type="none" w="med" len="med"/>
            <a:tailEnd type="none" w="med" len="med"/>
          </a:ln>
        </p:spPr>
      </p:cxnSp>
      <p:cxnSp>
        <p:nvCxnSpPr>
          <p:cNvPr id="138" name="Google Shape;138;p17"/>
          <p:cNvCxnSpPr/>
          <p:nvPr/>
        </p:nvCxnSpPr>
        <p:spPr>
          <a:xfrm>
            <a:off x="8706567" y="2874433"/>
            <a:ext cx="635200" cy="0"/>
          </a:xfrm>
          <a:prstGeom prst="straightConnector1">
            <a:avLst/>
          </a:prstGeom>
          <a:noFill/>
          <a:ln w="19050" cap="flat" cmpd="sng">
            <a:solidFill>
              <a:srgbClr val="4A86E8"/>
            </a:solidFill>
            <a:prstDash val="solid"/>
            <a:round/>
            <a:headEnd type="none" w="med" len="med"/>
            <a:tailEnd type="none" w="med" len="med"/>
          </a:ln>
        </p:spPr>
      </p:cxnSp>
      <p:grpSp>
        <p:nvGrpSpPr>
          <p:cNvPr id="139" name="Google Shape;139;p17"/>
          <p:cNvGrpSpPr/>
          <p:nvPr/>
        </p:nvGrpSpPr>
        <p:grpSpPr>
          <a:xfrm>
            <a:off x="2986434" y="2022001"/>
            <a:ext cx="8295367" cy="3745433"/>
            <a:chOff x="2239825" y="1516500"/>
            <a:chExt cx="6221525" cy="2809075"/>
          </a:xfrm>
        </p:grpSpPr>
        <p:sp>
          <p:nvSpPr>
            <p:cNvPr id="140" name="Google Shape;140;p17"/>
            <p:cNvSpPr/>
            <p:nvPr/>
          </p:nvSpPr>
          <p:spPr>
            <a:xfrm>
              <a:off x="3630625" y="4079875"/>
              <a:ext cx="1997700" cy="245700"/>
            </a:xfrm>
            <a:prstGeom prst="rect">
              <a:avLst/>
            </a:prstGeom>
            <a:solidFill>
              <a:srgbClr val="E6B8AF">
                <a:alpha val="46610"/>
              </a:srgbClr>
            </a:solidFill>
            <a:ln w="9525" cap="flat" cmpd="sng">
              <a:solidFill>
                <a:srgbClr val="FF0000"/>
              </a:solidFill>
              <a:prstDash val="dash"/>
              <a:round/>
              <a:headEnd type="none" w="sm" len="sm"/>
              <a:tailEnd type="none" w="sm" len="sm"/>
            </a:ln>
          </p:spPr>
          <p:txBody>
            <a:bodyPr spcFirstLastPara="1" wrap="square" lIns="121900" tIns="121900" rIns="121900" bIns="121900" anchor="ctr" anchorCtr="0">
              <a:noAutofit/>
            </a:bodyPr>
            <a:lstStyle/>
            <a:p>
              <a:pPr algn="ctr" defTabSz="1219170"/>
              <a:endParaRPr sz="1867"/>
            </a:p>
          </p:txBody>
        </p:sp>
        <p:cxnSp>
          <p:nvCxnSpPr>
            <p:cNvPr id="141" name="Google Shape;141;p17"/>
            <p:cNvCxnSpPr/>
            <p:nvPr/>
          </p:nvCxnSpPr>
          <p:spPr>
            <a:xfrm>
              <a:off x="2239825" y="1516500"/>
              <a:ext cx="4120200" cy="1936800"/>
            </a:xfrm>
            <a:prstGeom prst="straightConnector1">
              <a:avLst/>
            </a:prstGeom>
            <a:noFill/>
            <a:ln w="19050" cap="flat" cmpd="sng">
              <a:solidFill>
                <a:srgbClr val="FF0000"/>
              </a:solidFill>
              <a:prstDash val="solid"/>
              <a:round/>
              <a:headEnd type="none" w="med" len="med"/>
              <a:tailEnd type="none" w="med" len="med"/>
            </a:ln>
          </p:spPr>
        </p:cxnSp>
        <p:sp>
          <p:nvSpPr>
            <p:cNvPr id="142" name="Google Shape;142;p17"/>
            <p:cNvSpPr txBox="1"/>
            <p:nvPr/>
          </p:nvSpPr>
          <p:spPr>
            <a:xfrm>
              <a:off x="6524550" y="3100100"/>
              <a:ext cx="1936800" cy="849600"/>
            </a:xfrm>
            <a:prstGeom prst="rect">
              <a:avLst/>
            </a:prstGeom>
            <a:noFill/>
            <a:ln>
              <a:noFill/>
            </a:ln>
          </p:spPr>
          <p:txBody>
            <a:bodyPr spcFirstLastPara="1" wrap="square" lIns="121900" tIns="121900" rIns="121900" bIns="121900" anchor="t" anchorCtr="0">
              <a:noAutofit/>
            </a:bodyPr>
            <a:lstStyle/>
            <a:p>
              <a:pPr defTabSz="1219170"/>
              <a:r>
                <a:rPr lang="en" sz="1867">
                  <a:solidFill>
                    <a:srgbClr val="595959"/>
                  </a:solidFill>
                </a:rPr>
                <a:t>higher “warning” decision-threshold leans toward avoiding false alarms</a:t>
              </a:r>
              <a:endParaRPr sz="1867">
                <a:solidFill>
                  <a:srgbClr val="595959"/>
                </a:solidFill>
              </a:endParaRPr>
            </a:p>
          </p:txBody>
        </p:sp>
      </p:grpSp>
      <p:sp>
        <p:nvSpPr>
          <p:cNvPr id="143" name="Google Shape;143;p17"/>
          <p:cNvSpPr txBox="1"/>
          <p:nvPr/>
        </p:nvSpPr>
        <p:spPr>
          <a:xfrm>
            <a:off x="4772567" y="5872580"/>
            <a:ext cx="1900400" cy="763600"/>
          </a:xfrm>
          <a:prstGeom prst="rect">
            <a:avLst/>
          </a:prstGeom>
          <a:noFill/>
          <a:ln>
            <a:noFill/>
          </a:ln>
        </p:spPr>
        <p:txBody>
          <a:bodyPr spcFirstLastPara="1" wrap="square" lIns="121900" tIns="121900" rIns="121900" bIns="121900" anchor="t" anchorCtr="0">
            <a:noAutofit/>
          </a:bodyPr>
          <a:lstStyle/>
          <a:p>
            <a:pPr defTabSz="1219170"/>
            <a:r>
              <a:rPr lang="en" sz="1867">
                <a:solidFill>
                  <a:srgbClr val="595959"/>
                </a:solidFill>
              </a:rPr>
              <a:t>decision-maker error sensitivity</a:t>
            </a:r>
            <a:endParaRPr sz="1867">
              <a:solidFill>
                <a:srgbClr val="595959"/>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08EB2B-20B6-51DF-BC54-143EBBDB35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63ACC9-A9ED-8EFC-5878-F28EC0AD4F2E}"/>
              </a:ext>
            </a:extLst>
          </p:cNvPr>
          <p:cNvSpPr>
            <a:spLocks noGrp="1"/>
          </p:cNvSpPr>
          <p:nvPr>
            <p:ph type="title"/>
          </p:nvPr>
        </p:nvSpPr>
        <p:spPr>
          <a:xfrm>
            <a:off x="740770" y="2655586"/>
            <a:ext cx="10710460" cy="1636776"/>
          </a:xfrm>
        </p:spPr>
        <p:txBody>
          <a:bodyPr/>
          <a:lstStyle/>
          <a:p>
            <a:pPr algn="ctr"/>
            <a:r>
              <a:rPr lang="en-US" dirty="0" err="1">
                <a:solidFill>
                  <a:schemeClr val="tx1"/>
                </a:solidFill>
              </a:rPr>
              <a:t>Burkely</a:t>
            </a:r>
            <a:r>
              <a:rPr lang="en-US" dirty="0">
                <a:solidFill>
                  <a:schemeClr val="tx1"/>
                </a:solidFill>
              </a:rPr>
              <a:t> Gallo</a:t>
            </a:r>
          </a:p>
        </p:txBody>
      </p:sp>
      <p:sp>
        <p:nvSpPr>
          <p:cNvPr id="4" name="Slide Number Placeholder 3">
            <a:extLst>
              <a:ext uri="{FF2B5EF4-FFF2-40B4-BE49-F238E27FC236}">
                <a16:creationId xmlns:a16="http://schemas.microsoft.com/office/drawing/2014/main" id="{6A119CF9-5EAF-58D9-7A23-0599FAA218CC}"/>
              </a:ext>
            </a:extLst>
          </p:cNvPr>
          <p:cNvSpPr>
            <a:spLocks noGrp="1"/>
          </p:cNvSpPr>
          <p:nvPr>
            <p:ph type="sldNum" sz="quarter" idx="12"/>
          </p:nvPr>
        </p:nvSpPr>
        <p:spPr/>
        <p:txBody>
          <a:bodyPr/>
          <a:lstStyle/>
          <a:p>
            <a:fld id="{54B4F731-6BAD-1B4C-BD5B-ACF8676521B3}" type="slidenum">
              <a:rPr lang="en-US" smtClean="0"/>
              <a:t>31</a:t>
            </a:fld>
            <a:endParaRPr lang="en-US"/>
          </a:p>
        </p:txBody>
      </p:sp>
    </p:spTree>
    <p:extLst>
      <p:ext uri="{BB962C8B-B14F-4D97-AF65-F5344CB8AC3E}">
        <p14:creationId xmlns:p14="http://schemas.microsoft.com/office/powerpoint/2010/main" val="1789325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090A53-648B-D499-11B7-31668484E470}"/>
              </a:ext>
            </a:extLst>
          </p:cNvPr>
          <p:cNvSpPr>
            <a:spLocks noGrp="1"/>
          </p:cNvSpPr>
          <p:nvPr>
            <p:ph type="title"/>
          </p:nvPr>
        </p:nvSpPr>
        <p:spPr>
          <a:xfrm>
            <a:off x="38803" y="-102092"/>
            <a:ext cx="7963334" cy="1325563"/>
          </a:xfrm>
        </p:spPr>
        <p:txBody>
          <a:bodyPr/>
          <a:lstStyle/>
          <a:p>
            <a:r>
              <a:rPr lang="en-US" dirty="0"/>
              <a:t>What Makes a Forecast Useful?</a:t>
            </a:r>
            <a:br>
              <a:rPr lang="en-US" dirty="0"/>
            </a:br>
            <a:r>
              <a:rPr lang="en-US" sz="2400" dirty="0"/>
              <a:t>Takes from Dr. Burkely </a:t>
            </a:r>
            <a:r>
              <a:rPr lang="en-US" sz="2400" dirty="0" err="1"/>
              <a:t>Gallo,</a:t>
            </a:r>
            <a:r>
              <a:rPr lang="en-US" sz="2400" dirty="0"/>
              <a:t> of USAF’s 16 WS</a:t>
            </a:r>
            <a:endParaRPr lang="en-US" dirty="0"/>
          </a:p>
        </p:txBody>
      </p:sp>
      <p:sp>
        <p:nvSpPr>
          <p:cNvPr id="5" name="Content Placeholder 4">
            <a:extLst>
              <a:ext uri="{FF2B5EF4-FFF2-40B4-BE49-F238E27FC236}">
                <a16:creationId xmlns:a16="http://schemas.microsoft.com/office/drawing/2014/main" id="{721EC1E6-07F0-63BB-8712-5A1780F1355D}"/>
              </a:ext>
            </a:extLst>
          </p:cNvPr>
          <p:cNvSpPr>
            <a:spLocks noGrp="1"/>
          </p:cNvSpPr>
          <p:nvPr>
            <p:ph sz="half" idx="1"/>
          </p:nvPr>
        </p:nvSpPr>
        <p:spPr>
          <a:xfrm>
            <a:off x="70173" y="1245161"/>
            <a:ext cx="5181600" cy="1021599"/>
          </a:xfrm>
        </p:spPr>
        <p:txBody>
          <a:bodyPr/>
          <a:lstStyle/>
          <a:p>
            <a:r>
              <a:rPr lang="en-US" dirty="0"/>
              <a:t>Statistics are meaningless unless they tell a story</a:t>
            </a:r>
          </a:p>
        </p:txBody>
      </p:sp>
      <p:pic>
        <p:nvPicPr>
          <p:cNvPr id="7" name="Picture 6">
            <a:extLst>
              <a:ext uri="{FF2B5EF4-FFF2-40B4-BE49-F238E27FC236}">
                <a16:creationId xmlns:a16="http://schemas.microsoft.com/office/drawing/2014/main" id="{1139D134-4B00-B9CC-6033-114FFF543AA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9090972" y="43363"/>
            <a:ext cx="3030855" cy="3837214"/>
          </a:xfrm>
          <a:prstGeom prst="rect">
            <a:avLst/>
          </a:prstGeom>
        </p:spPr>
      </p:pic>
      <p:pic>
        <p:nvPicPr>
          <p:cNvPr id="8" name="Picture 2">
            <a:extLst>
              <a:ext uri="{FF2B5EF4-FFF2-40B4-BE49-F238E27FC236}">
                <a16:creationId xmlns:a16="http://schemas.microsoft.com/office/drawing/2014/main" id="{208D8371-751F-E54F-E9DF-719EB7C1BA0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7023" y="3583110"/>
            <a:ext cx="5277771" cy="316876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1AC34FEF-52EF-FE3A-2211-D6F672A75F5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16600" y="2547782"/>
            <a:ext cx="4150895" cy="2466721"/>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a:extLst>
              <a:ext uri="{FF2B5EF4-FFF2-40B4-BE49-F238E27FC236}">
                <a16:creationId xmlns:a16="http://schemas.microsoft.com/office/drawing/2014/main" id="{6CD057DC-CC4C-41FD-F727-8125526FD0B6}"/>
              </a:ext>
            </a:extLst>
          </p:cNvPr>
          <p:cNvSpPr/>
          <p:nvPr/>
        </p:nvSpPr>
        <p:spPr>
          <a:xfrm>
            <a:off x="5986358" y="3626239"/>
            <a:ext cx="762000" cy="939800"/>
          </a:xfrm>
          <a:prstGeom prst="ellipse">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Content Placeholder 4">
            <a:extLst>
              <a:ext uri="{FF2B5EF4-FFF2-40B4-BE49-F238E27FC236}">
                <a16:creationId xmlns:a16="http://schemas.microsoft.com/office/drawing/2014/main" id="{25ABD1DD-8495-B6F3-CA5E-C80B9C8DE90C}"/>
              </a:ext>
            </a:extLst>
          </p:cNvPr>
          <p:cNvSpPr txBox="1">
            <a:spLocks/>
          </p:cNvSpPr>
          <p:nvPr/>
        </p:nvSpPr>
        <p:spPr>
          <a:xfrm>
            <a:off x="4285895" y="2729148"/>
            <a:ext cx="5181600" cy="10215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 name="Content Placeholder 4">
            <a:extLst>
              <a:ext uri="{FF2B5EF4-FFF2-40B4-BE49-F238E27FC236}">
                <a16:creationId xmlns:a16="http://schemas.microsoft.com/office/drawing/2014/main" id="{2C740DDD-6C7F-CC71-0A97-644FF36842C2}"/>
              </a:ext>
            </a:extLst>
          </p:cNvPr>
          <p:cNvSpPr txBox="1">
            <a:spLocks/>
          </p:cNvSpPr>
          <p:nvPr/>
        </p:nvSpPr>
        <p:spPr>
          <a:xfrm>
            <a:off x="38803" y="2292647"/>
            <a:ext cx="4532330" cy="120989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Metrics should be tailored to the problem set or use case</a:t>
            </a:r>
          </a:p>
        </p:txBody>
      </p:sp>
      <p:pic>
        <p:nvPicPr>
          <p:cNvPr id="16" name="Picture 3">
            <a:extLst>
              <a:ext uri="{FF2B5EF4-FFF2-40B4-BE49-F238E27FC236}">
                <a16:creationId xmlns:a16="http://schemas.microsoft.com/office/drawing/2014/main" id="{5A4964C4-3671-F123-524A-9B1885B37DD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019695" y="4415207"/>
            <a:ext cx="3978442" cy="2420619"/>
          </a:xfrm>
          <a:prstGeom prst="rect">
            <a:avLst/>
          </a:prstGeom>
          <a:noFill/>
          <a:extLst>
            <a:ext uri="{909E8E84-426E-40DD-AFC4-6F175D3DCCD1}">
              <a14:hiddenFill xmlns:a14="http://schemas.microsoft.com/office/drawing/2010/main">
                <a:solidFill>
                  <a:srgbClr val="FFFFFF"/>
                </a:solidFill>
              </a14:hiddenFill>
            </a:ext>
          </a:extLst>
        </p:spPr>
      </p:pic>
      <p:sp>
        <p:nvSpPr>
          <p:cNvPr id="17" name="Oval 16">
            <a:extLst>
              <a:ext uri="{FF2B5EF4-FFF2-40B4-BE49-F238E27FC236}">
                <a16:creationId xmlns:a16="http://schemas.microsoft.com/office/drawing/2014/main" id="{92F32264-57A2-4A10-E041-94615B7881E9}"/>
              </a:ext>
            </a:extLst>
          </p:cNvPr>
          <p:cNvSpPr/>
          <p:nvPr/>
        </p:nvSpPr>
        <p:spPr>
          <a:xfrm>
            <a:off x="7842563" y="5273642"/>
            <a:ext cx="762000" cy="939800"/>
          </a:xfrm>
          <a:prstGeom prst="ellipse">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18" name="Straight Arrow Connector 17">
            <a:extLst>
              <a:ext uri="{FF2B5EF4-FFF2-40B4-BE49-F238E27FC236}">
                <a16:creationId xmlns:a16="http://schemas.microsoft.com/office/drawing/2014/main" id="{FE3FB4B0-9C58-47D5-473F-8D7A1791B755}"/>
              </a:ext>
            </a:extLst>
          </p:cNvPr>
          <p:cNvCxnSpPr/>
          <p:nvPr/>
        </p:nvCxnSpPr>
        <p:spPr>
          <a:xfrm>
            <a:off x="6604331" y="4525959"/>
            <a:ext cx="1241892" cy="106473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9" name="Content Placeholder 4">
            <a:extLst>
              <a:ext uri="{FF2B5EF4-FFF2-40B4-BE49-F238E27FC236}">
                <a16:creationId xmlns:a16="http://schemas.microsoft.com/office/drawing/2014/main" id="{38DF3D18-6562-4FCA-E27B-EEADDA2ACED8}"/>
              </a:ext>
            </a:extLst>
          </p:cNvPr>
          <p:cNvSpPr txBox="1">
            <a:spLocks/>
          </p:cNvSpPr>
          <p:nvPr/>
        </p:nvSpPr>
        <p:spPr>
          <a:xfrm>
            <a:off x="4583624" y="1245161"/>
            <a:ext cx="4586142" cy="12865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Subjective and process-based verification ensure relevance</a:t>
            </a:r>
          </a:p>
        </p:txBody>
      </p:sp>
    </p:spTree>
    <p:extLst>
      <p:ext uri="{BB962C8B-B14F-4D97-AF65-F5344CB8AC3E}">
        <p14:creationId xmlns:p14="http://schemas.microsoft.com/office/powerpoint/2010/main" val="1080933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566571-3C08-A8B9-6BB6-97263729DB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12668" y="4378668"/>
            <a:ext cx="2479332" cy="2479332"/>
          </a:xfrm>
          <a:prstGeom prst="rect">
            <a:avLst/>
          </a:prstGeom>
        </p:spPr>
      </p:pic>
      <p:sp>
        <p:nvSpPr>
          <p:cNvPr id="5" name="TextBox 4">
            <a:extLst>
              <a:ext uri="{FF2B5EF4-FFF2-40B4-BE49-F238E27FC236}">
                <a16:creationId xmlns:a16="http://schemas.microsoft.com/office/drawing/2014/main" id="{54A40DC8-638F-341D-BEB2-2AD953359E42}"/>
              </a:ext>
            </a:extLst>
          </p:cNvPr>
          <p:cNvSpPr txBox="1"/>
          <p:nvPr/>
        </p:nvSpPr>
        <p:spPr>
          <a:xfrm>
            <a:off x="788846" y="6334780"/>
            <a:ext cx="92137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Hitchcock, S. M., T. P. Lane, W. </a:t>
            </a:r>
            <a:r>
              <a:rPr kumimoji="0" lang="en-US" sz="1400" b="0" i="0" u="none" strike="noStrike" kern="1200" cap="none" spc="0" normalizeH="0" baseline="0" noProof="0" dirty="0" err="1">
                <a:ln>
                  <a:noFill/>
                </a:ln>
                <a:solidFill>
                  <a:prstClr val="black"/>
                </a:solidFill>
                <a:effectLst/>
                <a:uLnTx/>
                <a:uFillTx/>
                <a:latin typeface="Aptos" panose="02110004020202020204"/>
                <a:ea typeface="+mn-ea"/>
                <a:cs typeface="+mn-cs"/>
              </a:rPr>
              <a:t>Deierling</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R. D. Sharman, S. B. Trier, and C. R. Homeyer, 2025: Spatial Patterns of Turbulence near Thunderstorms. </a:t>
            </a:r>
            <a:r>
              <a:rPr kumimoji="0" lang="en-US" sz="1400" b="0" i="1" u="none" strike="noStrike" kern="1200" cap="none" spc="0" normalizeH="0" baseline="0" noProof="0" dirty="0">
                <a:ln>
                  <a:noFill/>
                </a:ln>
                <a:solidFill>
                  <a:prstClr val="black"/>
                </a:solidFill>
                <a:effectLst/>
                <a:uLnTx/>
                <a:uFillTx/>
                <a:latin typeface="Aptos" panose="02110004020202020204"/>
                <a:ea typeface="+mn-ea"/>
                <a:cs typeface="+mn-cs"/>
              </a:rPr>
              <a:t>Bull. Amer. Meteor. Soc.</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106</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E1–E22, </a:t>
            </a:r>
            <a:r>
              <a:rPr kumimoji="0" lang="en-US" sz="1400" b="0" i="0" u="sng" strike="noStrike" kern="1200" cap="none" spc="0" normalizeH="0" baseline="0" noProof="0" dirty="0">
                <a:ln>
                  <a:noFill/>
                </a:ln>
                <a:solidFill>
                  <a:prstClr val="black"/>
                </a:solidFill>
                <a:effectLst/>
                <a:uLnTx/>
                <a:uFillTx/>
                <a:latin typeface="Aptos" panose="02110004020202020204"/>
                <a:ea typeface="+mn-ea"/>
                <a:cs typeface="+mn-cs"/>
                <a:hlinkClick r:id="rId4"/>
              </a:rPr>
              <a:t>https://doi.org/10.1175/BAMS-D-23-0142.1</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
        <p:nvSpPr>
          <p:cNvPr id="6" name="Title 5">
            <a:extLst>
              <a:ext uri="{FF2B5EF4-FFF2-40B4-BE49-F238E27FC236}">
                <a16:creationId xmlns:a16="http://schemas.microsoft.com/office/drawing/2014/main" id="{7FF6E1A0-970D-B8BE-A4E7-DCA440EDE7B0}"/>
              </a:ext>
            </a:extLst>
          </p:cNvPr>
          <p:cNvSpPr>
            <a:spLocks noGrp="1"/>
          </p:cNvSpPr>
          <p:nvPr>
            <p:ph type="title"/>
          </p:nvPr>
        </p:nvSpPr>
        <p:spPr/>
        <p:txBody>
          <a:bodyPr>
            <a:normAutofit/>
          </a:bodyPr>
          <a:lstStyle/>
          <a:p>
            <a:r>
              <a:rPr lang="en-US" sz="3200" dirty="0"/>
              <a:t>We used nearly 200 million EDR reports from 9 years (2009-2017) to quantify near storm turbulence risk.</a:t>
            </a:r>
          </a:p>
        </p:txBody>
      </p:sp>
      <p:pic>
        <p:nvPicPr>
          <p:cNvPr id="8" name="Picture 7" descr="A graph with numbers and a line&#10;&#10;Description automatically generated with medium confidence">
            <a:extLst>
              <a:ext uri="{FF2B5EF4-FFF2-40B4-BE49-F238E27FC236}">
                <a16:creationId xmlns:a16="http://schemas.microsoft.com/office/drawing/2014/main" id="{20DC44C4-7F2A-B8E6-7E10-C6A0CBA84566}"/>
              </a:ext>
            </a:extLst>
          </p:cNvPr>
          <p:cNvPicPr>
            <a:picLocks noChangeAspect="1"/>
          </p:cNvPicPr>
          <p:nvPr/>
        </p:nvPicPr>
        <p:blipFill>
          <a:blip r:embed="rId5"/>
          <a:stretch>
            <a:fillRect/>
          </a:stretch>
        </p:blipFill>
        <p:spPr>
          <a:xfrm>
            <a:off x="947035" y="1841500"/>
            <a:ext cx="8789978" cy="4193692"/>
          </a:xfrm>
          <a:prstGeom prst="rect">
            <a:avLst/>
          </a:prstGeom>
        </p:spPr>
      </p:pic>
      <p:sp>
        <p:nvSpPr>
          <p:cNvPr id="9" name="TextBox 8">
            <a:extLst>
              <a:ext uri="{FF2B5EF4-FFF2-40B4-BE49-F238E27FC236}">
                <a16:creationId xmlns:a16="http://schemas.microsoft.com/office/drawing/2014/main" id="{8DFA2B82-2CE1-0BE0-7C11-9B679F433E59}"/>
              </a:ext>
            </a:extLst>
          </p:cNvPr>
          <p:cNvSpPr txBox="1"/>
          <p:nvPr/>
        </p:nvSpPr>
        <p:spPr>
          <a:xfrm>
            <a:off x="7989534" y="2173357"/>
            <a:ext cx="109517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No ETH %</a:t>
            </a:r>
          </a:p>
        </p:txBody>
      </p:sp>
      <p:sp>
        <p:nvSpPr>
          <p:cNvPr id="10" name="TextBox 9">
            <a:extLst>
              <a:ext uri="{FF2B5EF4-FFF2-40B4-BE49-F238E27FC236}">
                <a16:creationId xmlns:a16="http://schemas.microsoft.com/office/drawing/2014/main" id="{F17DCF42-37BE-5088-3FB2-4FB455CC3FB7}"/>
              </a:ext>
            </a:extLst>
          </p:cNvPr>
          <p:cNvSpPr txBox="1"/>
          <p:nvPr/>
        </p:nvSpPr>
        <p:spPr>
          <a:xfrm>
            <a:off x="4037428" y="1739286"/>
            <a:ext cx="3273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DBB8"/>
                </a:solidFill>
                <a:effectLst/>
                <a:uLnTx/>
                <a:uFillTx/>
                <a:latin typeface="Aptos" panose="02110004020202020204"/>
                <a:ea typeface="+mn-ea"/>
                <a:cs typeface="+mn-cs"/>
              </a:rPr>
              <a:t>A</a:t>
            </a:r>
          </a:p>
        </p:txBody>
      </p:sp>
      <p:sp>
        <p:nvSpPr>
          <p:cNvPr id="11" name="TextBox 10">
            <a:extLst>
              <a:ext uri="{FF2B5EF4-FFF2-40B4-BE49-F238E27FC236}">
                <a16:creationId xmlns:a16="http://schemas.microsoft.com/office/drawing/2014/main" id="{FD65ED65-2004-EAAB-6240-48B567545DC9}"/>
              </a:ext>
            </a:extLst>
          </p:cNvPr>
          <p:cNvSpPr txBox="1"/>
          <p:nvPr/>
        </p:nvSpPr>
        <p:spPr>
          <a:xfrm>
            <a:off x="8294868" y="1707179"/>
            <a:ext cx="3273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6601"/>
                </a:solidFill>
                <a:effectLst/>
                <a:uLnTx/>
                <a:uFillTx/>
                <a:latin typeface="Aptos" panose="02110004020202020204"/>
                <a:ea typeface="+mn-ea"/>
                <a:cs typeface="+mn-cs"/>
              </a:rPr>
              <a:t>B</a:t>
            </a:r>
          </a:p>
        </p:txBody>
      </p:sp>
      <p:grpSp>
        <p:nvGrpSpPr>
          <p:cNvPr id="12" name="Group 11">
            <a:extLst>
              <a:ext uri="{FF2B5EF4-FFF2-40B4-BE49-F238E27FC236}">
                <a16:creationId xmlns:a16="http://schemas.microsoft.com/office/drawing/2014/main" id="{57D10B5E-5496-1C17-30A4-FE8BC50AA766}"/>
              </a:ext>
            </a:extLst>
          </p:cNvPr>
          <p:cNvGrpSpPr/>
          <p:nvPr/>
        </p:nvGrpSpPr>
        <p:grpSpPr>
          <a:xfrm>
            <a:off x="9726246" y="2362852"/>
            <a:ext cx="2452175" cy="1964709"/>
            <a:chOff x="9701156" y="49831"/>
            <a:chExt cx="2452175" cy="1964709"/>
          </a:xfrm>
        </p:grpSpPr>
        <p:pic>
          <p:nvPicPr>
            <p:cNvPr id="13" name="Picture 12">
              <a:extLst>
                <a:ext uri="{FF2B5EF4-FFF2-40B4-BE49-F238E27FC236}">
                  <a16:creationId xmlns:a16="http://schemas.microsoft.com/office/drawing/2014/main" id="{6B4C6D41-ACF6-08DA-96F9-5028663D9FE4}"/>
                </a:ext>
              </a:extLst>
            </p:cNvPr>
            <p:cNvPicPr>
              <a:picLocks noChangeAspect="1"/>
            </p:cNvPicPr>
            <p:nvPr/>
          </p:nvPicPr>
          <p:blipFill>
            <a:blip r:embed="rId6"/>
            <a:srcRect r="48614" b="51394"/>
            <a:stretch/>
          </p:blipFill>
          <p:spPr>
            <a:xfrm>
              <a:off x="9701156" y="49831"/>
              <a:ext cx="2452175" cy="1964709"/>
            </a:xfrm>
            <a:prstGeom prst="rect">
              <a:avLst/>
            </a:prstGeom>
            <a:ln w="12700">
              <a:solidFill>
                <a:schemeClr val="tx1"/>
              </a:solidFill>
            </a:ln>
          </p:spPr>
        </p:pic>
        <p:sp>
          <p:nvSpPr>
            <p:cNvPr id="14" name="Rectangle 13">
              <a:extLst>
                <a:ext uri="{FF2B5EF4-FFF2-40B4-BE49-F238E27FC236}">
                  <a16:creationId xmlns:a16="http://schemas.microsoft.com/office/drawing/2014/main" id="{9C97700B-76C7-AA6B-8793-44A0CA2D6A77}"/>
                </a:ext>
              </a:extLst>
            </p:cNvPr>
            <p:cNvSpPr/>
            <p:nvPr/>
          </p:nvSpPr>
          <p:spPr>
            <a:xfrm>
              <a:off x="11777821" y="185738"/>
              <a:ext cx="375510" cy="3571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4" name="TextBox 23">
            <a:extLst>
              <a:ext uri="{FF2B5EF4-FFF2-40B4-BE49-F238E27FC236}">
                <a16:creationId xmlns:a16="http://schemas.microsoft.com/office/drawing/2014/main" id="{7F2373B0-9579-0E24-87F7-B1E73F27BBC4}"/>
              </a:ext>
            </a:extLst>
          </p:cNvPr>
          <p:cNvSpPr txBox="1"/>
          <p:nvPr/>
        </p:nvSpPr>
        <p:spPr>
          <a:xfrm>
            <a:off x="1874504" y="3610239"/>
            <a:ext cx="7530972" cy="461665"/>
          </a:xfrm>
          <a:prstGeom prst="rect">
            <a:avLst/>
          </a:prstGeom>
          <a:solidFill>
            <a:schemeClr val="bg1"/>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ptos" panose="02110004020202020204"/>
                <a:ea typeface="+mn-ea"/>
                <a:cs typeface="+mn-cs"/>
              </a:rPr>
              <a:t>Big caveat: All storms, all seasons, environments, times</a:t>
            </a:r>
          </a:p>
        </p:txBody>
      </p:sp>
    </p:spTree>
    <p:extLst>
      <p:ext uri="{BB962C8B-B14F-4D97-AF65-F5344CB8AC3E}">
        <p14:creationId xmlns:p14="http://schemas.microsoft.com/office/powerpoint/2010/main" val="3152381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graph of a wind&#10;&#10;Description automatically generated">
            <a:extLst>
              <a:ext uri="{FF2B5EF4-FFF2-40B4-BE49-F238E27FC236}">
                <a16:creationId xmlns:a16="http://schemas.microsoft.com/office/drawing/2014/main" id="{F586A2E9-9C23-940E-7A3A-CC8BFB16D1B8}"/>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264369" y="2134840"/>
            <a:ext cx="4344936" cy="3458846"/>
          </a:xfrm>
          <a:prstGeom prst="rect">
            <a:avLst/>
          </a:prstGeom>
        </p:spPr>
      </p:pic>
      <p:pic>
        <p:nvPicPr>
          <p:cNvPr id="5" name="Content Placeholder 4">
            <a:extLst>
              <a:ext uri="{FF2B5EF4-FFF2-40B4-BE49-F238E27FC236}">
                <a16:creationId xmlns:a16="http://schemas.microsoft.com/office/drawing/2014/main" id="{BFACC05F-2C9D-81A6-CD80-A8E1C2EFB756}"/>
              </a:ext>
            </a:extLst>
          </p:cNvPr>
          <p:cNvPicPr>
            <a:picLocks noGrp="1" noChangeAspect="1"/>
          </p:cNvPicPr>
          <p:nvPr>
            <p:ph idx="1"/>
          </p:nvPr>
        </p:nvPicPr>
        <p:blipFill rotWithShape="1">
          <a:blip r:embed="rId4"/>
          <a:srcRect t="33569" r="68320" b="35200"/>
          <a:stretch/>
        </p:blipFill>
        <p:spPr>
          <a:xfrm>
            <a:off x="258721" y="1962116"/>
            <a:ext cx="4898271" cy="3569478"/>
          </a:xfrm>
        </p:spPr>
      </p:pic>
      <p:sp>
        <p:nvSpPr>
          <p:cNvPr id="6" name="TextBox 5">
            <a:extLst>
              <a:ext uri="{FF2B5EF4-FFF2-40B4-BE49-F238E27FC236}">
                <a16:creationId xmlns:a16="http://schemas.microsoft.com/office/drawing/2014/main" id="{9FE2C039-5C74-F16B-2DC6-D45BD43C4C00}"/>
              </a:ext>
            </a:extLst>
          </p:cNvPr>
          <p:cNvSpPr txBox="1"/>
          <p:nvPr/>
        </p:nvSpPr>
        <p:spPr>
          <a:xfrm rot="5400000">
            <a:off x="10638465" y="3681775"/>
            <a:ext cx="6210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Risk</a:t>
            </a:r>
          </a:p>
        </p:txBody>
      </p:sp>
      <p:sp>
        <p:nvSpPr>
          <p:cNvPr id="9" name="Title 1">
            <a:extLst>
              <a:ext uri="{FF2B5EF4-FFF2-40B4-BE49-F238E27FC236}">
                <a16:creationId xmlns:a16="http://schemas.microsoft.com/office/drawing/2014/main" id="{2304D738-1C04-1B17-0BDE-0B4EA924C90D}"/>
              </a:ext>
            </a:extLst>
          </p:cNvPr>
          <p:cNvSpPr>
            <a:spLocks noGrp="1"/>
          </p:cNvSpPr>
          <p:nvPr>
            <p:ph type="title"/>
          </p:nvPr>
        </p:nvSpPr>
        <p:spPr>
          <a:xfrm>
            <a:off x="838199" y="365125"/>
            <a:ext cx="8862957" cy="1325563"/>
          </a:xfrm>
        </p:spPr>
        <p:txBody>
          <a:bodyPr>
            <a:noAutofit/>
          </a:bodyPr>
          <a:lstStyle/>
          <a:p>
            <a:r>
              <a:rPr lang="en-US" sz="3200" dirty="0"/>
              <a:t>Higher risks extend over a greater distance at larger wind/shear magnitudes</a:t>
            </a:r>
          </a:p>
        </p:txBody>
      </p:sp>
      <p:sp>
        <p:nvSpPr>
          <p:cNvPr id="11" name="TextBox 10">
            <a:extLst>
              <a:ext uri="{FF2B5EF4-FFF2-40B4-BE49-F238E27FC236}">
                <a16:creationId xmlns:a16="http://schemas.microsoft.com/office/drawing/2014/main" id="{E4ACB10B-E4B5-7500-0D6C-6B9240511809}"/>
              </a:ext>
            </a:extLst>
          </p:cNvPr>
          <p:cNvSpPr txBox="1"/>
          <p:nvPr/>
        </p:nvSpPr>
        <p:spPr>
          <a:xfrm>
            <a:off x="3906921" y="1557141"/>
            <a:ext cx="257115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Wind (at aircraft altitude)</a:t>
            </a:r>
          </a:p>
        </p:txBody>
      </p:sp>
      <p:sp>
        <p:nvSpPr>
          <p:cNvPr id="18" name="TextBox 17">
            <a:extLst>
              <a:ext uri="{FF2B5EF4-FFF2-40B4-BE49-F238E27FC236}">
                <a16:creationId xmlns:a16="http://schemas.microsoft.com/office/drawing/2014/main" id="{A597EB41-BBD2-88C2-90FD-046405BB6FA5}"/>
              </a:ext>
            </a:extLst>
          </p:cNvPr>
          <p:cNvSpPr txBox="1"/>
          <p:nvPr/>
        </p:nvSpPr>
        <p:spPr>
          <a:xfrm>
            <a:off x="586337" y="5769705"/>
            <a:ext cx="37844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Stippling = double the background risk</a:t>
            </a:r>
          </a:p>
        </p:txBody>
      </p:sp>
      <p:pic>
        <p:nvPicPr>
          <p:cNvPr id="4" name="Picture 3">
            <a:extLst>
              <a:ext uri="{FF2B5EF4-FFF2-40B4-BE49-F238E27FC236}">
                <a16:creationId xmlns:a16="http://schemas.microsoft.com/office/drawing/2014/main" id="{086942F7-38A6-601B-6216-08104C588765}"/>
              </a:ext>
            </a:extLst>
          </p:cNvPr>
          <p:cNvPicPr>
            <a:picLocks noChangeAspect="1"/>
          </p:cNvPicPr>
          <p:nvPr/>
        </p:nvPicPr>
        <p:blipFill rotWithShape="1">
          <a:blip r:embed="rId5"/>
          <a:srcRect l="93915" t="34812" b="33468"/>
          <a:stretch/>
        </p:blipFill>
        <p:spPr>
          <a:xfrm>
            <a:off x="9942770" y="1926473"/>
            <a:ext cx="1006210" cy="3879936"/>
          </a:xfrm>
          <a:prstGeom prst="rect">
            <a:avLst/>
          </a:prstGeom>
        </p:spPr>
      </p:pic>
      <p:sp>
        <p:nvSpPr>
          <p:cNvPr id="10" name="TextBox 9">
            <a:extLst>
              <a:ext uri="{FF2B5EF4-FFF2-40B4-BE49-F238E27FC236}">
                <a16:creationId xmlns:a16="http://schemas.microsoft.com/office/drawing/2014/main" id="{31E43D88-1650-1F89-E3A4-F668A8B852C6}"/>
              </a:ext>
            </a:extLst>
          </p:cNvPr>
          <p:cNvSpPr txBox="1"/>
          <p:nvPr/>
        </p:nvSpPr>
        <p:spPr>
          <a:xfrm>
            <a:off x="448525" y="6040705"/>
            <a:ext cx="5836161" cy="40011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8-12 km shear qualitatively similar</a:t>
            </a:r>
          </a:p>
        </p:txBody>
      </p:sp>
      <p:sp>
        <p:nvSpPr>
          <p:cNvPr id="13" name="TextBox 12">
            <a:extLst>
              <a:ext uri="{FF2B5EF4-FFF2-40B4-BE49-F238E27FC236}">
                <a16:creationId xmlns:a16="http://schemas.microsoft.com/office/drawing/2014/main" id="{494B941C-18A8-347A-8255-2239A5A64106}"/>
              </a:ext>
            </a:extLst>
          </p:cNvPr>
          <p:cNvSpPr txBox="1"/>
          <p:nvPr/>
        </p:nvSpPr>
        <p:spPr>
          <a:xfrm>
            <a:off x="2694360" y="5463006"/>
            <a:ext cx="46198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DBB8"/>
                </a:solidFill>
                <a:effectLst/>
                <a:uLnTx/>
                <a:uFillTx/>
                <a:latin typeface="Aptos" panose="02110004020202020204"/>
                <a:ea typeface="+mn-ea"/>
                <a:cs typeface="+mn-cs"/>
              </a:rPr>
              <a:t>(A)</a:t>
            </a:r>
          </a:p>
        </p:txBody>
      </p:sp>
      <p:grpSp>
        <p:nvGrpSpPr>
          <p:cNvPr id="15" name="Group 14">
            <a:extLst>
              <a:ext uri="{FF2B5EF4-FFF2-40B4-BE49-F238E27FC236}">
                <a16:creationId xmlns:a16="http://schemas.microsoft.com/office/drawing/2014/main" id="{1160C225-4677-FFD4-0622-838BD80E7F9F}"/>
              </a:ext>
            </a:extLst>
          </p:cNvPr>
          <p:cNvGrpSpPr/>
          <p:nvPr/>
        </p:nvGrpSpPr>
        <p:grpSpPr>
          <a:xfrm>
            <a:off x="9701156" y="49831"/>
            <a:ext cx="2452175" cy="1964709"/>
            <a:chOff x="9701156" y="49831"/>
            <a:chExt cx="2452175" cy="1964709"/>
          </a:xfrm>
        </p:grpSpPr>
        <p:pic>
          <p:nvPicPr>
            <p:cNvPr id="16" name="Picture 15">
              <a:extLst>
                <a:ext uri="{FF2B5EF4-FFF2-40B4-BE49-F238E27FC236}">
                  <a16:creationId xmlns:a16="http://schemas.microsoft.com/office/drawing/2014/main" id="{303361D0-731C-BBB2-0726-DCF0FBA47991}"/>
                </a:ext>
              </a:extLst>
            </p:cNvPr>
            <p:cNvPicPr>
              <a:picLocks noChangeAspect="1"/>
            </p:cNvPicPr>
            <p:nvPr/>
          </p:nvPicPr>
          <p:blipFill>
            <a:blip r:embed="rId6"/>
            <a:srcRect r="48614" b="51394"/>
            <a:stretch/>
          </p:blipFill>
          <p:spPr>
            <a:xfrm>
              <a:off x="9701156" y="49831"/>
              <a:ext cx="2452175" cy="1964709"/>
            </a:xfrm>
            <a:prstGeom prst="rect">
              <a:avLst/>
            </a:prstGeom>
            <a:ln w="12700">
              <a:solidFill>
                <a:schemeClr val="tx1"/>
              </a:solidFill>
            </a:ln>
          </p:spPr>
        </p:pic>
        <p:sp>
          <p:nvSpPr>
            <p:cNvPr id="17" name="Rectangle 16">
              <a:extLst>
                <a:ext uri="{FF2B5EF4-FFF2-40B4-BE49-F238E27FC236}">
                  <a16:creationId xmlns:a16="http://schemas.microsoft.com/office/drawing/2014/main" id="{BD08016C-711F-F3B4-A67D-81D980A249F6}"/>
                </a:ext>
              </a:extLst>
            </p:cNvPr>
            <p:cNvSpPr/>
            <p:nvPr/>
          </p:nvSpPr>
          <p:spPr>
            <a:xfrm>
              <a:off x="11777821" y="185738"/>
              <a:ext cx="375510" cy="3571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0" name="TextBox 19">
            <a:extLst>
              <a:ext uri="{FF2B5EF4-FFF2-40B4-BE49-F238E27FC236}">
                <a16:creationId xmlns:a16="http://schemas.microsoft.com/office/drawing/2014/main" id="{5E076FFA-EAB3-A8C8-5587-73F2A1CEFFC9}"/>
              </a:ext>
            </a:extLst>
          </p:cNvPr>
          <p:cNvSpPr txBox="1"/>
          <p:nvPr/>
        </p:nvSpPr>
        <p:spPr>
          <a:xfrm rot="16200000">
            <a:off x="4946545" y="2329608"/>
            <a:ext cx="5917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6601"/>
                </a:solidFill>
                <a:effectLst/>
                <a:uLnTx/>
                <a:uFillTx/>
                <a:latin typeface="Aptos" panose="02110004020202020204"/>
                <a:ea typeface="+mn-ea"/>
                <a:cs typeface="+mn-cs"/>
              </a:rPr>
              <a:t>(B)</a:t>
            </a:r>
          </a:p>
        </p:txBody>
      </p:sp>
      <p:sp>
        <p:nvSpPr>
          <p:cNvPr id="21" name="TextBox 20">
            <a:extLst>
              <a:ext uri="{FF2B5EF4-FFF2-40B4-BE49-F238E27FC236}">
                <a16:creationId xmlns:a16="http://schemas.microsoft.com/office/drawing/2014/main" id="{448D964F-F657-37F2-3C59-9495EC034B38}"/>
              </a:ext>
            </a:extLst>
          </p:cNvPr>
          <p:cNvSpPr txBox="1"/>
          <p:nvPr/>
        </p:nvSpPr>
        <p:spPr>
          <a:xfrm rot="16200000">
            <a:off x="4280069" y="3479111"/>
            <a:ext cx="199900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Distance from echo top</a:t>
            </a:r>
          </a:p>
        </p:txBody>
      </p:sp>
      <p:sp>
        <p:nvSpPr>
          <p:cNvPr id="23" name="TextBox 22">
            <a:extLst>
              <a:ext uri="{FF2B5EF4-FFF2-40B4-BE49-F238E27FC236}">
                <a16:creationId xmlns:a16="http://schemas.microsoft.com/office/drawing/2014/main" id="{4AA9DD02-AE4A-9938-CEC0-D26D7326685A}"/>
              </a:ext>
            </a:extLst>
          </p:cNvPr>
          <p:cNvSpPr txBox="1"/>
          <p:nvPr/>
        </p:nvSpPr>
        <p:spPr>
          <a:xfrm>
            <a:off x="4526267" y="5713658"/>
            <a:ext cx="7732884" cy="1015663"/>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ERA5 hourly reanalysis winds interpolated to 1 km vertical grid.</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 100 km radius around closest 10 </a:t>
            </a:r>
            <a:r>
              <a:rPr kumimoji="0" lang="en-US" sz="2000" b="0" i="0" u="none" strike="noStrike" kern="1200" cap="none" spc="0" normalizeH="0" baseline="0" noProof="0" dirty="0" err="1">
                <a:ln>
                  <a:noFill/>
                </a:ln>
                <a:solidFill>
                  <a:prstClr val="black"/>
                </a:solidFill>
                <a:effectLst/>
                <a:uLnTx/>
                <a:uFillTx/>
                <a:latin typeface="Aptos" panose="02110004020202020204"/>
                <a:ea typeface="+mn-ea"/>
                <a:cs typeface="+mn-cs"/>
              </a:rPr>
              <a:t>dBZ</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 edge at aircraft altitude</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Mean wind at flight level, 8-12 km shear</a:t>
            </a:r>
          </a:p>
        </p:txBody>
      </p:sp>
    </p:spTree>
    <p:extLst>
      <p:ext uri="{BB962C8B-B14F-4D97-AF65-F5344CB8AC3E}">
        <p14:creationId xmlns:p14="http://schemas.microsoft.com/office/powerpoint/2010/main" val="41458908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CE32A-6C34-0CC4-A46B-95C22D287363}"/>
              </a:ext>
            </a:extLst>
          </p:cNvPr>
          <p:cNvSpPr>
            <a:spLocks noGrp="1"/>
          </p:cNvSpPr>
          <p:nvPr>
            <p:ph type="title"/>
          </p:nvPr>
        </p:nvSpPr>
        <p:spPr/>
        <p:txBody>
          <a:bodyPr/>
          <a:lstStyle/>
          <a:p>
            <a:r>
              <a:rPr lang="en-US" dirty="0"/>
              <a:t>Extra slides</a:t>
            </a:r>
          </a:p>
        </p:txBody>
      </p:sp>
      <p:pic>
        <p:nvPicPr>
          <p:cNvPr id="4" name="Content Placeholder 4">
            <a:extLst>
              <a:ext uri="{FF2B5EF4-FFF2-40B4-BE49-F238E27FC236}">
                <a16:creationId xmlns:a16="http://schemas.microsoft.com/office/drawing/2014/main" id="{BDFBE754-7C87-ED90-8504-49785A164673}"/>
              </a:ext>
            </a:extLst>
          </p:cNvPr>
          <p:cNvPicPr>
            <a:picLocks noChangeAspect="1"/>
          </p:cNvPicPr>
          <p:nvPr/>
        </p:nvPicPr>
        <p:blipFill>
          <a:blip r:embed="rId2"/>
          <a:stretch>
            <a:fillRect/>
          </a:stretch>
        </p:blipFill>
        <p:spPr>
          <a:xfrm>
            <a:off x="6998481" y="1690688"/>
            <a:ext cx="4140269" cy="4140269"/>
          </a:xfrm>
          <a:prstGeom prst="rect">
            <a:avLst/>
          </a:prstGeom>
        </p:spPr>
      </p:pic>
    </p:spTree>
    <p:extLst>
      <p:ext uri="{BB962C8B-B14F-4D97-AF65-F5344CB8AC3E}">
        <p14:creationId xmlns:p14="http://schemas.microsoft.com/office/powerpoint/2010/main" val="5674337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FE7B6-88F9-379D-E024-A92DD48620DA}"/>
              </a:ext>
            </a:extLst>
          </p:cNvPr>
          <p:cNvSpPr>
            <a:spLocks noGrp="1"/>
          </p:cNvSpPr>
          <p:nvPr>
            <p:ph type="title"/>
          </p:nvPr>
        </p:nvSpPr>
        <p:spPr>
          <a:xfrm>
            <a:off x="403521" y="468570"/>
            <a:ext cx="7596379" cy="1325563"/>
          </a:xfrm>
        </p:spPr>
        <p:txBody>
          <a:bodyPr>
            <a:normAutofit/>
          </a:bodyPr>
          <a:lstStyle/>
          <a:p>
            <a:r>
              <a:rPr lang="en-US" sz="3200" dirty="0"/>
              <a:t>How do we measure distance from a storm?</a:t>
            </a:r>
          </a:p>
        </p:txBody>
      </p:sp>
      <p:sp>
        <p:nvSpPr>
          <p:cNvPr id="6" name="Content Placeholder 2">
            <a:extLst>
              <a:ext uri="{FF2B5EF4-FFF2-40B4-BE49-F238E27FC236}">
                <a16:creationId xmlns:a16="http://schemas.microsoft.com/office/drawing/2014/main" id="{C58A7ED9-50BB-CDDD-BE49-4F97788A7576}"/>
              </a:ext>
            </a:extLst>
          </p:cNvPr>
          <p:cNvSpPr txBox="1">
            <a:spLocks/>
          </p:cNvSpPr>
          <p:nvPr/>
        </p:nvSpPr>
        <p:spPr>
          <a:xfrm>
            <a:off x="237132" y="1466753"/>
            <a:ext cx="7596379" cy="10103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How do we define a ‘storm’?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What kind of distance measurements are useful?</a:t>
            </a:r>
          </a:p>
        </p:txBody>
      </p:sp>
      <p:cxnSp>
        <p:nvCxnSpPr>
          <p:cNvPr id="8" name="Straight Connector 7">
            <a:extLst>
              <a:ext uri="{FF2B5EF4-FFF2-40B4-BE49-F238E27FC236}">
                <a16:creationId xmlns:a16="http://schemas.microsoft.com/office/drawing/2014/main" id="{1EED00BA-8476-87F5-764D-104D20EC3998}"/>
              </a:ext>
            </a:extLst>
          </p:cNvPr>
          <p:cNvCxnSpPr>
            <a:cxnSpLocks/>
          </p:cNvCxnSpPr>
          <p:nvPr/>
        </p:nvCxnSpPr>
        <p:spPr>
          <a:xfrm>
            <a:off x="5182273" y="4185988"/>
            <a:ext cx="46955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CE992B6-72C1-7E3D-31F5-7EC6DA966142}"/>
              </a:ext>
            </a:extLst>
          </p:cNvPr>
          <p:cNvSpPr txBox="1"/>
          <p:nvPr/>
        </p:nvSpPr>
        <p:spPr>
          <a:xfrm>
            <a:off x="5651830" y="4001322"/>
            <a:ext cx="115993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D7D31"/>
                </a:solidFill>
                <a:effectLst/>
                <a:uLnTx/>
                <a:uFillTx/>
                <a:latin typeface="Calibri" panose="020F0502020204030204"/>
                <a:ea typeface="+mn-ea"/>
                <a:cs typeface="+mn-cs"/>
              </a:rPr>
              <a:t>Storm edge</a:t>
            </a:r>
          </a:p>
        </p:txBody>
      </p:sp>
      <p:cxnSp>
        <p:nvCxnSpPr>
          <p:cNvPr id="11" name="Straight Connector 10">
            <a:extLst>
              <a:ext uri="{FF2B5EF4-FFF2-40B4-BE49-F238E27FC236}">
                <a16:creationId xmlns:a16="http://schemas.microsoft.com/office/drawing/2014/main" id="{E9E26736-CED1-DE72-9FF5-7F8D09740DC2}"/>
              </a:ext>
            </a:extLst>
          </p:cNvPr>
          <p:cNvCxnSpPr>
            <a:cxnSpLocks/>
          </p:cNvCxnSpPr>
          <p:nvPr/>
        </p:nvCxnSpPr>
        <p:spPr>
          <a:xfrm>
            <a:off x="5182273" y="4555320"/>
            <a:ext cx="469557" cy="0"/>
          </a:xfrm>
          <a:prstGeom prst="line">
            <a:avLst/>
          </a:prstGeom>
          <a:ln w="38100">
            <a:solidFill>
              <a:srgbClr val="00D4AA"/>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8870548-8C2E-D1C0-F4F3-9864B84D03A1}"/>
              </a:ext>
            </a:extLst>
          </p:cNvPr>
          <p:cNvSpPr txBox="1"/>
          <p:nvPr/>
        </p:nvSpPr>
        <p:spPr>
          <a:xfrm>
            <a:off x="5651830" y="4370654"/>
            <a:ext cx="1937775" cy="58477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D4AA"/>
                </a:solidFill>
                <a:effectLst/>
                <a:uLnTx/>
                <a:uFillTx/>
                <a:latin typeface="Calibri" panose="020F0502020204030204"/>
                <a:ea typeface="+mn-ea"/>
                <a:cs typeface="+mn-cs"/>
              </a:rPr>
              <a:t>10 </a:t>
            </a:r>
            <a:r>
              <a:rPr kumimoji="0" lang="en-US" sz="1600" b="1" i="0" u="none" strike="noStrike" kern="1200" cap="none" spc="0" normalizeH="0" baseline="0" noProof="0" dirty="0" err="1">
                <a:ln>
                  <a:noFill/>
                </a:ln>
                <a:solidFill>
                  <a:srgbClr val="00D4AA"/>
                </a:solidFill>
                <a:effectLst/>
                <a:uLnTx/>
                <a:uFillTx/>
                <a:latin typeface="Calibri" panose="020F0502020204030204"/>
                <a:ea typeface="+mn-ea"/>
                <a:cs typeface="+mn-cs"/>
              </a:rPr>
              <a:t>dBZ</a:t>
            </a:r>
            <a:r>
              <a:rPr kumimoji="0" lang="en-US" sz="1600" b="1" i="0" u="none" strike="noStrike" kern="1200" cap="none" spc="0" normalizeH="0" baseline="0" noProof="0" dirty="0">
                <a:ln>
                  <a:noFill/>
                </a:ln>
                <a:solidFill>
                  <a:srgbClr val="00D4AA"/>
                </a:solidFill>
                <a:effectLst/>
                <a:uLnTx/>
                <a:uFillTx/>
                <a:latin typeface="Calibri" panose="020F0502020204030204"/>
                <a:ea typeface="+mn-ea"/>
                <a:cs typeface="+mn-cs"/>
              </a:rPr>
              <a:t> edge in layer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D4AA"/>
                </a:solidFill>
                <a:effectLst/>
                <a:uLnTx/>
                <a:uFillTx/>
                <a:latin typeface="Calibri" panose="020F0502020204030204"/>
                <a:ea typeface="+mn-ea"/>
                <a:cs typeface="+mn-cs"/>
              </a:rPr>
              <a:t>(here 12 km)</a:t>
            </a:r>
          </a:p>
        </p:txBody>
      </p:sp>
      <p:sp>
        <p:nvSpPr>
          <p:cNvPr id="13" name="Cross 12">
            <a:extLst>
              <a:ext uri="{FF2B5EF4-FFF2-40B4-BE49-F238E27FC236}">
                <a16:creationId xmlns:a16="http://schemas.microsoft.com/office/drawing/2014/main" id="{7BA9A891-603E-69E5-9163-32DF4C579710}"/>
              </a:ext>
            </a:extLst>
          </p:cNvPr>
          <p:cNvSpPr/>
          <p:nvPr/>
        </p:nvSpPr>
        <p:spPr>
          <a:xfrm>
            <a:off x="5263916" y="5476935"/>
            <a:ext cx="215802" cy="212358"/>
          </a:xfrm>
          <a:prstGeom prst="plus">
            <a:avLst>
              <a:gd name="adj" fmla="val 39209"/>
            </a:avLst>
          </a:prstGeom>
          <a:solidFill>
            <a:srgbClr val="0057FF"/>
          </a:solidFill>
          <a:ln>
            <a:solidFill>
              <a:srgbClr val="0057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04C9D1EA-DAED-FF76-7886-B8B65ACB078A}"/>
              </a:ext>
            </a:extLst>
          </p:cNvPr>
          <p:cNvSpPr txBox="1"/>
          <p:nvPr/>
        </p:nvSpPr>
        <p:spPr>
          <a:xfrm>
            <a:off x="5651830" y="5433984"/>
            <a:ext cx="2367251" cy="338554"/>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57FF"/>
                </a:solidFill>
                <a:effectLst/>
                <a:uLnTx/>
                <a:uFillTx/>
                <a:latin typeface="Calibri" panose="020F0502020204030204"/>
                <a:ea typeface="+mn-ea"/>
                <a:cs typeface="+mn-cs"/>
              </a:rPr>
              <a:t>Convective echo top peak</a:t>
            </a:r>
          </a:p>
        </p:txBody>
      </p:sp>
      <p:cxnSp>
        <p:nvCxnSpPr>
          <p:cNvPr id="15" name="Straight Connector 14">
            <a:extLst>
              <a:ext uri="{FF2B5EF4-FFF2-40B4-BE49-F238E27FC236}">
                <a16:creationId xmlns:a16="http://schemas.microsoft.com/office/drawing/2014/main" id="{D51C60A9-4E6A-E8FD-385D-DE1EDCF361EC}"/>
              </a:ext>
            </a:extLst>
          </p:cNvPr>
          <p:cNvCxnSpPr>
            <a:cxnSpLocks/>
          </p:cNvCxnSpPr>
          <p:nvPr/>
        </p:nvCxnSpPr>
        <p:spPr>
          <a:xfrm>
            <a:off x="5182273" y="5152892"/>
            <a:ext cx="469557" cy="0"/>
          </a:xfrm>
          <a:prstGeom prst="line">
            <a:avLst/>
          </a:prstGeom>
          <a:ln w="38100">
            <a:solidFill>
              <a:srgbClr val="9DC9E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E6FA267-CA9C-79A5-929B-827B16B19380}"/>
              </a:ext>
            </a:extLst>
          </p:cNvPr>
          <p:cNvSpPr txBox="1"/>
          <p:nvPr/>
        </p:nvSpPr>
        <p:spPr>
          <a:xfrm>
            <a:off x="5651830" y="4871971"/>
            <a:ext cx="1751377" cy="58477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9DC9E0"/>
                </a:solidFill>
                <a:effectLst/>
                <a:uLnTx/>
                <a:uFillTx/>
                <a:latin typeface="Calibri" panose="020F0502020204030204"/>
                <a:ea typeface="+mn-ea"/>
                <a:cs typeface="+mn-cs"/>
              </a:rPr>
              <a:t>Convective region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9DC9E0"/>
                </a:solidFill>
                <a:effectLst/>
                <a:uLnTx/>
                <a:uFillTx/>
                <a:latin typeface="Calibri" panose="020F0502020204030204"/>
                <a:ea typeface="+mn-ea"/>
                <a:cs typeface="+mn-cs"/>
              </a:rPr>
              <a:t>(via Steiner ’95)</a:t>
            </a:r>
          </a:p>
        </p:txBody>
      </p:sp>
      <p:sp>
        <p:nvSpPr>
          <p:cNvPr id="17" name="TextBox 16">
            <a:extLst>
              <a:ext uri="{FF2B5EF4-FFF2-40B4-BE49-F238E27FC236}">
                <a16:creationId xmlns:a16="http://schemas.microsoft.com/office/drawing/2014/main" id="{31728C3F-74E4-11E3-34EB-3343A087F2A0}"/>
              </a:ext>
            </a:extLst>
          </p:cNvPr>
          <p:cNvSpPr txBox="1"/>
          <p:nvPr/>
        </p:nvSpPr>
        <p:spPr>
          <a:xfrm>
            <a:off x="4985041" y="3728076"/>
            <a:ext cx="79323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Legend</a:t>
            </a:r>
          </a:p>
        </p:txBody>
      </p:sp>
      <p:sp>
        <p:nvSpPr>
          <p:cNvPr id="18" name="Oval 17">
            <a:extLst>
              <a:ext uri="{FF2B5EF4-FFF2-40B4-BE49-F238E27FC236}">
                <a16:creationId xmlns:a16="http://schemas.microsoft.com/office/drawing/2014/main" id="{3372235D-61B1-829A-C8F0-E5CBCA5CAC1F}"/>
              </a:ext>
            </a:extLst>
          </p:cNvPr>
          <p:cNvSpPr/>
          <p:nvPr/>
        </p:nvSpPr>
        <p:spPr>
          <a:xfrm>
            <a:off x="5300655" y="5929111"/>
            <a:ext cx="142323" cy="136751"/>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A098ABE1-4AFF-2B0B-D34B-8BB3D31C1A25}"/>
              </a:ext>
            </a:extLst>
          </p:cNvPr>
          <p:cNvSpPr txBox="1"/>
          <p:nvPr/>
        </p:nvSpPr>
        <p:spPr>
          <a:xfrm>
            <a:off x="5563402" y="5822273"/>
            <a:ext cx="227010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EDR Report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600" b="1" i="0" u="none" strike="noStrike" kern="1200" cap="none" spc="0" normalizeH="0" baseline="0" noProof="0" dirty="0">
                <a:ln>
                  <a:noFill/>
                </a:ln>
                <a:solidFill>
                  <a:srgbClr val="70AD47"/>
                </a:solidFill>
                <a:effectLst/>
                <a:uLnTx/>
                <a:uFillTx/>
                <a:latin typeface="Calibri" panose="020F0502020204030204"/>
                <a:ea typeface="+mn-ea"/>
                <a:cs typeface="+mn-cs"/>
              </a:rPr>
              <a:t>light</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1"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moderate</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1" i="0" u="none" strike="noStrike" kern="1200" cap="none" spc="0" normalizeH="0" baseline="0" noProof="0" dirty="0">
                <a:ln>
                  <a:noFill/>
                </a:ln>
                <a:solidFill>
                  <a:srgbClr val="FF0000"/>
                </a:solidFill>
                <a:effectLst/>
                <a:uLnTx/>
                <a:uFillTx/>
                <a:latin typeface="Calibri" panose="020F0502020204030204"/>
                <a:ea typeface="+mn-ea"/>
                <a:cs typeface="+mn-cs"/>
              </a:rPr>
              <a:t>severe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0" name="TextBox 19">
            <a:extLst>
              <a:ext uri="{FF2B5EF4-FFF2-40B4-BE49-F238E27FC236}">
                <a16:creationId xmlns:a16="http://schemas.microsoft.com/office/drawing/2014/main" id="{2C55B176-7049-5CF4-9E79-D55F072A348F}"/>
              </a:ext>
            </a:extLst>
          </p:cNvPr>
          <p:cNvSpPr txBox="1"/>
          <p:nvPr/>
        </p:nvSpPr>
        <p:spPr>
          <a:xfrm>
            <a:off x="5561509" y="6396316"/>
            <a:ext cx="148919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Echo top height</a:t>
            </a:r>
          </a:p>
        </p:txBody>
      </p:sp>
      <p:sp>
        <p:nvSpPr>
          <p:cNvPr id="21" name="Rectangle 20">
            <a:extLst>
              <a:ext uri="{FF2B5EF4-FFF2-40B4-BE49-F238E27FC236}">
                <a16:creationId xmlns:a16="http://schemas.microsoft.com/office/drawing/2014/main" id="{2594886B-896E-2B02-A46E-B93BD0C9BA58}"/>
              </a:ext>
            </a:extLst>
          </p:cNvPr>
          <p:cNvSpPr/>
          <p:nvPr/>
        </p:nvSpPr>
        <p:spPr>
          <a:xfrm>
            <a:off x="5182273" y="6396316"/>
            <a:ext cx="379236" cy="369332"/>
          </a:xfrm>
          <a:prstGeom prst="rect">
            <a:avLst/>
          </a:prstGeom>
          <a:gradFill flip="none" rotWithShape="1">
            <a:gsLst>
              <a:gs pos="0">
                <a:schemeClr val="bg1"/>
              </a:gs>
              <a:gs pos="100000">
                <a:schemeClr val="tx1">
                  <a:tint val="66000"/>
                  <a:satMod val="160000"/>
                </a:schemeClr>
              </a:gs>
              <a:gs pos="50000">
                <a:schemeClr val="tx1">
                  <a:tint val="44500"/>
                  <a:satMod val="160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9E586F91-BDA1-4D99-63F5-968F4CC9054E}"/>
              </a:ext>
            </a:extLst>
          </p:cNvPr>
          <p:cNvSpPr/>
          <p:nvPr/>
        </p:nvSpPr>
        <p:spPr>
          <a:xfrm>
            <a:off x="4900422" y="3685706"/>
            <a:ext cx="3118660" cy="317229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A65F337-5195-F9FC-9435-3A1E8AB1DDD0}"/>
              </a:ext>
            </a:extLst>
          </p:cNvPr>
          <p:cNvSpPr txBox="1"/>
          <p:nvPr/>
        </p:nvSpPr>
        <p:spPr>
          <a:xfrm>
            <a:off x="366773" y="2671048"/>
            <a:ext cx="7036433" cy="92333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sng" strike="noStrike" kern="1200" cap="none" spc="0" normalizeH="0" baseline="0" noProof="0" dirty="0">
                <a:ln>
                  <a:noFill/>
                </a:ln>
                <a:solidFill>
                  <a:srgbClr val="0563C1"/>
                </a:solidFill>
                <a:effectLst/>
                <a:uLnTx/>
                <a:uFillTx/>
                <a:latin typeface="Calibri" panose="020F0502020204030204" pitchFamily="34" charset="0"/>
                <a:ea typeface="+mn-ea"/>
                <a:cs typeface="+mn-cs"/>
                <a:hlinkClick r:id="rId3"/>
              </a:rPr>
              <a:t> Gridrad</a:t>
            </a:r>
            <a:r>
              <a:rPr kumimoji="0" lang="en-US" sz="1800" b="0" i="0" u="sng" strike="noStrike" kern="1200" cap="none" spc="0" normalizeH="0" baseline="0" noProof="0" dirty="0">
                <a:ln>
                  <a:noFill/>
                </a:ln>
                <a:solidFill>
                  <a:srgbClr val="0563C1"/>
                </a:solidFill>
                <a:effectLst/>
                <a:uLnTx/>
                <a:uFillTx/>
                <a:latin typeface="Calibri" panose="020F0502020204030204" pitchFamily="34" charset="0"/>
                <a:ea typeface="+mn-ea"/>
                <a:cs typeface="+mn-cs"/>
              </a:rPr>
              <a:t> V3.1</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Bowman and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Homeyer</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2017​</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AU" sz="1800" b="0" i="0" u="none" strike="noStrike" kern="1200" cap="none" spc="0" normalizeH="0" baseline="0" noProof="0" dirty="0">
                <a:ln>
                  <a:noFill/>
                </a:ln>
                <a:solidFill>
                  <a:srgbClr val="000000"/>
                </a:solidFill>
                <a:effectLst/>
                <a:uLnTx/>
                <a:uFillTx/>
                <a:latin typeface="Gill Sans" panose="020B0502020104020203" pitchFamily="34" charset="-79"/>
                <a:ea typeface="+mn-ea"/>
                <a:cs typeface="+mn-cs"/>
              </a:rPr>
              <a:t>Hourly, .02x.02 degree horizontal, 1 km vertical resolution</a:t>
            </a:r>
            <a:r>
              <a:rPr kumimoji="0" lang="en-US" sz="1800" b="0" i="0" u="none" strike="noStrike" kern="1200" cap="none" spc="0" normalizeH="0" baseline="0" noProof="0" dirty="0">
                <a:ln>
                  <a:noFill/>
                </a:ln>
                <a:solidFill>
                  <a:srgbClr val="000000"/>
                </a:solidFill>
                <a:effectLst/>
                <a:uLnTx/>
                <a:uFillTx/>
                <a:latin typeface="Gill Sans" panose="020B0502020104020203" pitchFamily="34" charset="-79"/>
                <a:ea typeface="+mn-ea"/>
                <a:cs typeface="+mn-cs"/>
              </a:rPr>
              <a:t>​</a:t>
            </a:r>
            <a:endParaRPr kumimoji="0" lang="en-AU"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QC: Filtered, Clutter removed </a:t>
            </a:r>
          </a:p>
        </p:txBody>
      </p:sp>
      <p:sp>
        <p:nvSpPr>
          <p:cNvPr id="22" name="TextBox 21">
            <a:extLst>
              <a:ext uri="{FF2B5EF4-FFF2-40B4-BE49-F238E27FC236}">
                <a16:creationId xmlns:a16="http://schemas.microsoft.com/office/drawing/2014/main" id="{44BC6F2F-890D-B341-5E64-053334D31D86}"/>
              </a:ext>
            </a:extLst>
          </p:cNvPr>
          <p:cNvSpPr txBox="1"/>
          <p:nvPr/>
        </p:nvSpPr>
        <p:spPr>
          <a:xfrm>
            <a:off x="366774" y="2392026"/>
            <a:ext cx="80021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Radar </a:t>
            </a:r>
          </a:p>
        </p:txBody>
      </p:sp>
      <p:pic>
        <p:nvPicPr>
          <p:cNvPr id="29" name="Picture 28" descr="A diagram of a grid with a grid and a grid with a grid and a grid with a grid and a grid with a grid and a grid with a grid and a grid with a grid and&#10;&#10;Description automatically generated">
            <a:extLst>
              <a:ext uri="{FF2B5EF4-FFF2-40B4-BE49-F238E27FC236}">
                <a16:creationId xmlns:a16="http://schemas.microsoft.com/office/drawing/2014/main" id="{68151CC7-7E48-8A8F-068A-52AC1E4A954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158714" y="3801817"/>
            <a:ext cx="4130973" cy="2977355"/>
          </a:xfrm>
          <a:prstGeom prst="rect">
            <a:avLst/>
          </a:prstGeom>
        </p:spPr>
      </p:pic>
      <p:sp>
        <p:nvSpPr>
          <p:cNvPr id="30" name="Rectangle 29">
            <a:extLst>
              <a:ext uri="{FF2B5EF4-FFF2-40B4-BE49-F238E27FC236}">
                <a16:creationId xmlns:a16="http://schemas.microsoft.com/office/drawing/2014/main" id="{06ECC8D3-2F43-73E4-F920-D908EA87C203}"/>
              </a:ext>
            </a:extLst>
          </p:cNvPr>
          <p:cNvSpPr/>
          <p:nvPr/>
        </p:nvSpPr>
        <p:spPr>
          <a:xfrm>
            <a:off x="11504141" y="568411"/>
            <a:ext cx="580767" cy="5436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7C309836-9ED8-648A-2AD8-E994DCEC3C7F}"/>
              </a:ext>
            </a:extLst>
          </p:cNvPr>
          <p:cNvSpPr/>
          <p:nvPr/>
        </p:nvSpPr>
        <p:spPr>
          <a:xfrm>
            <a:off x="11794524" y="3728076"/>
            <a:ext cx="580767" cy="5436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0FE1208-3CB9-5B73-AF04-2571C18EC0AE}"/>
              </a:ext>
            </a:extLst>
          </p:cNvPr>
          <p:cNvPicPr>
            <a:picLocks noChangeAspect="1"/>
          </p:cNvPicPr>
          <p:nvPr/>
        </p:nvPicPr>
        <p:blipFill>
          <a:blip r:embed="rId5"/>
          <a:srcRect r="48614" b="51394"/>
          <a:stretch/>
        </p:blipFill>
        <p:spPr>
          <a:xfrm>
            <a:off x="7963153" y="178286"/>
            <a:ext cx="4249218" cy="3404519"/>
          </a:xfrm>
          <a:prstGeom prst="rect">
            <a:avLst/>
          </a:prstGeom>
        </p:spPr>
      </p:pic>
      <p:sp>
        <p:nvSpPr>
          <p:cNvPr id="7" name="Rectangle 6">
            <a:extLst>
              <a:ext uri="{FF2B5EF4-FFF2-40B4-BE49-F238E27FC236}">
                <a16:creationId xmlns:a16="http://schemas.microsoft.com/office/drawing/2014/main" id="{673841DE-50A7-FE1F-3BB3-E873A9861073}"/>
              </a:ext>
            </a:extLst>
          </p:cNvPr>
          <p:cNvSpPr/>
          <p:nvPr/>
        </p:nvSpPr>
        <p:spPr>
          <a:xfrm>
            <a:off x="11631604" y="518676"/>
            <a:ext cx="580767" cy="5436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6" name="Straight Connector 25">
            <a:extLst>
              <a:ext uri="{FF2B5EF4-FFF2-40B4-BE49-F238E27FC236}">
                <a16:creationId xmlns:a16="http://schemas.microsoft.com/office/drawing/2014/main" id="{23A666E6-A0BD-60AF-1317-2BD73DA391ED}"/>
              </a:ext>
            </a:extLst>
          </p:cNvPr>
          <p:cNvCxnSpPr>
            <a:cxnSpLocks/>
          </p:cNvCxnSpPr>
          <p:nvPr/>
        </p:nvCxnSpPr>
        <p:spPr>
          <a:xfrm flipH="1" flipV="1">
            <a:off x="10842625" y="4727575"/>
            <a:ext cx="368300" cy="292100"/>
          </a:xfrm>
          <a:prstGeom prst="line">
            <a:avLst/>
          </a:prstGeom>
          <a:ln w="28575" cap="rnd">
            <a:solidFill>
              <a:srgbClr val="23DBB8"/>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5F3D6AF1-5611-F6E0-4BA5-12AFACAEBE99}"/>
              </a:ext>
            </a:extLst>
          </p:cNvPr>
          <p:cNvSpPr txBox="1"/>
          <p:nvPr/>
        </p:nvSpPr>
        <p:spPr>
          <a:xfrm>
            <a:off x="11015327" y="4602604"/>
            <a:ext cx="3241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DBB8"/>
                </a:solidFill>
                <a:effectLst/>
                <a:uLnTx/>
                <a:uFillTx/>
                <a:latin typeface="Calibri" panose="020F0502020204030204"/>
                <a:ea typeface="+mn-ea"/>
                <a:cs typeface="+mn-cs"/>
              </a:rPr>
              <a:t>A</a:t>
            </a:r>
          </a:p>
        </p:txBody>
      </p:sp>
      <p:sp>
        <p:nvSpPr>
          <p:cNvPr id="33" name="TextBox 32">
            <a:extLst>
              <a:ext uri="{FF2B5EF4-FFF2-40B4-BE49-F238E27FC236}">
                <a16:creationId xmlns:a16="http://schemas.microsoft.com/office/drawing/2014/main" id="{E5123433-4028-3478-F40B-E22B034FA0E6}"/>
              </a:ext>
            </a:extLst>
          </p:cNvPr>
          <p:cNvSpPr txBox="1"/>
          <p:nvPr/>
        </p:nvSpPr>
        <p:spPr>
          <a:xfrm>
            <a:off x="10320226" y="4861011"/>
            <a:ext cx="104479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DBB8"/>
                </a:solidFill>
                <a:effectLst/>
                <a:uLnTx/>
                <a:uFillTx/>
                <a:latin typeface="Calibri" panose="020F0502020204030204"/>
                <a:ea typeface="+mn-ea"/>
                <a:cs typeface="+mn-cs"/>
              </a:rPr>
              <a:t>32.7 km</a:t>
            </a:r>
          </a:p>
        </p:txBody>
      </p:sp>
      <p:sp>
        <p:nvSpPr>
          <p:cNvPr id="3" name="TextBox 2">
            <a:extLst>
              <a:ext uri="{FF2B5EF4-FFF2-40B4-BE49-F238E27FC236}">
                <a16:creationId xmlns:a16="http://schemas.microsoft.com/office/drawing/2014/main" id="{9503AEC9-D114-930E-C5C4-88AB86396E77}"/>
              </a:ext>
            </a:extLst>
          </p:cNvPr>
          <p:cNvSpPr txBox="1"/>
          <p:nvPr/>
        </p:nvSpPr>
        <p:spPr>
          <a:xfrm>
            <a:off x="287584" y="4164084"/>
            <a:ext cx="4546855" cy="2585323"/>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1-min peak EDR</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downlinked at specified intervals or exceeding threshold (0.18 m</a:t>
            </a:r>
            <a:r>
              <a:rPr kumimoji="0" lang="en-US" sz="1800" b="0" i="0" u="none" strike="noStrike" kern="1200" cap="none" spc="0" normalizeH="0" baseline="30000" noProof="0" dirty="0">
                <a:ln>
                  <a:noFill/>
                </a:ln>
                <a:solidFill>
                  <a:srgbClr val="000000"/>
                </a:solidFill>
                <a:effectLst/>
                <a:uLnTx/>
                <a:uFillTx/>
                <a:latin typeface="Arial" panose="020B0604020202020204" pitchFamily="34" charset="0"/>
                <a:ea typeface="+mn-ea"/>
                <a:cs typeface="+mn-cs"/>
              </a:rPr>
              <a:t>2/3</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s</a:t>
            </a:r>
            <a:r>
              <a:rPr kumimoji="0" lang="en-US" sz="1800" b="0" i="0" u="none" strike="noStrike" kern="1200" cap="none" spc="0" normalizeH="0" baseline="30000" noProof="0" dirty="0">
                <a:ln>
                  <a:noFill/>
                </a:ln>
                <a:solidFill>
                  <a:srgbClr val="000000"/>
                </a:solidFill>
                <a:effectLst/>
                <a:uLnTx/>
                <a:uFillTx/>
                <a:latin typeface="Arial" panose="020B0604020202020204" pitchFamily="34" charset="0"/>
                <a:ea typeface="+mn-ea"/>
                <a:cs typeface="+mn-cs"/>
              </a:rPr>
              <a:t>-1</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Cruising altitudes (&gt; 8 km)</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+/- 15 minutes of radar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1800" b="0"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mn-cs"/>
              </a:rPr>
              <a:t>99.5</a:t>
            </a:r>
            <a:r>
              <a:rPr kumimoji="0" lang="en-US" sz="1800" b="0" i="0" u="none" strike="noStrike" kern="1200" cap="none" spc="0" normalizeH="0" baseline="30000" noProof="0" dirty="0">
                <a:ln>
                  <a:noFill/>
                </a:ln>
                <a:solidFill>
                  <a:srgbClr val="70AD47">
                    <a:lumMod val="75000"/>
                  </a:srgbClr>
                </a:solidFill>
                <a:effectLst/>
                <a:uLnTx/>
                <a:uFillTx/>
                <a:latin typeface="Arial" panose="020B0604020202020204" pitchFamily="34" charset="0"/>
                <a:ea typeface="+mn-ea"/>
                <a:cs typeface="+mn-cs"/>
              </a:rPr>
              <a:t>th</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r>
              <a:rPr kumimoji="0" lang="en-US" sz="1800" b="0" i="0" u="none" strike="noStrike" kern="1200" cap="none" spc="0" normalizeH="0" baseline="0" noProof="0" dirty="0">
                <a:ln>
                  <a:noFill/>
                </a:ln>
                <a:solidFill>
                  <a:srgbClr val="FFC000"/>
                </a:solidFill>
                <a:effectLst/>
                <a:uLnTx/>
                <a:uFillTx/>
                <a:latin typeface="Arial" panose="020B0604020202020204" pitchFamily="34" charset="0"/>
                <a:ea typeface="+mn-ea"/>
                <a:cs typeface="+mn-cs"/>
              </a:rPr>
              <a:t> 99.9</a:t>
            </a:r>
            <a:r>
              <a:rPr kumimoji="0" lang="en-US" sz="1800" b="0" i="0" u="none" strike="noStrike" kern="1200" cap="none" spc="0" normalizeH="0" baseline="30000" noProof="0" dirty="0">
                <a:ln>
                  <a:noFill/>
                </a:ln>
                <a:solidFill>
                  <a:srgbClr val="FFC000"/>
                </a:solidFill>
                <a:effectLst/>
                <a:uLnTx/>
                <a:uFillTx/>
                <a:latin typeface="Arial" panose="020B0604020202020204" pitchFamily="34" charset="0"/>
                <a:ea typeface="+mn-ea"/>
                <a:cs typeface="+mn-cs"/>
              </a:rPr>
              <a:t>th</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18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99.99</a:t>
            </a:r>
            <a:r>
              <a:rPr kumimoji="0" lang="en-US" sz="1800" b="0" i="0" u="none" strike="noStrike" kern="1200" cap="none" spc="0" normalizeH="0" baseline="30000" noProof="0" dirty="0">
                <a:ln>
                  <a:noFill/>
                </a:ln>
                <a:solidFill>
                  <a:srgbClr val="C00000"/>
                </a:solidFill>
                <a:effectLst/>
                <a:uLnTx/>
                <a:uFillTx/>
                <a:latin typeface="Arial" panose="020B0604020202020204" pitchFamily="34" charset="0"/>
                <a:ea typeface="+mn-ea"/>
                <a:cs typeface="+mn-cs"/>
              </a:rPr>
              <a:t>th</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percentile for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70AD47">
                    <a:lumMod val="75000"/>
                  </a:srgbClr>
                </a:solidFill>
                <a:effectLst/>
                <a:uLnTx/>
                <a:uFillTx/>
                <a:latin typeface="Arial" panose="020B0604020202020204" pitchFamily="34" charset="0"/>
                <a:ea typeface="+mn-ea"/>
                <a:cs typeface="+mn-cs"/>
              </a:rPr>
              <a:t>LoG</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srgbClr val="FFC000">
                    <a:lumMod val="60000"/>
                    <a:lumOff val="40000"/>
                  </a:srgbClr>
                </a:solidFill>
                <a:effectLst/>
                <a:uLnTx/>
                <a:uFillTx/>
                <a:latin typeface="Arial" panose="020B0604020202020204" pitchFamily="34" charset="0"/>
                <a:ea typeface="+mn-ea"/>
                <a:cs typeface="+mn-cs"/>
              </a:rPr>
              <a:t>MoG</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srgbClr val="C00000"/>
                </a:solidFill>
                <a:effectLst/>
                <a:uLnTx/>
                <a:uFillTx/>
                <a:latin typeface="Arial" panose="020B0604020202020204" pitchFamily="34" charset="0"/>
                <a:ea typeface="+mn-ea"/>
                <a:cs typeface="+mn-cs"/>
              </a:rPr>
              <a:t>SoG</a:t>
            </a:r>
            <a:endParaRPr kumimoji="0" lang="en-US" sz="18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 per </a:t>
            </a:r>
            <a:r>
              <a:rPr kumimoji="0" lang="en-US" sz="1800" b="0" i="0" u="none" strike="noStrike" kern="1200" cap="none" spc="0" normalizeH="0" baseline="0" noProof="0" dirty="0">
                <a:ln>
                  <a:noFill/>
                </a:ln>
                <a:solidFill>
                  <a:srgbClr val="538234"/>
                </a:solidFill>
                <a:effectLst/>
                <a:uLnTx/>
                <a:uFillTx/>
                <a:latin typeface="Arial" panose="020B0604020202020204" pitchFamily="34" charset="0"/>
                <a:ea typeface="+mn-ea"/>
                <a:cs typeface="+mn-cs"/>
              </a:rPr>
              <a:t>200 min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a:ln>
                  <a:noFill/>
                </a:ln>
                <a:solidFill>
                  <a:srgbClr val="FFC000"/>
                </a:solidFill>
                <a:effectLst/>
                <a:uLnTx/>
                <a:uFillTx/>
                <a:latin typeface="Arial" panose="020B0604020202020204" pitchFamily="34" charset="0"/>
                <a:ea typeface="+mn-ea"/>
                <a:cs typeface="+mn-cs"/>
              </a:rPr>
              <a:t>1000 min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10,000 min</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compute location to within ~2.5 km, 6 sec</a:t>
            </a:r>
          </a:p>
        </p:txBody>
      </p:sp>
      <p:sp>
        <p:nvSpPr>
          <p:cNvPr id="25" name="TextBox 24">
            <a:extLst>
              <a:ext uri="{FF2B5EF4-FFF2-40B4-BE49-F238E27FC236}">
                <a16:creationId xmlns:a16="http://schemas.microsoft.com/office/drawing/2014/main" id="{9A229A2C-8C66-F17E-1242-43311D55BF77}"/>
              </a:ext>
            </a:extLst>
          </p:cNvPr>
          <p:cNvSpPr txBox="1"/>
          <p:nvPr/>
        </p:nvSpPr>
        <p:spPr>
          <a:xfrm>
            <a:off x="366773" y="3816656"/>
            <a:ext cx="57259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EDR</a:t>
            </a:r>
          </a:p>
        </p:txBody>
      </p:sp>
    </p:spTree>
    <p:extLst>
      <p:ext uri="{BB962C8B-B14F-4D97-AF65-F5344CB8AC3E}">
        <p14:creationId xmlns:p14="http://schemas.microsoft.com/office/powerpoint/2010/main" val="1961584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91300-8138-E446-77A0-0A75F7821D04}"/>
              </a:ext>
            </a:extLst>
          </p:cNvPr>
          <p:cNvSpPr>
            <a:spLocks noGrp="1"/>
          </p:cNvSpPr>
          <p:nvPr>
            <p:ph type="title"/>
          </p:nvPr>
        </p:nvSpPr>
        <p:spPr>
          <a:xfrm>
            <a:off x="838200" y="365125"/>
            <a:ext cx="8930832" cy="1325563"/>
          </a:xfrm>
        </p:spPr>
        <p:txBody>
          <a:bodyPr>
            <a:normAutofit/>
          </a:bodyPr>
          <a:lstStyle/>
          <a:p>
            <a:r>
              <a:rPr lang="en-US" sz="3200" dirty="0"/>
              <a:t>Risk extends the greatest distance near the tropopause. </a:t>
            </a:r>
          </a:p>
        </p:txBody>
      </p:sp>
      <p:sp>
        <p:nvSpPr>
          <p:cNvPr id="6" name="TextBox 5">
            <a:extLst>
              <a:ext uri="{FF2B5EF4-FFF2-40B4-BE49-F238E27FC236}">
                <a16:creationId xmlns:a16="http://schemas.microsoft.com/office/drawing/2014/main" id="{F380CB02-77D7-0E61-76E7-4D91212A1142}"/>
              </a:ext>
            </a:extLst>
          </p:cNvPr>
          <p:cNvSpPr txBox="1"/>
          <p:nvPr/>
        </p:nvSpPr>
        <p:spPr>
          <a:xfrm>
            <a:off x="838200" y="5846544"/>
            <a:ext cx="7959811"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eXGyreTermesX"/>
                <a:ea typeface="+mn-ea"/>
                <a:cs typeface="+mn-cs"/>
              </a:rPr>
              <a:t>Risk is greatest for aircraft within 3 km below the tropopause (Right)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eXGyreTermesX"/>
                <a:ea typeface="+mn-ea"/>
                <a:cs typeface="+mn-cs"/>
              </a:rPr>
              <a:t>Risk increases at greater distances as echo tops approach the tropopause. (Left) </a:t>
            </a:r>
            <a:endPar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00E859D1-7DEC-8EE6-6826-3AE188573BC3}"/>
              </a:ext>
            </a:extLst>
          </p:cNvPr>
          <p:cNvPicPr>
            <a:picLocks noChangeAspect="1"/>
          </p:cNvPicPr>
          <p:nvPr/>
        </p:nvPicPr>
        <p:blipFill>
          <a:blip r:embed="rId2"/>
          <a:stretch>
            <a:fillRect/>
          </a:stretch>
        </p:blipFill>
        <p:spPr>
          <a:xfrm>
            <a:off x="446891" y="1679905"/>
            <a:ext cx="11298218" cy="4186649"/>
          </a:xfrm>
          <a:prstGeom prst="rect">
            <a:avLst/>
          </a:prstGeom>
        </p:spPr>
      </p:pic>
      <p:pic>
        <p:nvPicPr>
          <p:cNvPr id="9" name="Picture 8">
            <a:extLst>
              <a:ext uri="{FF2B5EF4-FFF2-40B4-BE49-F238E27FC236}">
                <a16:creationId xmlns:a16="http://schemas.microsoft.com/office/drawing/2014/main" id="{8C94DF83-679D-3861-03C9-5A03CAECD46C}"/>
              </a:ext>
            </a:extLst>
          </p:cNvPr>
          <p:cNvPicPr>
            <a:picLocks noChangeAspect="1"/>
          </p:cNvPicPr>
          <p:nvPr/>
        </p:nvPicPr>
        <p:blipFill>
          <a:blip r:embed="rId3"/>
          <a:srcRect l="56891" b="50000"/>
          <a:stretch/>
        </p:blipFill>
        <p:spPr>
          <a:xfrm>
            <a:off x="9942653" y="-207639"/>
            <a:ext cx="2106359" cy="2069406"/>
          </a:xfrm>
          <a:prstGeom prst="rect">
            <a:avLst/>
          </a:prstGeom>
        </p:spPr>
      </p:pic>
      <p:sp>
        <p:nvSpPr>
          <p:cNvPr id="12" name="TextBox 11">
            <a:extLst>
              <a:ext uri="{FF2B5EF4-FFF2-40B4-BE49-F238E27FC236}">
                <a16:creationId xmlns:a16="http://schemas.microsoft.com/office/drawing/2014/main" id="{6F2C185C-0D2E-A1F2-D771-567827D93890}"/>
              </a:ext>
            </a:extLst>
          </p:cNvPr>
          <p:cNvSpPr txBox="1"/>
          <p:nvPr/>
        </p:nvSpPr>
        <p:spPr>
          <a:xfrm>
            <a:off x="3136740" y="5602039"/>
            <a:ext cx="3449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35FF"/>
                </a:solidFill>
                <a:effectLst/>
                <a:uLnTx/>
                <a:uFillTx/>
                <a:latin typeface="Aptos" panose="02110004020202020204"/>
                <a:ea typeface="+mn-ea"/>
                <a:cs typeface="+mn-cs"/>
              </a:rPr>
              <a:t>C</a:t>
            </a:r>
          </a:p>
        </p:txBody>
      </p:sp>
      <p:sp>
        <p:nvSpPr>
          <p:cNvPr id="13" name="TextBox 12">
            <a:extLst>
              <a:ext uri="{FF2B5EF4-FFF2-40B4-BE49-F238E27FC236}">
                <a16:creationId xmlns:a16="http://schemas.microsoft.com/office/drawing/2014/main" id="{0D1D2050-0317-6D41-6EA0-6665E007F310}"/>
              </a:ext>
            </a:extLst>
          </p:cNvPr>
          <p:cNvSpPr txBox="1"/>
          <p:nvPr/>
        </p:nvSpPr>
        <p:spPr>
          <a:xfrm>
            <a:off x="8625528" y="5602039"/>
            <a:ext cx="3449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35FF"/>
                </a:solidFill>
                <a:effectLst/>
                <a:uLnTx/>
                <a:uFillTx/>
                <a:latin typeface="Aptos" panose="02110004020202020204"/>
                <a:ea typeface="+mn-ea"/>
                <a:cs typeface="+mn-cs"/>
              </a:rPr>
              <a:t>C</a:t>
            </a:r>
          </a:p>
        </p:txBody>
      </p:sp>
      <p:cxnSp>
        <p:nvCxnSpPr>
          <p:cNvPr id="15" name="Straight Connector 14">
            <a:extLst>
              <a:ext uri="{FF2B5EF4-FFF2-40B4-BE49-F238E27FC236}">
                <a16:creationId xmlns:a16="http://schemas.microsoft.com/office/drawing/2014/main" id="{8859DC21-C7D9-50CB-C30A-53159D64CBE6}"/>
              </a:ext>
            </a:extLst>
          </p:cNvPr>
          <p:cNvCxnSpPr/>
          <p:nvPr/>
        </p:nvCxnSpPr>
        <p:spPr>
          <a:xfrm>
            <a:off x="9271322" y="364827"/>
            <a:ext cx="2777690" cy="0"/>
          </a:xfrm>
          <a:prstGeom prst="line">
            <a:avLst/>
          </a:prstGeom>
          <a:ln>
            <a:solidFill>
              <a:schemeClr val="accent5">
                <a:lumMod val="60000"/>
                <a:lumOff val="40000"/>
              </a:schemeClr>
            </a:solidFill>
            <a:prstDash val="sysDot"/>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CEB3D799-A89A-4EE4-AEDD-FA13A3EF3C53}"/>
              </a:ext>
            </a:extLst>
          </p:cNvPr>
          <p:cNvSpPr txBox="1"/>
          <p:nvPr/>
        </p:nvSpPr>
        <p:spPr>
          <a:xfrm>
            <a:off x="8970494" y="365125"/>
            <a:ext cx="9691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02B93"/>
                </a:solidFill>
                <a:effectLst/>
                <a:uLnTx/>
                <a:uFillTx/>
                <a:latin typeface="Aptos" panose="02110004020202020204"/>
                <a:ea typeface="+mn-ea"/>
                <a:cs typeface="+mn-cs"/>
              </a:rPr>
              <a:t>Tropopause</a:t>
            </a:r>
          </a:p>
        </p:txBody>
      </p:sp>
    </p:spTree>
    <p:extLst>
      <p:ext uri="{BB962C8B-B14F-4D97-AF65-F5344CB8AC3E}">
        <p14:creationId xmlns:p14="http://schemas.microsoft.com/office/powerpoint/2010/main" val="8126871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37DA29-4EF3-CEAE-57A7-96E44117C1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E9178A-1FAE-A17D-90D0-7C8F62AFE845}"/>
              </a:ext>
            </a:extLst>
          </p:cNvPr>
          <p:cNvSpPr>
            <a:spLocks noGrp="1"/>
          </p:cNvSpPr>
          <p:nvPr>
            <p:ph type="title"/>
          </p:nvPr>
        </p:nvSpPr>
        <p:spPr>
          <a:xfrm>
            <a:off x="740770" y="2655586"/>
            <a:ext cx="10710460" cy="1636776"/>
          </a:xfrm>
        </p:spPr>
        <p:txBody>
          <a:bodyPr>
            <a:normAutofit/>
          </a:bodyPr>
          <a:lstStyle/>
          <a:p>
            <a:pPr algn="ctr"/>
            <a:r>
              <a:rPr lang="en-US" dirty="0">
                <a:solidFill>
                  <a:schemeClr val="tx1"/>
                </a:solidFill>
              </a:rPr>
              <a:t>Jaymes Kenyon</a:t>
            </a:r>
          </a:p>
        </p:txBody>
      </p:sp>
      <p:sp>
        <p:nvSpPr>
          <p:cNvPr id="4" name="Slide Number Placeholder 3">
            <a:extLst>
              <a:ext uri="{FF2B5EF4-FFF2-40B4-BE49-F238E27FC236}">
                <a16:creationId xmlns:a16="http://schemas.microsoft.com/office/drawing/2014/main" id="{39841D51-0F57-6DC8-EAF5-522AB6E9C209}"/>
              </a:ext>
            </a:extLst>
          </p:cNvPr>
          <p:cNvSpPr>
            <a:spLocks noGrp="1"/>
          </p:cNvSpPr>
          <p:nvPr>
            <p:ph type="sldNum" sz="quarter" idx="12"/>
          </p:nvPr>
        </p:nvSpPr>
        <p:spPr/>
        <p:txBody>
          <a:bodyPr/>
          <a:lstStyle/>
          <a:p>
            <a:fld id="{54B4F731-6BAD-1B4C-BD5B-ACF8676521B3}" type="slidenum">
              <a:rPr lang="en-US" smtClean="0"/>
              <a:t>9</a:t>
            </a:fld>
            <a:endParaRPr lang="en-US"/>
          </a:p>
        </p:txBody>
      </p:sp>
    </p:spTree>
    <p:extLst>
      <p:ext uri="{BB962C8B-B14F-4D97-AF65-F5344CB8AC3E}">
        <p14:creationId xmlns:p14="http://schemas.microsoft.com/office/powerpoint/2010/main" val="3101727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3.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Title Page: NCAR - Blue Logo">
  <a:themeElements>
    <a:clrScheme name="NCAR UCAR">
      <a:dk1>
        <a:srgbClr val="000000"/>
      </a:dk1>
      <a:lt1>
        <a:srgbClr val="FFFFFF"/>
      </a:lt1>
      <a:dk2>
        <a:srgbClr val="1F3058"/>
      </a:dk2>
      <a:lt2>
        <a:srgbClr val="EEECE1"/>
      </a:lt2>
      <a:accent1>
        <a:srgbClr val="1A3141"/>
      </a:accent1>
      <a:accent2>
        <a:srgbClr val="456673"/>
      </a:accent2>
      <a:accent3>
        <a:srgbClr val="C45229"/>
      </a:accent3>
      <a:accent4>
        <a:srgbClr val="9F1B25"/>
      </a:accent4>
      <a:accent5>
        <a:srgbClr val="B36E25"/>
      </a:accent5>
      <a:accent6>
        <a:srgbClr val="555058"/>
      </a:accent6>
      <a:hlink>
        <a:srgbClr val="1F3058"/>
      </a:hlink>
      <a:folHlink>
        <a:srgbClr val="7C788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CAR-Blue-BottomSwooshes">
  <a:themeElements>
    <a:clrScheme name="Custom 4">
      <a:dk1>
        <a:srgbClr val="666666"/>
      </a:dk1>
      <a:lt1>
        <a:srgbClr val="FFFFFF"/>
      </a:lt1>
      <a:dk2>
        <a:srgbClr val="122D5D"/>
      </a:dk2>
      <a:lt2>
        <a:srgbClr val="D3DCEC"/>
      </a:lt2>
      <a:accent1>
        <a:srgbClr val="277DA1"/>
      </a:accent1>
      <a:accent2>
        <a:srgbClr val="248F87"/>
      </a:accent2>
      <a:accent3>
        <a:srgbClr val="BBD52F"/>
      </a:accent3>
      <a:accent4>
        <a:srgbClr val="D3DCEC"/>
      </a:accent4>
      <a:accent5>
        <a:srgbClr val="6C6C6C"/>
      </a:accent5>
      <a:accent6>
        <a:srgbClr val="9EA0A3"/>
      </a:accent6>
      <a:hlink>
        <a:srgbClr val="1A658F"/>
      </a:hlink>
      <a:folHlink>
        <a:srgbClr val="BBD52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fiqas-201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7.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3536</TotalTime>
  <Words>1453</Words>
  <Application>Microsoft Macintosh PowerPoint</Application>
  <PresentationFormat>Widescreen</PresentationFormat>
  <Paragraphs>254</Paragraphs>
  <Slides>32</Slides>
  <Notes>13</Notes>
  <HiddenSlides>1</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32</vt:i4>
      </vt:variant>
    </vt:vector>
  </HeadingPairs>
  <TitlesOfParts>
    <vt:vector size="49" baseType="lpstr">
      <vt:lpstr>Helvetica Neue</vt:lpstr>
      <vt:lpstr>Wingdings 2</vt:lpstr>
      <vt:lpstr>Calibri Light</vt:lpstr>
      <vt:lpstr>Wingdings</vt:lpstr>
      <vt:lpstr>Gill Sans</vt:lpstr>
      <vt:lpstr>Arial</vt:lpstr>
      <vt:lpstr>Aptos Display</vt:lpstr>
      <vt:lpstr>Aptos</vt:lpstr>
      <vt:lpstr>Wingdings 3</vt:lpstr>
      <vt:lpstr>Calibri</vt:lpstr>
      <vt:lpstr>TeXGyreTermesX</vt:lpstr>
      <vt:lpstr>Title Page: NCAR - Blue Logo</vt:lpstr>
      <vt:lpstr>NCAR-Blue-BottomSwooshes</vt:lpstr>
      <vt:lpstr>fiqas-2018</vt:lpstr>
      <vt:lpstr>Office Theme</vt:lpstr>
      <vt:lpstr>Simple Light</vt:lpstr>
      <vt:lpstr>1_Office Theme</vt:lpstr>
      <vt:lpstr>What aspects of thunderstorms should be evaluated and how?</vt:lpstr>
      <vt:lpstr>Stacey Hitchcock</vt:lpstr>
      <vt:lpstr>Recent Research on Aviation Turbulence Near Thunderstorms</vt:lpstr>
      <vt:lpstr>We used nearly 200 million EDR reports from 9 years (2009-2017) to quantify near storm turbulence risk.</vt:lpstr>
      <vt:lpstr>Higher risks extend over a greater distance at larger wind/shear magnitudes</vt:lpstr>
      <vt:lpstr>Extra slides</vt:lpstr>
      <vt:lpstr>How do we measure distance from a storm?</vt:lpstr>
      <vt:lpstr>Risk extends the greatest distance near the tropopause. </vt:lpstr>
      <vt:lpstr>Jaymes Kenyon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Joe Grim</vt:lpstr>
      <vt:lpstr>PowerPoint Presentation</vt:lpstr>
      <vt:lpstr>PowerPoint Presentation</vt:lpstr>
      <vt:lpstr>PowerPoint Presentation</vt:lpstr>
      <vt:lpstr>PowerPoint Presentation</vt:lpstr>
      <vt:lpstr>PowerPoint Presentation</vt:lpstr>
      <vt:lpstr>PowerPoint Presentation</vt:lpstr>
      <vt:lpstr>Mike Baldwin</vt:lpstr>
      <vt:lpstr>Evaluating the costs of using a forecast system</vt:lpstr>
      <vt:lpstr>PowerPoint Presentation</vt:lpstr>
      <vt:lpstr>costs to decision-makers of using forecasts  </vt:lpstr>
      <vt:lpstr>costs to decision-makers of using forecasts  </vt:lpstr>
      <vt:lpstr>costs to decision-makers of using forecasts </vt:lpstr>
      <vt:lpstr>Burkely Gallo</vt:lpstr>
      <vt:lpstr>What Makes a Forecast Useful? Takes from Dr. Burkely Gallo, of USAF’s 16 WS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James Pinto</dc:creator>
  <cp:lastModifiedBy>matt.wandishin</cp:lastModifiedBy>
  <cp:revision>303</cp:revision>
  <dcterms:modified xsi:type="dcterms:W3CDTF">2026-04-16T19:49:31Z</dcterms:modified>
</cp:coreProperties>
</file>