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25"/>
  </p:notesMasterIdLst>
  <p:handoutMasterIdLst>
    <p:handoutMasterId r:id="rId26"/>
  </p:handoutMasterIdLst>
  <p:sldIdLst>
    <p:sldId id="2147469382" r:id="rId5"/>
    <p:sldId id="2147469396" r:id="rId6"/>
    <p:sldId id="2147469401" r:id="rId7"/>
    <p:sldId id="2147469400" r:id="rId8"/>
    <p:sldId id="2147469399" r:id="rId9"/>
    <p:sldId id="2147469397" r:id="rId10"/>
    <p:sldId id="2147469408" r:id="rId11"/>
    <p:sldId id="2147469385" r:id="rId12"/>
    <p:sldId id="2147469403" r:id="rId13"/>
    <p:sldId id="2147469404" r:id="rId14"/>
    <p:sldId id="2147469389" r:id="rId15"/>
    <p:sldId id="2147469409" r:id="rId16"/>
    <p:sldId id="2147469405" r:id="rId17"/>
    <p:sldId id="2147469410" r:id="rId18"/>
    <p:sldId id="2147469412" r:id="rId19"/>
    <p:sldId id="1547" r:id="rId20"/>
    <p:sldId id="2147469402" r:id="rId21"/>
    <p:sldId id="2147469392" r:id="rId22"/>
    <p:sldId id="2147469394" r:id="rId23"/>
    <p:sldId id="21474693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ny and Product Overview" id="{46DE3639-3509-4815-B8FB-083833BB63B3}">
          <p14:sldIdLst>
            <p14:sldId id="2147469382"/>
            <p14:sldId id="2147469396"/>
            <p14:sldId id="2147469401"/>
            <p14:sldId id="2147469400"/>
            <p14:sldId id="2147469399"/>
            <p14:sldId id="2147469397"/>
            <p14:sldId id="2147469408"/>
            <p14:sldId id="2147469385"/>
            <p14:sldId id="2147469403"/>
            <p14:sldId id="2147469404"/>
            <p14:sldId id="2147469389"/>
            <p14:sldId id="2147469409"/>
            <p14:sldId id="2147469405"/>
            <p14:sldId id="2147469410"/>
            <p14:sldId id="2147469412"/>
            <p14:sldId id="1547"/>
          </p14:sldIdLst>
        </p14:section>
        <p14:section name="Extra" id="{24C7F9F9-F1DA-4B9E-B4C6-0A88793C52F9}">
          <p14:sldIdLst>
            <p14:sldId id="2147469402"/>
            <p14:sldId id="2147469392"/>
            <p14:sldId id="2147469394"/>
            <p14:sldId id="2147469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87CE"/>
    <a:srgbClr val="9AC2E6"/>
    <a:srgbClr val="616161"/>
    <a:srgbClr val="BFD8EF"/>
    <a:srgbClr val="A3BBE1"/>
    <a:srgbClr val="0061D6"/>
    <a:srgbClr val="0057AC"/>
    <a:srgbClr val="00AEEF"/>
    <a:srgbClr val="FEFEFE"/>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EFFDC-65F6-4FF6-AA4E-808AA64488F6}" v="13" dt="2026-04-21T17:19:02.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89" autoAdjust="0"/>
  </p:normalViewPr>
  <p:slideViewPr>
    <p:cSldViewPr snapToGrid="0">
      <p:cViewPr varScale="1">
        <p:scale>
          <a:sx n="92" d="100"/>
          <a:sy n="92" d="100"/>
        </p:scale>
        <p:origin x="1194" y="3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userId="f9acd759-4a78-4df4-95fb-14794b3ad595" providerId="ADAL" clId="{5C29B89E-D773-49A8-A092-9589CAA8CAE0}"/>
    <pc:docChg chg="undo custSel addSld delSld modSld modSection">
      <pc:chgData name="Chris" userId="f9acd759-4a78-4df4-95fb-14794b3ad595" providerId="ADAL" clId="{5C29B89E-D773-49A8-A092-9589CAA8CAE0}" dt="2026-04-21T17:24:12.057" v="445" actId="404"/>
      <pc:docMkLst>
        <pc:docMk/>
      </pc:docMkLst>
      <pc:sldChg chg="modSp mod">
        <pc:chgData name="Chris" userId="f9acd759-4a78-4df4-95fb-14794b3ad595" providerId="ADAL" clId="{5C29B89E-D773-49A8-A092-9589CAA8CAE0}" dt="2026-04-21T17:05:00.787" v="9" actId="1035"/>
        <pc:sldMkLst>
          <pc:docMk/>
          <pc:sldMk cId="3610988173" sldId="2147469405"/>
        </pc:sldMkLst>
        <pc:picChg chg="mod">
          <ac:chgData name="Chris" userId="f9acd759-4a78-4df4-95fb-14794b3ad595" providerId="ADAL" clId="{5C29B89E-D773-49A8-A092-9589CAA8CAE0}" dt="2026-04-21T17:05:00.787" v="9" actId="1035"/>
          <ac:picMkLst>
            <pc:docMk/>
            <pc:sldMk cId="3610988173" sldId="2147469405"/>
            <ac:picMk id="7" creationId="{07A188FB-8626-3C77-E437-A4CC10A910C6}"/>
          </ac:picMkLst>
        </pc:picChg>
      </pc:sldChg>
      <pc:sldChg chg="modSp new mod">
        <pc:chgData name="Chris" userId="f9acd759-4a78-4df4-95fb-14794b3ad595" providerId="ADAL" clId="{5C29B89E-D773-49A8-A092-9589CAA8CAE0}" dt="2026-04-21T17:24:12.057" v="445" actId="404"/>
        <pc:sldMkLst>
          <pc:docMk/>
          <pc:sldMk cId="395416109" sldId="2147469409"/>
        </pc:sldMkLst>
        <pc:spChg chg="mod">
          <ac:chgData name="Chris" userId="f9acd759-4a78-4df4-95fb-14794b3ad595" providerId="ADAL" clId="{5C29B89E-D773-49A8-A092-9589CAA8CAE0}" dt="2026-04-21T17:23:18.541" v="433" actId="20577"/>
          <ac:spMkLst>
            <pc:docMk/>
            <pc:sldMk cId="395416109" sldId="2147469409"/>
            <ac:spMk id="2" creationId="{F1E60B78-445A-1ED3-DD2E-97CCB7DA3594}"/>
          </ac:spMkLst>
        </pc:spChg>
        <pc:spChg chg="mod">
          <ac:chgData name="Chris" userId="f9acd759-4a78-4df4-95fb-14794b3ad595" providerId="ADAL" clId="{5C29B89E-D773-49A8-A092-9589CAA8CAE0}" dt="2026-04-21T17:06:29.830" v="32" actId="20577"/>
          <ac:spMkLst>
            <pc:docMk/>
            <pc:sldMk cId="395416109" sldId="2147469409"/>
            <ac:spMk id="3" creationId="{0D37ECE7-0EB1-5F3D-24D0-F3C1486E5504}"/>
          </ac:spMkLst>
        </pc:spChg>
        <pc:spChg chg="mod">
          <ac:chgData name="Chris" userId="f9acd759-4a78-4df4-95fb-14794b3ad595" providerId="ADAL" clId="{5C29B89E-D773-49A8-A092-9589CAA8CAE0}" dt="2026-04-21T17:24:12.057" v="445" actId="404"/>
          <ac:spMkLst>
            <pc:docMk/>
            <pc:sldMk cId="395416109" sldId="2147469409"/>
            <ac:spMk id="4" creationId="{33EFD6B1-03D2-3B25-A51A-4C3E26549761}"/>
          </ac:spMkLst>
        </pc:spChg>
      </pc:sldChg>
      <pc:sldChg chg="addSp delSp modSp new mod modClrScheme chgLayout">
        <pc:chgData name="Chris" userId="f9acd759-4a78-4df4-95fb-14794b3ad595" providerId="ADAL" clId="{5C29B89E-D773-49A8-A092-9589CAA8CAE0}" dt="2026-04-21T17:14:36.600" v="111" actId="478"/>
        <pc:sldMkLst>
          <pc:docMk/>
          <pc:sldMk cId="1412556898" sldId="2147469410"/>
        </pc:sldMkLst>
        <pc:spChg chg="add">
          <ac:chgData name="Chris" userId="f9acd759-4a78-4df4-95fb-14794b3ad595" providerId="ADAL" clId="{5C29B89E-D773-49A8-A092-9589CAA8CAE0}" dt="2026-04-21T17:13:02.303" v="33"/>
          <ac:spMkLst>
            <pc:docMk/>
            <pc:sldMk cId="1412556898" sldId="2147469410"/>
            <ac:spMk id="2" creationId="{23D1B2F9-138C-8039-378F-58011EFC86FE}"/>
          </ac:spMkLst>
        </pc:spChg>
        <pc:spChg chg="add del mod">
          <ac:chgData name="Chris" userId="f9acd759-4a78-4df4-95fb-14794b3ad595" providerId="ADAL" clId="{5C29B89E-D773-49A8-A092-9589CAA8CAE0}" dt="2026-04-21T17:13:42.873" v="49"/>
          <ac:spMkLst>
            <pc:docMk/>
            <pc:sldMk cId="1412556898" sldId="2147469410"/>
            <ac:spMk id="7" creationId="{1D09314F-B28D-941A-7200-2A296873104C}"/>
          </ac:spMkLst>
        </pc:spChg>
        <pc:spChg chg="add del mod">
          <ac:chgData name="Chris" userId="f9acd759-4a78-4df4-95fb-14794b3ad595" providerId="ADAL" clId="{5C29B89E-D773-49A8-A092-9589CAA8CAE0}" dt="2026-04-21T17:14:36.600" v="111" actId="478"/>
          <ac:spMkLst>
            <pc:docMk/>
            <pc:sldMk cId="1412556898" sldId="2147469410"/>
            <ac:spMk id="8" creationId="{35B9D6B1-B9EF-DA3D-9DF6-5EFE962B803F}"/>
          </ac:spMkLst>
        </pc:spChg>
        <pc:spChg chg="add mod">
          <ac:chgData name="Chris" userId="f9acd759-4a78-4df4-95fb-14794b3ad595" providerId="ADAL" clId="{5C29B89E-D773-49A8-A092-9589CAA8CAE0}" dt="2026-04-21T17:13:54.116" v="84" actId="20577"/>
          <ac:spMkLst>
            <pc:docMk/>
            <pc:sldMk cId="1412556898" sldId="2147469410"/>
            <ac:spMk id="9" creationId="{3FE9E131-464D-AE6C-CD6B-D19867E5FC4E}"/>
          </ac:spMkLst>
        </pc:spChg>
        <pc:picChg chg="add del mod">
          <ac:chgData name="Chris" userId="f9acd759-4a78-4df4-95fb-14794b3ad595" providerId="ADAL" clId="{5C29B89E-D773-49A8-A092-9589CAA8CAE0}" dt="2026-04-21T17:13:22.199" v="39" actId="21"/>
          <ac:picMkLst>
            <pc:docMk/>
            <pc:sldMk cId="1412556898" sldId="2147469410"/>
            <ac:picMk id="4" creationId="{0A564436-5148-6A48-E524-E173FD08D62B}"/>
          </ac:picMkLst>
        </pc:picChg>
        <pc:picChg chg="add del mod">
          <ac:chgData name="Chris" userId="f9acd759-4a78-4df4-95fb-14794b3ad595" providerId="ADAL" clId="{5C29B89E-D773-49A8-A092-9589CAA8CAE0}" dt="2026-04-21T17:13:37.479" v="47" actId="21"/>
          <ac:picMkLst>
            <pc:docMk/>
            <pc:sldMk cId="1412556898" sldId="2147469410"/>
            <ac:picMk id="6" creationId="{F949EF71-5A5E-980C-FA67-04ABD5190619}"/>
          </ac:picMkLst>
        </pc:picChg>
        <pc:picChg chg="add mod">
          <ac:chgData name="Chris" userId="f9acd759-4a78-4df4-95fb-14794b3ad595" providerId="ADAL" clId="{5C29B89E-D773-49A8-A092-9589CAA8CAE0}" dt="2026-04-21T17:14:32.728" v="109" actId="1076"/>
          <ac:picMkLst>
            <pc:docMk/>
            <pc:sldMk cId="1412556898" sldId="2147469410"/>
            <ac:picMk id="10" creationId="{F949EF71-5A5E-980C-FA67-04ABD5190619}"/>
          </ac:picMkLst>
        </pc:picChg>
        <pc:picChg chg="add del mod">
          <ac:chgData name="Chris" userId="f9acd759-4a78-4df4-95fb-14794b3ad595" providerId="ADAL" clId="{5C29B89E-D773-49A8-A092-9589CAA8CAE0}" dt="2026-04-21T17:14:33.759" v="110" actId="478"/>
          <ac:picMkLst>
            <pc:docMk/>
            <pc:sldMk cId="1412556898" sldId="2147469410"/>
            <ac:picMk id="11" creationId="{E2D20386-FFFE-268D-B203-0ADC2D2B3856}"/>
          </ac:picMkLst>
        </pc:picChg>
      </pc:sldChg>
      <pc:sldChg chg="addSp modSp new del mod">
        <pc:chgData name="Chris" userId="f9acd759-4a78-4df4-95fb-14794b3ad595" providerId="ADAL" clId="{5C29B89E-D773-49A8-A092-9589CAA8CAE0}" dt="2026-04-21T17:14:06.646" v="100" actId="47"/>
        <pc:sldMkLst>
          <pc:docMk/>
          <pc:sldMk cId="352542718" sldId="2147469411"/>
        </pc:sldMkLst>
        <pc:picChg chg="add mod">
          <ac:chgData name="Chris" userId="f9acd759-4a78-4df4-95fb-14794b3ad595" providerId="ADAL" clId="{5C29B89E-D773-49A8-A092-9589CAA8CAE0}" dt="2026-04-21T17:13:30.971" v="43" actId="1076"/>
          <ac:picMkLst>
            <pc:docMk/>
            <pc:sldMk cId="352542718" sldId="2147469411"/>
            <ac:picMk id="4" creationId="{0A564436-5148-6A48-E524-E173FD08D62B}"/>
          </ac:picMkLst>
        </pc:picChg>
      </pc:sldChg>
      <pc:sldChg chg="addSp delSp modSp add mod">
        <pc:chgData name="Chris" userId="f9acd759-4a78-4df4-95fb-14794b3ad595" providerId="ADAL" clId="{5C29B89E-D773-49A8-A092-9589CAA8CAE0}" dt="2026-04-21T17:14:38.435" v="112" actId="478"/>
        <pc:sldMkLst>
          <pc:docMk/>
          <pc:sldMk cId="524713212" sldId="2147469412"/>
        </pc:sldMkLst>
        <pc:spChg chg="add del mod">
          <ac:chgData name="Chris" userId="f9acd759-4a78-4df4-95fb-14794b3ad595" providerId="ADAL" clId="{5C29B89E-D773-49A8-A092-9589CAA8CAE0}" dt="2026-04-21T17:14:00.342" v="88"/>
          <ac:spMkLst>
            <pc:docMk/>
            <pc:sldMk cId="524713212" sldId="2147469412"/>
            <ac:spMk id="3" creationId="{5CB38BC3-1877-3D9F-2CF4-D68D2749406D}"/>
          </ac:spMkLst>
        </pc:spChg>
        <pc:spChg chg="del">
          <ac:chgData name="Chris" userId="f9acd759-4a78-4df4-95fb-14794b3ad595" providerId="ADAL" clId="{5C29B89E-D773-49A8-A092-9589CAA8CAE0}" dt="2026-04-21T17:14:38.435" v="112" actId="478"/>
          <ac:spMkLst>
            <pc:docMk/>
            <pc:sldMk cId="524713212" sldId="2147469412"/>
            <ac:spMk id="8" creationId="{FDD46783-A404-A283-F979-4E0BBFAD4070}"/>
          </ac:spMkLst>
        </pc:spChg>
        <pc:spChg chg="mod">
          <ac:chgData name="Chris" userId="f9acd759-4a78-4df4-95fb-14794b3ad595" providerId="ADAL" clId="{5C29B89E-D773-49A8-A092-9589CAA8CAE0}" dt="2026-04-21T17:14:04.027" v="99" actId="20577"/>
          <ac:spMkLst>
            <pc:docMk/>
            <pc:sldMk cId="524713212" sldId="2147469412"/>
            <ac:spMk id="9" creationId="{2BEC64F0-3822-567C-5CA2-6E6DCA6B5BC4}"/>
          </ac:spMkLst>
        </pc:spChg>
        <pc:picChg chg="add mod">
          <ac:chgData name="Chris" userId="f9acd759-4a78-4df4-95fb-14794b3ad595" providerId="ADAL" clId="{5C29B89E-D773-49A8-A092-9589CAA8CAE0}" dt="2026-04-21T17:13:59.242" v="87"/>
          <ac:picMkLst>
            <pc:docMk/>
            <pc:sldMk cId="524713212" sldId="2147469412"/>
            <ac:picMk id="4" creationId="{21A4348F-87E4-3C70-269D-47B9F56AC652}"/>
          </ac:picMkLst>
        </pc:picChg>
        <pc:picChg chg="add mod">
          <ac:chgData name="Chris" userId="f9acd759-4a78-4df4-95fb-14794b3ad595" providerId="ADAL" clId="{5C29B89E-D773-49A8-A092-9589CAA8CAE0}" dt="2026-04-21T17:14:15.087" v="103" actId="1076"/>
          <ac:picMkLst>
            <pc:docMk/>
            <pc:sldMk cId="524713212" sldId="2147469412"/>
            <ac:picMk id="5" creationId="{D88137D1-C4F6-BDA9-CEA1-2880B29AEC1E}"/>
          </ac:picMkLst>
        </pc:picChg>
        <pc:picChg chg="del">
          <ac:chgData name="Chris" userId="f9acd759-4a78-4df4-95fb-14794b3ad595" providerId="ADAL" clId="{5C29B89E-D773-49A8-A092-9589CAA8CAE0}" dt="2026-04-21T17:13:59.095" v="86" actId="478"/>
          <ac:picMkLst>
            <pc:docMk/>
            <pc:sldMk cId="524713212" sldId="2147469412"/>
            <ac:picMk id="10" creationId="{95FCDC68-D1A0-6D14-3C01-4EC2A842C8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BlockTimelineDefaultColorVariant">
  <dgm:title val="Block Timeline Default Color Variant"/>
  <dgm:desc val="Block Timeline Default Color Variant"/>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CB7D4-5238-4CD0-9F26-CBA49F1D1F7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B454BB9B-3D03-41FE-A2A5-995132E168AC}">
      <dgm:prSet phldrT="[Text]"/>
      <dgm:spPr/>
      <dgm:t>
        <a:bodyPr/>
        <a:lstStyle/>
        <a:p>
          <a:r>
            <a:rPr lang="en-US" dirty="0"/>
            <a:t>Operational need</a:t>
          </a:r>
        </a:p>
      </dgm:t>
    </dgm:pt>
    <dgm:pt modelId="{D550EEF0-7F4C-41E3-BE22-4E2992B52973}" type="parTrans" cxnId="{BE254655-D3D5-4EC6-BDDF-E6C0FA9B96C0}">
      <dgm:prSet/>
      <dgm:spPr/>
      <dgm:t>
        <a:bodyPr/>
        <a:lstStyle/>
        <a:p>
          <a:endParaRPr lang="en-US"/>
        </a:p>
      </dgm:t>
    </dgm:pt>
    <dgm:pt modelId="{FEA6384C-6530-481F-9C0C-AB154F8DC992}" type="sibTrans" cxnId="{BE254655-D3D5-4EC6-BDDF-E6C0FA9B96C0}">
      <dgm:prSet/>
      <dgm:spPr/>
      <dgm:t>
        <a:bodyPr/>
        <a:lstStyle/>
        <a:p>
          <a:endParaRPr lang="en-US"/>
        </a:p>
      </dgm:t>
    </dgm:pt>
    <dgm:pt modelId="{24700033-C080-403D-88DA-9AC65CBED450}">
      <dgm:prSet phldrT="[Text]"/>
      <dgm:spPr/>
      <dgm:t>
        <a:bodyPr/>
        <a:lstStyle/>
        <a:p>
          <a:r>
            <a:rPr lang="en-US" dirty="0" err="1"/>
            <a:t>VWOS</a:t>
          </a:r>
          <a:r>
            <a:rPr lang="en-US" dirty="0"/>
            <a:t> example</a:t>
          </a:r>
        </a:p>
      </dgm:t>
    </dgm:pt>
    <dgm:pt modelId="{08CFF984-BED7-4F5B-AD7A-F73E1A5A5D77}" type="parTrans" cxnId="{93CBDA24-63AA-48C6-A67B-B69A96D0086D}">
      <dgm:prSet/>
      <dgm:spPr/>
      <dgm:t>
        <a:bodyPr/>
        <a:lstStyle/>
        <a:p>
          <a:endParaRPr lang="en-US"/>
        </a:p>
      </dgm:t>
    </dgm:pt>
    <dgm:pt modelId="{B5BC7B77-5A86-49B9-8F7B-305818CD29A6}" type="sibTrans" cxnId="{93CBDA24-63AA-48C6-A67B-B69A96D0086D}">
      <dgm:prSet/>
      <dgm:spPr/>
      <dgm:t>
        <a:bodyPr/>
        <a:lstStyle/>
        <a:p>
          <a:endParaRPr lang="en-US"/>
        </a:p>
      </dgm:t>
    </dgm:pt>
    <dgm:pt modelId="{A12F3EE9-58FE-4FA4-8BC6-00F59E4CB8E8}">
      <dgm:prSet phldrT="[Text]"/>
      <dgm:spPr/>
      <dgm:t>
        <a:bodyPr/>
        <a:lstStyle/>
        <a:p>
          <a:r>
            <a:rPr lang="en-US" dirty="0"/>
            <a:t>MOC</a:t>
          </a:r>
        </a:p>
      </dgm:t>
    </dgm:pt>
    <dgm:pt modelId="{6A69C567-17B8-4981-A2C4-F6E3833E9E7A}" type="parTrans" cxnId="{8998F7AB-2E5C-40C0-B548-105C6D7D0752}">
      <dgm:prSet/>
      <dgm:spPr/>
      <dgm:t>
        <a:bodyPr/>
        <a:lstStyle/>
        <a:p>
          <a:endParaRPr lang="en-US"/>
        </a:p>
      </dgm:t>
    </dgm:pt>
    <dgm:pt modelId="{5AC14C56-712B-4265-8524-C1161A646D3D}" type="sibTrans" cxnId="{8998F7AB-2E5C-40C0-B548-105C6D7D0752}">
      <dgm:prSet/>
      <dgm:spPr/>
      <dgm:t>
        <a:bodyPr/>
        <a:lstStyle/>
        <a:p>
          <a:endParaRPr lang="en-US"/>
        </a:p>
      </dgm:t>
    </dgm:pt>
    <dgm:pt modelId="{8780ADA1-E2B1-434F-AFE7-B6E4BE89F00F}">
      <dgm:prSet phldrT="[Text]"/>
      <dgm:spPr/>
      <dgm:t>
        <a:bodyPr/>
        <a:lstStyle/>
        <a:p>
          <a:r>
            <a:rPr lang="en-US" dirty="0"/>
            <a:t>ASTM </a:t>
          </a:r>
        </a:p>
      </dgm:t>
    </dgm:pt>
    <dgm:pt modelId="{75230035-99EA-4E14-9948-F7A8F3432CE1}" type="parTrans" cxnId="{4B827753-5D23-4F98-B088-802011E49DDC}">
      <dgm:prSet/>
      <dgm:spPr/>
      <dgm:t>
        <a:bodyPr/>
        <a:lstStyle/>
        <a:p>
          <a:endParaRPr lang="en-US"/>
        </a:p>
      </dgm:t>
    </dgm:pt>
    <dgm:pt modelId="{FB50C63D-4124-4119-9F84-BF21CF655B23}" type="sibTrans" cxnId="{4B827753-5D23-4F98-B088-802011E49DDC}">
      <dgm:prSet/>
      <dgm:spPr/>
      <dgm:t>
        <a:bodyPr/>
        <a:lstStyle/>
        <a:p>
          <a:endParaRPr lang="en-US"/>
        </a:p>
      </dgm:t>
    </dgm:pt>
    <dgm:pt modelId="{243E04FB-ACCE-425A-BA4C-2206321F5D13}" type="pres">
      <dgm:prSet presAssocID="{3BECB7D4-5238-4CD0-9F26-CBA49F1D1F78}" presName="Name0" presStyleCnt="0">
        <dgm:presLayoutVars>
          <dgm:chMax val="11"/>
          <dgm:chPref val="11"/>
          <dgm:dir/>
          <dgm:resizeHandles/>
        </dgm:presLayoutVars>
      </dgm:prSet>
      <dgm:spPr/>
    </dgm:pt>
    <dgm:pt modelId="{669D5821-5375-4C43-ADA8-ACCA4732CF39}" type="pres">
      <dgm:prSet presAssocID="{24700033-C080-403D-88DA-9AC65CBED450}" presName="Accent4" presStyleCnt="0"/>
      <dgm:spPr/>
    </dgm:pt>
    <dgm:pt modelId="{4D51E91C-FFE0-4A36-9FA7-4B466E0BE774}" type="pres">
      <dgm:prSet presAssocID="{24700033-C080-403D-88DA-9AC65CBED450}" presName="Accent" presStyleLbl="node1" presStyleIdx="0" presStyleCnt="4"/>
      <dgm:spPr/>
    </dgm:pt>
    <dgm:pt modelId="{F9B1F437-152C-453C-9B3E-73C420113A64}" type="pres">
      <dgm:prSet presAssocID="{24700033-C080-403D-88DA-9AC65CBED450}" presName="ParentBackground4" presStyleCnt="0"/>
      <dgm:spPr/>
    </dgm:pt>
    <dgm:pt modelId="{475FA5E3-7D14-4EAB-9DB0-66A0E310C36B}" type="pres">
      <dgm:prSet presAssocID="{24700033-C080-403D-88DA-9AC65CBED450}" presName="ParentBackground" presStyleLbl="fgAcc1" presStyleIdx="0" presStyleCnt="4"/>
      <dgm:spPr/>
    </dgm:pt>
    <dgm:pt modelId="{8025DE41-99CC-4C90-AE80-42B92284E3B4}" type="pres">
      <dgm:prSet presAssocID="{24700033-C080-403D-88DA-9AC65CBED450}" presName="Parent4" presStyleLbl="revTx" presStyleIdx="0" presStyleCnt="0">
        <dgm:presLayoutVars>
          <dgm:chMax val="1"/>
          <dgm:chPref val="1"/>
          <dgm:bulletEnabled val="1"/>
        </dgm:presLayoutVars>
      </dgm:prSet>
      <dgm:spPr/>
    </dgm:pt>
    <dgm:pt modelId="{21C36DE9-B9FA-457D-8EF1-22D4FFEFC394}" type="pres">
      <dgm:prSet presAssocID="{A12F3EE9-58FE-4FA4-8BC6-00F59E4CB8E8}" presName="Accent3" presStyleCnt="0"/>
      <dgm:spPr/>
    </dgm:pt>
    <dgm:pt modelId="{ACF97B3D-07A0-4C42-B104-4461294E59CF}" type="pres">
      <dgm:prSet presAssocID="{A12F3EE9-58FE-4FA4-8BC6-00F59E4CB8E8}" presName="Accent" presStyleLbl="node1" presStyleIdx="1" presStyleCnt="4"/>
      <dgm:spPr/>
    </dgm:pt>
    <dgm:pt modelId="{6C4FD815-E60E-4EDC-8B5E-41BFB884C92C}" type="pres">
      <dgm:prSet presAssocID="{A12F3EE9-58FE-4FA4-8BC6-00F59E4CB8E8}" presName="ParentBackground3" presStyleCnt="0"/>
      <dgm:spPr/>
    </dgm:pt>
    <dgm:pt modelId="{B609DA73-81D9-4607-81F2-C7A6714B1655}" type="pres">
      <dgm:prSet presAssocID="{A12F3EE9-58FE-4FA4-8BC6-00F59E4CB8E8}" presName="ParentBackground" presStyleLbl="fgAcc1" presStyleIdx="1" presStyleCnt="4"/>
      <dgm:spPr/>
    </dgm:pt>
    <dgm:pt modelId="{D1A42179-7620-4D88-B4CE-C691D97FEEBC}" type="pres">
      <dgm:prSet presAssocID="{A12F3EE9-58FE-4FA4-8BC6-00F59E4CB8E8}" presName="Parent3" presStyleLbl="revTx" presStyleIdx="0" presStyleCnt="0">
        <dgm:presLayoutVars>
          <dgm:chMax val="1"/>
          <dgm:chPref val="1"/>
          <dgm:bulletEnabled val="1"/>
        </dgm:presLayoutVars>
      </dgm:prSet>
      <dgm:spPr/>
    </dgm:pt>
    <dgm:pt modelId="{B8E34E67-280E-4893-85F2-2B8C9B20F3D6}" type="pres">
      <dgm:prSet presAssocID="{8780ADA1-E2B1-434F-AFE7-B6E4BE89F00F}" presName="Accent2" presStyleCnt="0"/>
      <dgm:spPr/>
    </dgm:pt>
    <dgm:pt modelId="{6C3C1CD2-BBB1-4469-8A07-556E937FA9FB}" type="pres">
      <dgm:prSet presAssocID="{8780ADA1-E2B1-434F-AFE7-B6E4BE89F00F}" presName="Accent" presStyleLbl="node1" presStyleIdx="2" presStyleCnt="4"/>
      <dgm:spPr/>
    </dgm:pt>
    <dgm:pt modelId="{061DC3CE-6C16-436D-B587-7E32FCC5CCF7}" type="pres">
      <dgm:prSet presAssocID="{8780ADA1-E2B1-434F-AFE7-B6E4BE89F00F}" presName="ParentBackground2" presStyleCnt="0"/>
      <dgm:spPr/>
    </dgm:pt>
    <dgm:pt modelId="{5FB46994-8B78-4B6A-B48E-C8B1F41B88D1}" type="pres">
      <dgm:prSet presAssocID="{8780ADA1-E2B1-434F-AFE7-B6E4BE89F00F}" presName="ParentBackground" presStyleLbl="fgAcc1" presStyleIdx="2" presStyleCnt="4"/>
      <dgm:spPr/>
    </dgm:pt>
    <dgm:pt modelId="{21FE6CB3-63D3-4239-ABB4-66FF20E1ADCD}" type="pres">
      <dgm:prSet presAssocID="{8780ADA1-E2B1-434F-AFE7-B6E4BE89F00F}" presName="Parent2" presStyleLbl="revTx" presStyleIdx="0" presStyleCnt="0">
        <dgm:presLayoutVars>
          <dgm:chMax val="1"/>
          <dgm:chPref val="1"/>
          <dgm:bulletEnabled val="1"/>
        </dgm:presLayoutVars>
      </dgm:prSet>
      <dgm:spPr/>
    </dgm:pt>
    <dgm:pt modelId="{BB72B6AA-A9C2-4293-BF63-DDAC9204332F}" type="pres">
      <dgm:prSet presAssocID="{B454BB9B-3D03-41FE-A2A5-995132E168AC}" presName="Accent1" presStyleCnt="0"/>
      <dgm:spPr/>
    </dgm:pt>
    <dgm:pt modelId="{74DA846C-8B28-4A39-8AB2-E3B1FE6A3D67}" type="pres">
      <dgm:prSet presAssocID="{B454BB9B-3D03-41FE-A2A5-995132E168AC}" presName="Accent" presStyleLbl="node1" presStyleIdx="3" presStyleCnt="4"/>
      <dgm:spPr/>
    </dgm:pt>
    <dgm:pt modelId="{2FF9F30F-01BF-4123-AD1E-AB240971F495}" type="pres">
      <dgm:prSet presAssocID="{B454BB9B-3D03-41FE-A2A5-995132E168AC}" presName="ParentBackground1" presStyleCnt="0"/>
      <dgm:spPr/>
    </dgm:pt>
    <dgm:pt modelId="{95BA4E1D-F9E6-4545-AB6A-A6439EC424F8}" type="pres">
      <dgm:prSet presAssocID="{B454BB9B-3D03-41FE-A2A5-995132E168AC}" presName="ParentBackground" presStyleLbl="fgAcc1" presStyleIdx="3" presStyleCnt="4"/>
      <dgm:spPr/>
    </dgm:pt>
    <dgm:pt modelId="{65E79798-AA2D-4465-905D-A4BC7CEA9EB2}" type="pres">
      <dgm:prSet presAssocID="{B454BB9B-3D03-41FE-A2A5-995132E168AC}" presName="Parent1" presStyleLbl="revTx" presStyleIdx="0" presStyleCnt="0">
        <dgm:presLayoutVars>
          <dgm:chMax val="1"/>
          <dgm:chPref val="1"/>
          <dgm:bulletEnabled val="1"/>
        </dgm:presLayoutVars>
      </dgm:prSet>
      <dgm:spPr/>
    </dgm:pt>
  </dgm:ptLst>
  <dgm:cxnLst>
    <dgm:cxn modelId="{93CBDA24-63AA-48C6-A67B-B69A96D0086D}" srcId="{3BECB7D4-5238-4CD0-9F26-CBA49F1D1F78}" destId="{24700033-C080-403D-88DA-9AC65CBED450}" srcOrd="3" destOrd="0" parTransId="{08CFF984-BED7-4F5B-AD7A-F73E1A5A5D77}" sibTransId="{B5BC7B77-5A86-49B9-8F7B-305818CD29A6}"/>
    <dgm:cxn modelId="{D146DD32-173B-44DA-9A78-4CA3B6E52795}" type="presOf" srcId="{A12F3EE9-58FE-4FA4-8BC6-00F59E4CB8E8}" destId="{B609DA73-81D9-4607-81F2-C7A6714B1655}" srcOrd="0" destOrd="0" presId="urn:microsoft.com/office/officeart/2011/layout/CircleProcess"/>
    <dgm:cxn modelId="{BBDAC63B-8C9F-4BA3-AF09-0A0A3617E880}" type="presOf" srcId="{24700033-C080-403D-88DA-9AC65CBED450}" destId="{8025DE41-99CC-4C90-AE80-42B92284E3B4}" srcOrd="1" destOrd="0" presId="urn:microsoft.com/office/officeart/2011/layout/CircleProcess"/>
    <dgm:cxn modelId="{507C0E3F-F93F-4129-B458-73FDA9EFF2C4}" type="presOf" srcId="{3BECB7D4-5238-4CD0-9F26-CBA49F1D1F78}" destId="{243E04FB-ACCE-425A-BA4C-2206321F5D13}" srcOrd="0" destOrd="0" presId="urn:microsoft.com/office/officeart/2011/layout/CircleProcess"/>
    <dgm:cxn modelId="{ED8F3E5C-AF6E-4440-87F6-BE3A9C8F5D74}" type="presOf" srcId="{24700033-C080-403D-88DA-9AC65CBED450}" destId="{475FA5E3-7D14-4EAB-9DB0-66A0E310C36B}" srcOrd="0" destOrd="0" presId="urn:microsoft.com/office/officeart/2011/layout/CircleProcess"/>
    <dgm:cxn modelId="{EA88065E-FA32-4BD4-B49E-334F42CB2052}" type="presOf" srcId="{8780ADA1-E2B1-434F-AFE7-B6E4BE89F00F}" destId="{5FB46994-8B78-4B6A-B48E-C8B1F41B88D1}" srcOrd="0" destOrd="0" presId="urn:microsoft.com/office/officeart/2011/layout/CircleProcess"/>
    <dgm:cxn modelId="{1274846A-7E1B-4918-970C-8FCDFB008CAA}" type="presOf" srcId="{A12F3EE9-58FE-4FA4-8BC6-00F59E4CB8E8}" destId="{D1A42179-7620-4D88-B4CE-C691D97FEEBC}" srcOrd="1" destOrd="0" presId="urn:microsoft.com/office/officeart/2011/layout/CircleProcess"/>
    <dgm:cxn modelId="{4B827753-5D23-4F98-B088-802011E49DDC}" srcId="{3BECB7D4-5238-4CD0-9F26-CBA49F1D1F78}" destId="{8780ADA1-E2B1-434F-AFE7-B6E4BE89F00F}" srcOrd="1" destOrd="0" parTransId="{75230035-99EA-4E14-9948-F7A8F3432CE1}" sibTransId="{FB50C63D-4124-4119-9F84-BF21CF655B23}"/>
    <dgm:cxn modelId="{BE254655-D3D5-4EC6-BDDF-E6C0FA9B96C0}" srcId="{3BECB7D4-5238-4CD0-9F26-CBA49F1D1F78}" destId="{B454BB9B-3D03-41FE-A2A5-995132E168AC}" srcOrd="0" destOrd="0" parTransId="{D550EEF0-7F4C-41E3-BE22-4E2992B52973}" sibTransId="{FEA6384C-6530-481F-9C0C-AB154F8DC992}"/>
    <dgm:cxn modelId="{0F54B17B-6570-4179-B0D9-4D858E6A559E}" type="presOf" srcId="{B454BB9B-3D03-41FE-A2A5-995132E168AC}" destId="{95BA4E1D-F9E6-4545-AB6A-A6439EC424F8}" srcOrd="0" destOrd="0" presId="urn:microsoft.com/office/officeart/2011/layout/CircleProcess"/>
    <dgm:cxn modelId="{EB32F39B-4749-41DB-9B5F-E16D3284B7B4}" type="presOf" srcId="{8780ADA1-E2B1-434F-AFE7-B6E4BE89F00F}" destId="{21FE6CB3-63D3-4239-ABB4-66FF20E1ADCD}" srcOrd="1" destOrd="0" presId="urn:microsoft.com/office/officeart/2011/layout/CircleProcess"/>
    <dgm:cxn modelId="{958375A4-4DB7-4131-ACC9-A3A8E08B15F4}" type="presOf" srcId="{B454BB9B-3D03-41FE-A2A5-995132E168AC}" destId="{65E79798-AA2D-4465-905D-A4BC7CEA9EB2}" srcOrd="1" destOrd="0" presId="urn:microsoft.com/office/officeart/2011/layout/CircleProcess"/>
    <dgm:cxn modelId="{8998F7AB-2E5C-40C0-B548-105C6D7D0752}" srcId="{3BECB7D4-5238-4CD0-9F26-CBA49F1D1F78}" destId="{A12F3EE9-58FE-4FA4-8BC6-00F59E4CB8E8}" srcOrd="2" destOrd="0" parTransId="{6A69C567-17B8-4981-A2C4-F6E3833E9E7A}" sibTransId="{5AC14C56-712B-4265-8524-C1161A646D3D}"/>
    <dgm:cxn modelId="{DB7F6899-5C82-4437-8A0D-2DF5065383C8}" type="presParOf" srcId="{243E04FB-ACCE-425A-BA4C-2206321F5D13}" destId="{669D5821-5375-4C43-ADA8-ACCA4732CF39}" srcOrd="0" destOrd="0" presId="urn:microsoft.com/office/officeart/2011/layout/CircleProcess"/>
    <dgm:cxn modelId="{A2EB46D7-A5F2-4E59-8A62-25C5ECBBDB5D}" type="presParOf" srcId="{669D5821-5375-4C43-ADA8-ACCA4732CF39}" destId="{4D51E91C-FFE0-4A36-9FA7-4B466E0BE774}" srcOrd="0" destOrd="0" presId="urn:microsoft.com/office/officeart/2011/layout/CircleProcess"/>
    <dgm:cxn modelId="{AB23FBB9-9D86-4B3E-B07C-D51F1DA3EC94}" type="presParOf" srcId="{243E04FB-ACCE-425A-BA4C-2206321F5D13}" destId="{F9B1F437-152C-453C-9B3E-73C420113A64}" srcOrd="1" destOrd="0" presId="urn:microsoft.com/office/officeart/2011/layout/CircleProcess"/>
    <dgm:cxn modelId="{5D15FF9E-FE61-4DC1-92C5-9121F4F75A1F}" type="presParOf" srcId="{F9B1F437-152C-453C-9B3E-73C420113A64}" destId="{475FA5E3-7D14-4EAB-9DB0-66A0E310C36B}" srcOrd="0" destOrd="0" presId="urn:microsoft.com/office/officeart/2011/layout/CircleProcess"/>
    <dgm:cxn modelId="{25536F19-C14E-4551-B986-1D0155674460}" type="presParOf" srcId="{243E04FB-ACCE-425A-BA4C-2206321F5D13}" destId="{8025DE41-99CC-4C90-AE80-42B92284E3B4}" srcOrd="2" destOrd="0" presId="urn:microsoft.com/office/officeart/2011/layout/CircleProcess"/>
    <dgm:cxn modelId="{C636A6BA-946F-45C6-B33D-D132CA8C1A09}" type="presParOf" srcId="{243E04FB-ACCE-425A-BA4C-2206321F5D13}" destId="{21C36DE9-B9FA-457D-8EF1-22D4FFEFC394}" srcOrd="3" destOrd="0" presId="urn:microsoft.com/office/officeart/2011/layout/CircleProcess"/>
    <dgm:cxn modelId="{E4922B68-8224-4BE5-882A-7B0F8A6E9F1B}" type="presParOf" srcId="{21C36DE9-B9FA-457D-8EF1-22D4FFEFC394}" destId="{ACF97B3D-07A0-4C42-B104-4461294E59CF}" srcOrd="0" destOrd="0" presId="urn:microsoft.com/office/officeart/2011/layout/CircleProcess"/>
    <dgm:cxn modelId="{1F85F882-864A-4405-ABB1-86174E18C033}" type="presParOf" srcId="{243E04FB-ACCE-425A-BA4C-2206321F5D13}" destId="{6C4FD815-E60E-4EDC-8B5E-41BFB884C92C}" srcOrd="4" destOrd="0" presId="urn:microsoft.com/office/officeart/2011/layout/CircleProcess"/>
    <dgm:cxn modelId="{970652FA-A931-4630-BA6F-5FF45F49243B}" type="presParOf" srcId="{6C4FD815-E60E-4EDC-8B5E-41BFB884C92C}" destId="{B609DA73-81D9-4607-81F2-C7A6714B1655}" srcOrd="0" destOrd="0" presId="urn:microsoft.com/office/officeart/2011/layout/CircleProcess"/>
    <dgm:cxn modelId="{2D072DA5-5FDD-41C3-9DEB-85BE77E6892A}" type="presParOf" srcId="{243E04FB-ACCE-425A-BA4C-2206321F5D13}" destId="{D1A42179-7620-4D88-B4CE-C691D97FEEBC}" srcOrd="5" destOrd="0" presId="urn:microsoft.com/office/officeart/2011/layout/CircleProcess"/>
    <dgm:cxn modelId="{45269A6D-C5A0-49CA-A061-E6CF7A3C6241}" type="presParOf" srcId="{243E04FB-ACCE-425A-BA4C-2206321F5D13}" destId="{B8E34E67-280E-4893-85F2-2B8C9B20F3D6}" srcOrd="6" destOrd="0" presId="urn:microsoft.com/office/officeart/2011/layout/CircleProcess"/>
    <dgm:cxn modelId="{A54EE2F7-95A5-4E33-BB04-462A62AFA3D5}" type="presParOf" srcId="{B8E34E67-280E-4893-85F2-2B8C9B20F3D6}" destId="{6C3C1CD2-BBB1-4469-8A07-556E937FA9FB}" srcOrd="0" destOrd="0" presId="urn:microsoft.com/office/officeart/2011/layout/CircleProcess"/>
    <dgm:cxn modelId="{5D69EC92-9037-4E8B-97AE-8486F0E06ADC}" type="presParOf" srcId="{243E04FB-ACCE-425A-BA4C-2206321F5D13}" destId="{061DC3CE-6C16-436D-B587-7E32FCC5CCF7}" srcOrd="7" destOrd="0" presId="urn:microsoft.com/office/officeart/2011/layout/CircleProcess"/>
    <dgm:cxn modelId="{AD1710A0-E3C2-4A44-9F6B-D7B87DD17781}" type="presParOf" srcId="{061DC3CE-6C16-436D-B587-7E32FCC5CCF7}" destId="{5FB46994-8B78-4B6A-B48E-C8B1F41B88D1}" srcOrd="0" destOrd="0" presId="urn:microsoft.com/office/officeart/2011/layout/CircleProcess"/>
    <dgm:cxn modelId="{0A9C670E-3782-46CD-BAD2-6C47625E1EDA}" type="presParOf" srcId="{243E04FB-ACCE-425A-BA4C-2206321F5D13}" destId="{21FE6CB3-63D3-4239-ABB4-66FF20E1ADCD}" srcOrd="8" destOrd="0" presId="urn:microsoft.com/office/officeart/2011/layout/CircleProcess"/>
    <dgm:cxn modelId="{A9549E1F-F0CC-4A44-BED7-CA6599D79D8F}" type="presParOf" srcId="{243E04FB-ACCE-425A-BA4C-2206321F5D13}" destId="{BB72B6AA-A9C2-4293-BF63-DDAC9204332F}" srcOrd="9" destOrd="0" presId="urn:microsoft.com/office/officeart/2011/layout/CircleProcess"/>
    <dgm:cxn modelId="{003B302D-89E1-4A17-A910-9476222267CF}" type="presParOf" srcId="{BB72B6AA-A9C2-4293-BF63-DDAC9204332F}" destId="{74DA846C-8B28-4A39-8AB2-E3B1FE6A3D67}" srcOrd="0" destOrd="0" presId="urn:microsoft.com/office/officeart/2011/layout/CircleProcess"/>
    <dgm:cxn modelId="{CAD494BC-10A4-4FEF-9F83-C3F25B77A759}" type="presParOf" srcId="{243E04FB-ACCE-425A-BA4C-2206321F5D13}" destId="{2FF9F30F-01BF-4123-AD1E-AB240971F495}" srcOrd="10" destOrd="0" presId="urn:microsoft.com/office/officeart/2011/layout/CircleProcess"/>
    <dgm:cxn modelId="{D2D908D9-DF01-4646-AB7F-ABCD0D0DEF37}" type="presParOf" srcId="{2FF9F30F-01BF-4123-AD1E-AB240971F495}" destId="{95BA4E1D-F9E6-4545-AB6A-A6439EC424F8}" srcOrd="0" destOrd="0" presId="urn:microsoft.com/office/officeart/2011/layout/CircleProcess"/>
    <dgm:cxn modelId="{8D7D96A0-17E3-47E0-99BE-5E38C04BB658}" type="presParOf" srcId="{243E04FB-ACCE-425A-BA4C-2206321F5D13}" destId="{65E79798-AA2D-4465-905D-A4BC7CEA9EB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207392-026A-4C9C-96AD-E85CBBBFC2B0}" type="doc">
      <dgm:prSet loTypeId="urn:microsoft.com/office/officeart/2024/3/layout/BlockTimeline" loCatId="Timeline" qsTypeId="urn:microsoft.com/office/officeart/2005/8/quickstyle/simple1" qsCatId="simple" csTypeId="urn:microsoft.com/office/officeart/2005/8/colors/BlockTimelineDefaultColorVariant" csCatId="other" phldr="1"/>
      <dgm:spPr/>
      <dgm:t>
        <a:bodyPr/>
        <a:lstStyle/>
        <a:p>
          <a:endParaRPr lang="en-US"/>
        </a:p>
      </dgm:t>
    </dgm:pt>
    <dgm:pt modelId="{9E8BCE2F-E166-46EC-947D-FFE6043C9507}">
      <dgm:prSet/>
      <dgm:spPr/>
      <dgm:t>
        <a:bodyPr/>
        <a:lstStyle/>
        <a:p>
          <a:pPr>
            <a:defRPr b="1"/>
          </a:pPr>
          <a:r>
            <a:rPr lang="en-US"/>
            <a:t>November 2024</a:t>
          </a:r>
        </a:p>
      </dgm:t>
    </dgm:pt>
    <dgm:pt modelId="{452A71D5-CF70-4590-93B5-AFCECC7CC0E2}" type="parTrans" cxnId="{4D0123D7-8EAE-4FDE-A25B-51D6DF8B984D}">
      <dgm:prSet/>
      <dgm:spPr/>
      <dgm:t>
        <a:bodyPr/>
        <a:lstStyle/>
        <a:p>
          <a:endParaRPr lang="en-US"/>
        </a:p>
      </dgm:t>
    </dgm:pt>
    <dgm:pt modelId="{8F1A4444-F04E-4A35-97BB-3DEF1B573DDA}" type="sibTrans" cxnId="{4D0123D7-8EAE-4FDE-A25B-51D6DF8B984D}">
      <dgm:prSet/>
      <dgm:spPr/>
      <dgm:t>
        <a:bodyPr/>
        <a:lstStyle/>
        <a:p>
          <a:endParaRPr lang="en-US"/>
        </a:p>
      </dgm:t>
    </dgm:pt>
    <dgm:pt modelId="{393FF48D-FCE1-4AA7-B1C6-D4AC93E9E02C}">
      <dgm:prSet/>
      <dgm:spPr/>
      <dgm:t>
        <a:bodyPr/>
        <a:lstStyle/>
        <a:p>
          <a:r>
            <a:rPr lang="en-US" dirty="0"/>
            <a:t>Current edition of F3673-24 published</a:t>
          </a:r>
        </a:p>
      </dgm:t>
    </dgm:pt>
    <dgm:pt modelId="{7C1E6824-67AE-4E63-89D8-3800DA4FFFD3}" type="parTrans" cxnId="{541AB6AE-F232-4F24-B798-9075B87649F0}">
      <dgm:prSet/>
      <dgm:spPr/>
      <dgm:t>
        <a:bodyPr/>
        <a:lstStyle/>
        <a:p>
          <a:endParaRPr lang="en-US"/>
        </a:p>
      </dgm:t>
    </dgm:pt>
    <dgm:pt modelId="{E07E4565-943E-40D2-92EC-6A0E39CB244F}" type="sibTrans" cxnId="{541AB6AE-F232-4F24-B798-9075B87649F0}">
      <dgm:prSet/>
      <dgm:spPr/>
      <dgm:t>
        <a:bodyPr/>
        <a:lstStyle/>
        <a:p>
          <a:endParaRPr lang="en-US"/>
        </a:p>
      </dgm:t>
    </dgm:pt>
    <dgm:pt modelId="{7096E411-594F-4DAB-BC4A-78D4EE003BE1}">
      <dgm:prSet/>
      <dgm:spPr/>
      <dgm:t>
        <a:bodyPr/>
        <a:lstStyle/>
        <a:p>
          <a:pPr>
            <a:defRPr b="1"/>
          </a:pPr>
          <a:r>
            <a:rPr lang="en-US" dirty="0"/>
            <a:t>May 2026</a:t>
          </a:r>
        </a:p>
      </dgm:t>
    </dgm:pt>
    <dgm:pt modelId="{57A77117-0F7A-4854-A00E-2F15CBA5F349}" type="parTrans" cxnId="{081966EC-FF60-4361-AFDD-535E1D12D313}">
      <dgm:prSet/>
      <dgm:spPr/>
      <dgm:t>
        <a:bodyPr/>
        <a:lstStyle/>
        <a:p>
          <a:endParaRPr lang="en-US"/>
        </a:p>
      </dgm:t>
    </dgm:pt>
    <dgm:pt modelId="{79F2B861-E33F-4BBD-8312-F8441A5B0431}" type="sibTrans" cxnId="{081966EC-FF60-4361-AFDD-535E1D12D313}">
      <dgm:prSet/>
      <dgm:spPr/>
      <dgm:t>
        <a:bodyPr/>
        <a:lstStyle/>
        <a:p>
          <a:endParaRPr lang="en-US"/>
        </a:p>
      </dgm:t>
    </dgm:pt>
    <dgm:pt modelId="{40FD53B5-70C3-4678-8BDC-26B9F7ACBDC4}">
      <dgm:prSet/>
      <dgm:spPr/>
      <dgm:t>
        <a:bodyPr/>
        <a:lstStyle/>
        <a:p>
          <a:r>
            <a:rPr lang="en-US" dirty="0"/>
            <a:t>MOC work group revisions head to ballot</a:t>
          </a:r>
        </a:p>
      </dgm:t>
    </dgm:pt>
    <dgm:pt modelId="{F13367E8-11C8-4929-9223-E2E57AD70FDE}" type="parTrans" cxnId="{A3092C98-1973-4E4A-B3B9-4E4F5B391E97}">
      <dgm:prSet/>
      <dgm:spPr/>
      <dgm:t>
        <a:bodyPr/>
        <a:lstStyle/>
        <a:p>
          <a:endParaRPr lang="en-US"/>
        </a:p>
      </dgm:t>
    </dgm:pt>
    <dgm:pt modelId="{30A6C55C-22C8-455A-B48C-3788524CB000}" type="sibTrans" cxnId="{A3092C98-1973-4E4A-B3B9-4E4F5B391E97}">
      <dgm:prSet/>
      <dgm:spPr/>
      <dgm:t>
        <a:bodyPr/>
        <a:lstStyle/>
        <a:p>
          <a:endParaRPr lang="en-US"/>
        </a:p>
      </dgm:t>
    </dgm:pt>
    <dgm:pt modelId="{158C985A-9473-46FE-B8C5-7174C0BAD341}">
      <dgm:prSet/>
      <dgm:spPr/>
      <dgm:t>
        <a:bodyPr/>
        <a:lstStyle/>
        <a:p>
          <a:pPr>
            <a:defRPr b="1"/>
          </a:pPr>
          <a:r>
            <a:rPr lang="en-US" dirty="0"/>
            <a:t>Fall 2026</a:t>
          </a:r>
        </a:p>
      </dgm:t>
    </dgm:pt>
    <dgm:pt modelId="{4A8E8D6B-C2BA-4937-A172-32B87B86044E}" type="parTrans" cxnId="{AFEFFD8F-F1CA-482C-97DD-0E730EE144AC}">
      <dgm:prSet/>
      <dgm:spPr/>
      <dgm:t>
        <a:bodyPr/>
        <a:lstStyle/>
        <a:p>
          <a:endParaRPr lang="en-US"/>
        </a:p>
      </dgm:t>
    </dgm:pt>
    <dgm:pt modelId="{44DB733C-0665-4271-9E79-7F67BEFBD43D}" type="sibTrans" cxnId="{AFEFFD8F-F1CA-482C-97DD-0E730EE144AC}">
      <dgm:prSet/>
      <dgm:spPr/>
      <dgm:t>
        <a:bodyPr/>
        <a:lstStyle/>
        <a:p>
          <a:endParaRPr lang="en-US"/>
        </a:p>
      </dgm:t>
    </dgm:pt>
    <dgm:pt modelId="{B06DB557-C0C7-4291-B471-690ED637FBD8}">
      <dgm:prSet/>
      <dgm:spPr/>
      <dgm:t>
        <a:bodyPr/>
        <a:lstStyle/>
        <a:p>
          <a:r>
            <a:rPr lang="en-US" dirty="0"/>
            <a:t>Revision of F3673 expected to be published</a:t>
          </a:r>
        </a:p>
      </dgm:t>
    </dgm:pt>
    <dgm:pt modelId="{E2A7F7F5-A5B4-40DA-B2BE-347224DFC8A5}" type="parTrans" cxnId="{4176C8D6-8E1D-4866-8FC0-C29ADE29444D}">
      <dgm:prSet/>
      <dgm:spPr/>
      <dgm:t>
        <a:bodyPr/>
        <a:lstStyle/>
        <a:p>
          <a:endParaRPr lang="en-US"/>
        </a:p>
      </dgm:t>
    </dgm:pt>
    <dgm:pt modelId="{D195BF3D-6E6A-4B84-84FD-8789880D4283}" type="sibTrans" cxnId="{4176C8D6-8E1D-4866-8FC0-C29ADE29444D}">
      <dgm:prSet/>
      <dgm:spPr/>
      <dgm:t>
        <a:bodyPr/>
        <a:lstStyle/>
        <a:p>
          <a:endParaRPr lang="en-US"/>
        </a:p>
      </dgm:t>
    </dgm:pt>
    <dgm:pt modelId="{B92F1584-A98D-4DC4-A772-664B0FBB4647}">
      <dgm:prSet/>
      <dgm:spPr/>
      <dgm:t>
        <a:bodyPr/>
        <a:lstStyle/>
        <a:p>
          <a:pPr>
            <a:defRPr b="1"/>
          </a:pPr>
          <a:r>
            <a:rPr lang="en-US"/>
            <a:t>Ongoing Development</a:t>
          </a:r>
        </a:p>
      </dgm:t>
    </dgm:pt>
    <dgm:pt modelId="{C9F87910-C208-4686-8952-DA318C77AF57}" type="parTrans" cxnId="{0AAB1DCA-894D-4941-9C2F-B5432B14F153}">
      <dgm:prSet/>
      <dgm:spPr/>
      <dgm:t>
        <a:bodyPr/>
        <a:lstStyle/>
        <a:p>
          <a:endParaRPr lang="en-US"/>
        </a:p>
      </dgm:t>
    </dgm:pt>
    <dgm:pt modelId="{7926BD9C-B848-4159-89E9-1121DF28327B}" type="sibTrans" cxnId="{0AAB1DCA-894D-4941-9C2F-B5432B14F153}">
      <dgm:prSet/>
      <dgm:spPr/>
      <dgm:t>
        <a:bodyPr/>
        <a:lstStyle/>
        <a:p>
          <a:endParaRPr lang="en-US"/>
        </a:p>
      </dgm:t>
    </dgm:pt>
    <dgm:pt modelId="{C3751A1F-06FA-4467-B0D3-67A12308D4AA}">
      <dgm:prSet/>
      <dgm:spPr/>
      <dgm:t>
        <a:bodyPr/>
        <a:lstStyle/>
        <a:p>
          <a:r>
            <a:rPr lang="en-US" dirty="0"/>
            <a:t>New working group to review items tabled for alter revision</a:t>
          </a:r>
        </a:p>
      </dgm:t>
    </dgm:pt>
    <dgm:pt modelId="{39C56B8B-55BB-45B4-9201-3BE5519ACDE3}" type="parTrans" cxnId="{0653D976-28E1-411D-9D82-D51570EACE7A}">
      <dgm:prSet/>
      <dgm:spPr/>
      <dgm:t>
        <a:bodyPr/>
        <a:lstStyle/>
        <a:p>
          <a:endParaRPr lang="en-US"/>
        </a:p>
      </dgm:t>
    </dgm:pt>
    <dgm:pt modelId="{62970D73-2F82-460B-A30E-D249510A0964}" type="sibTrans" cxnId="{0653D976-28E1-411D-9D82-D51570EACE7A}">
      <dgm:prSet/>
      <dgm:spPr/>
      <dgm:t>
        <a:bodyPr/>
        <a:lstStyle/>
        <a:p>
          <a:endParaRPr lang="en-US"/>
        </a:p>
      </dgm:t>
    </dgm:pt>
    <dgm:pt modelId="{434CB377-08B6-4882-A6AA-511FD19622C6}">
      <dgm:prSet/>
      <dgm:spPr/>
      <dgm:t>
        <a:bodyPr/>
        <a:lstStyle/>
        <a:p>
          <a:r>
            <a:rPr lang="en-US"/>
            <a:t>Need for Nowcast standard work group?</a:t>
          </a:r>
          <a:endParaRPr lang="en-US" dirty="0"/>
        </a:p>
      </dgm:t>
    </dgm:pt>
    <dgm:pt modelId="{1D5718EE-D563-411D-928A-A9B551507B3F}" type="parTrans" cxnId="{2B5D91A5-0A4A-4707-A336-4070FD473A33}">
      <dgm:prSet/>
      <dgm:spPr/>
      <dgm:t>
        <a:bodyPr/>
        <a:lstStyle/>
        <a:p>
          <a:endParaRPr lang="en-US"/>
        </a:p>
      </dgm:t>
    </dgm:pt>
    <dgm:pt modelId="{53969F6C-5FC8-4D07-8DE6-4DEA6C0CCA3B}" type="sibTrans" cxnId="{2B5D91A5-0A4A-4707-A336-4070FD473A33}">
      <dgm:prSet/>
      <dgm:spPr/>
      <dgm:t>
        <a:bodyPr/>
        <a:lstStyle/>
        <a:p>
          <a:endParaRPr lang="en-US"/>
        </a:p>
      </dgm:t>
    </dgm:pt>
    <dgm:pt modelId="{59B74232-1A99-43DE-BC7E-E1AEEF05C74C}" type="pres">
      <dgm:prSet presAssocID="{AF207392-026A-4C9C-96AD-E85CBBBFC2B0}" presName="Name0" presStyleCnt="0">
        <dgm:presLayoutVars>
          <dgm:chMax/>
          <dgm:chPref/>
          <dgm:animLvl val="lvl"/>
        </dgm:presLayoutVars>
      </dgm:prSet>
      <dgm:spPr/>
    </dgm:pt>
    <dgm:pt modelId="{C77ACE5B-A0FA-4D0E-BF0C-D95AFA2BD0B1}" type="pres">
      <dgm:prSet presAssocID="{9E8BCE2F-E166-46EC-947D-FFE6043C9507}" presName="composite" presStyleCnt="0"/>
      <dgm:spPr/>
    </dgm:pt>
    <dgm:pt modelId="{B88B156B-2991-4CA4-A623-DC901EA2D55C}" type="pres">
      <dgm:prSet presAssocID="{9E8BCE2F-E166-46EC-947D-FFE6043C9507}" presName="Parent1" presStyleLbl="alignNode1" presStyleIdx="0" presStyleCnt="4">
        <dgm:presLayoutVars>
          <dgm:chMax val="1"/>
          <dgm:chPref val="1"/>
          <dgm:bulletEnabled val="1"/>
        </dgm:presLayoutVars>
      </dgm:prSet>
      <dgm:spPr/>
    </dgm:pt>
    <dgm:pt modelId="{21B5DA50-F92C-49A0-B8F0-DE81D313A62D}" type="pres">
      <dgm:prSet presAssocID="{9E8BCE2F-E166-46EC-947D-FFE6043C9507}" presName="Childtext1" presStyleLbl="revTx" presStyleIdx="0" presStyleCnt="4">
        <dgm:presLayoutVars>
          <dgm:chMax val="0"/>
          <dgm:chPref val="0"/>
          <dgm:bulletEnabled/>
        </dgm:presLayoutVars>
      </dgm:prSet>
      <dgm:spPr/>
    </dgm:pt>
    <dgm:pt modelId="{036EDF71-FE01-41FB-9929-37DAA96C8F41}" type="pres">
      <dgm:prSet presAssocID="{9E8BCE2F-E166-46EC-947D-FFE6043C9507}" presName="ConnectLine" presStyleLbl="sibTrans1D1" presStyleIdx="0" presStyleCnt="4"/>
      <dgm:spPr>
        <a:noFill/>
        <a:ln w="9525" cap="flat" cmpd="sng" algn="ctr">
          <a:solidFill>
            <a:schemeClr val="dk1">
              <a:hueOff val="0"/>
              <a:satOff val="0"/>
              <a:lumOff val="0"/>
              <a:alphaOff val="0"/>
            </a:schemeClr>
          </a:solidFill>
          <a:prstDash val="solid"/>
          <a:miter lim="800000"/>
        </a:ln>
        <a:effectLst/>
      </dgm:spPr>
    </dgm:pt>
    <dgm:pt modelId="{C0C462B8-0F14-4094-A616-E98FED54B4F4}" type="pres">
      <dgm:prSet presAssocID="{9E8BCE2F-E166-46EC-947D-FFE6043C9507}" presName="EmptyPane" presStyleCnt="0"/>
      <dgm:spPr/>
    </dgm:pt>
    <dgm:pt modelId="{E9230999-9436-4397-A80C-00D61CB3F3BD}" type="pres">
      <dgm:prSet presAssocID="{8F1A4444-F04E-4A35-97BB-3DEF1B573DDA}" presName="spaceBetweenRectangles" presStyleLbl="fgAcc1" presStyleIdx="0" presStyleCnt="3"/>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68665235-69EC-4F5E-B172-CA51DEFE64E2}" type="pres">
      <dgm:prSet presAssocID="{7096E411-594F-4DAB-BC4A-78D4EE003BE1}" presName="composite" presStyleCnt="0"/>
      <dgm:spPr/>
    </dgm:pt>
    <dgm:pt modelId="{5014DE19-2EBE-40FB-AF36-44A359974EB2}" type="pres">
      <dgm:prSet presAssocID="{7096E411-594F-4DAB-BC4A-78D4EE003BE1}" presName="Parent1" presStyleLbl="alignNode1" presStyleIdx="1" presStyleCnt="4">
        <dgm:presLayoutVars>
          <dgm:chMax val="1"/>
          <dgm:chPref val="1"/>
          <dgm:bulletEnabled val="1"/>
        </dgm:presLayoutVars>
      </dgm:prSet>
      <dgm:spPr/>
    </dgm:pt>
    <dgm:pt modelId="{8E8EABD3-E5E4-439B-80BC-2301474E2E93}" type="pres">
      <dgm:prSet presAssocID="{7096E411-594F-4DAB-BC4A-78D4EE003BE1}" presName="Childtext1" presStyleLbl="revTx" presStyleIdx="1" presStyleCnt="4">
        <dgm:presLayoutVars>
          <dgm:chMax val="0"/>
          <dgm:chPref val="0"/>
          <dgm:bulletEnabled/>
        </dgm:presLayoutVars>
      </dgm:prSet>
      <dgm:spPr/>
    </dgm:pt>
    <dgm:pt modelId="{7D8C5B50-BDE5-4614-B3D8-EBDC5C888719}" type="pres">
      <dgm:prSet presAssocID="{7096E411-594F-4DAB-BC4A-78D4EE003BE1}" presName="ConnectLine" presStyleLbl="sibTrans1D1" presStyleIdx="1" presStyleCnt="4"/>
      <dgm:spPr>
        <a:noFill/>
        <a:ln w="9525" cap="flat" cmpd="sng" algn="ctr">
          <a:solidFill>
            <a:schemeClr val="dk1">
              <a:hueOff val="0"/>
              <a:satOff val="0"/>
              <a:lumOff val="0"/>
              <a:alphaOff val="0"/>
            </a:schemeClr>
          </a:solidFill>
          <a:prstDash val="solid"/>
          <a:miter lim="800000"/>
        </a:ln>
        <a:effectLst/>
      </dgm:spPr>
    </dgm:pt>
    <dgm:pt modelId="{41E0F019-C476-4F2C-9A6B-F0E974F8981A}" type="pres">
      <dgm:prSet presAssocID="{7096E411-594F-4DAB-BC4A-78D4EE003BE1}" presName="EmptyPane" presStyleCnt="0"/>
      <dgm:spPr/>
    </dgm:pt>
    <dgm:pt modelId="{52D200E9-F2C6-4DA8-9AF3-B99C66C8B464}" type="pres">
      <dgm:prSet presAssocID="{79F2B861-E33F-4BBD-8312-F8441A5B0431}" presName="spaceBetweenRectangles" presStyleLbl="fgAcc1" presStyleIdx="1" presStyleCnt="3"/>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D3E8AF30-ABEE-46AD-A395-C62E3773D849}" type="pres">
      <dgm:prSet presAssocID="{158C985A-9473-46FE-B8C5-7174C0BAD341}" presName="composite" presStyleCnt="0"/>
      <dgm:spPr/>
    </dgm:pt>
    <dgm:pt modelId="{2B73D9B0-AD59-4159-974E-33BEA874759D}" type="pres">
      <dgm:prSet presAssocID="{158C985A-9473-46FE-B8C5-7174C0BAD341}" presName="Parent1" presStyleLbl="alignNode1" presStyleIdx="2" presStyleCnt="4">
        <dgm:presLayoutVars>
          <dgm:chMax val="1"/>
          <dgm:chPref val="1"/>
          <dgm:bulletEnabled val="1"/>
        </dgm:presLayoutVars>
      </dgm:prSet>
      <dgm:spPr/>
    </dgm:pt>
    <dgm:pt modelId="{A60FC27F-6A67-4729-8F87-EE979D8A2460}" type="pres">
      <dgm:prSet presAssocID="{158C985A-9473-46FE-B8C5-7174C0BAD341}" presName="Childtext1" presStyleLbl="revTx" presStyleIdx="2" presStyleCnt="4">
        <dgm:presLayoutVars>
          <dgm:chMax val="0"/>
          <dgm:chPref val="0"/>
          <dgm:bulletEnabled/>
        </dgm:presLayoutVars>
      </dgm:prSet>
      <dgm:spPr/>
    </dgm:pt>
    <dgm:pt modelId="{7BB7021A-F7F2-4547-A4EA-C85DE62F6F70}" type="pres">
      <dgm:prSet presAssocID="{158C985A-9473-46FE-B8C5-7174C0BAD341}" presName="ConnectLine" presStyleLbl="sibTrans1D1" presStyleIdx="2" presStyleCnt="4"/>
      <dgm:spPr>
        <a:noFill/>
        <a:ln w="9525" cap="flat" cmpd="sng" algn="ctr">
          <a:solidFill>
            <a:schemeClr val="dk1">
              <a:hueOff val="0"/>
              <a:satOff val="0"/>
              <a:lumOff val="0"/>
              <a:alphaOff val="0"/>
            </a:schemeClr>
          </a:solidFill>
          <a:prstDash val="solid"/>
          <a:miter lim="800000"/>
        </a:ln>
        <a:effectLst/>
      </dgm:spPr>
    </dgm:pt>
    <dgm:pt modelId="{200D2B29-F8B7-4F0F-AB82-4B731BC65F6F}" type="pres">
      <dgm:prSet presAssocID="{158C985A-9473-46FE-B8C5-7174C0BAD341}" presName="EmptyPane" presStyleCnt="0"/>
      <dgm:spPr/>
    </dgm:pt>
    <dgm:pt modelId="{C6D1A13F-900F-4B84-8957-87D727F4DE8E}" type="pres">
      <dgm:prSet presAssocID="{44DB733C-0665-4271-9E79-7F67BEFBD43D}" presName="spaceBetweenRectangles" presStyleLbl="fgAcc1" presStyleIdx="2" presStyleCnt="3"/>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ln>
        <a:effectLst/>
      </dgm:spPr>
    </dgm:pt>
    <dgm:pt modelId="{F07FE0B7-273F-4D60-B065-1899EB5F518F}" type="pres">
      <dgm:prSet presAssocID="{B92F1584-A98D-4DC4-A772-664B0FBB4647}" presName="composite" presStyleCnt="0"/>
      <dgm:spPr/>
    </dgm:pt>
    <dgm:pt modelId="{EF3BB60C-6D8B-49E7-93ED-FB307D202FC8}" type="pres">
      <dgm:prSet presAssocID="{B92F1584-A98D-4DC4-A772-664B0FBB4647}" presName="Parent1" presStyleLbl="alignNode1" presStyleIdx="3" presStyleCnt="4">
        <dgm:presLayoutVars>
          <dgm:chMax val="1"/>
          <dgm:chPref val="1"/>
          <dgm:bulletEnabled val="1"/>
        </dgm:presLayoutVars>
      </dgm:prSet>
      <dgm:spPr/>
    </dgm:pt>
    <dgm:pt modelId="{1B00466B-3A54-4254-8CFE-870732A2CF3A}" type="pres">
      <dgm:prSet presAssocID="{B92F1584-A98D-4DC4-A772-664B0FBB4647}" presName="Childtext1" presStyleLbl="revTx" presStyleIdx="3" presStyleCnt="4">
        <dgm:presLayoutVars>
          <dgm:chMax val="0"/>
          <dgm:chPref val="0"/>
          <dgm:bulletEnabled/>
        </dgm:presLayoutVars>
      </dgm:prSet>
      <dgm:spPr/>
    </dgm:pt>
    <dgm:pt modelId="{F1C67703-8CE5-46AF-924A-724F007ED826}" type="pres">
      <dgm:prSet presAssocID="{B92F1584-A98D-4DC4-A772-664B0FBB4647}" presName="ConnectLine" presStyleLbl="sibTrans1D1" presStyleIdx="3" presStyleCnt="4"/>
      <dgm:spPr>
        <a:noFill/>
        <a:ln w="9525" cap="flat" cmpd="sng" algn="ctr">
          <a:solidFill>
            <a:schemeClr val="dk1">
              <a:hueOff val="0"/>
              <a:satOff val="0"/>
              <a:lumOff val="0"/>
              <a:alphaOff val="0"/>
            </a:schemeClr>
          </a:solidFill>
          <a:prstDash val="solid"/>
          <a:miter lim="800000"/>
        </a:ln>
        <a:effectLst/>
      </dgm:spPr>
    </dgm:pt>
    <dgm:pt modelId="{1C7A5973-C094-4423-BCCA-43A1AA4EC455}" type="pres">
      <dgm:prSet presAssocID="{B92F1584-A98D-4DC4-A772-664B0FBB4647}" presName="EmptyPane" presStyleCnt="0"/>
      <dgm:spPr/>
    </dgm:pt>
  </dgm:ptLst>
  <dgm:cxnLst>
    <dgm:cxn modelId="{E8223A00-C6F1-4318-AB4F-40536BE86401}" type="presOf" srcId="{158C985A-9473-46FE-B8C5-7174C0BAD341}" destId="{2B73D9B0-AD59-4159-974E-33BEA874759D}" srcOrd="0" destOrd="0" presId="urn:microsoft.com/office/officeart/2024/3/layout/BlockTimeline"/>
    <dgm:cxn modelId="{35FF4117-100D-47E8-A107-D34A79CD450E}" type="presOf" srcId="{40FD53B5-70C3-4678-8BDC-26B9F7ACBDC4}" destId="{8E8EABD3-E5E4-439B-80BC-2301474E2E93}" srcOrd="0" destOrd="0" presId="urn:microsoft.com/office/officeart/2024/3/layout/BlockTimeline"/>
    <dgm:cxn modelId="{B3612027-A83E-4C32-8280-9C09915C5F60}" type="presOf" srcId="{434CB377-08B6-4882-A6AA-511FD19622C6}" destId="{1B00466B-3A54-4254-8CFE-870732A2CF3A}" srcOrd="0" destOrd="1" presId="urn:microsoft.com/office/officeart/2024/3/layout/BlockTimeline"/>
    <dgm:cxn modelId="{3F41A15F-78C3-4181-A396-90B3C8A1C3C3}" type="presOf" srcId="{B06DB557-C0C7-4291-B471-690ED637FBD8}" destId="{A60FC27F-6A67-4729-8F87-EE979D8A2460}" srcOrd="0" destOrd="0" presId="urn:microsoft.com/office/officeart/2024/3/layout/BlockTimeline"/>
    <dgm:cxn modelId="{7DB50C65-ED75-4790-95F4-7C133E05D577}" type="presOf" srcId="{AF207392-026A-4C9C-96AD-E85CBBBFC2B0}" destId="{59B74232-1A99-43DE-BC7E-E1AEEF05C74C}" srcOrd="0" destOrd="0" presId="urn:microsoft.com/office/officeart/2024/3/layout/BlockTimeline"/>
    <dgm:cxn modelId="{51350668-EC4D-48B3-A206-ED79D79FDA1A}" type="presOf" srcId="{C3751A1F-06FA-4467-B0D3-67A12308D4AA}" destId="{1B00466B-3A54-4254-8CFE-870732A2CF3A}" srcOrd="0" destOrd="0" presId="urn:microsoft.com/office/officeart/2024/3/layout/BlockTimeline"/>
    <dgm:cxn modelId="{0653D976-28E1-411D-9D82-D51570EACE7A}" srcId="{B92F1584-A98D-4DC4-A772-664B0FBB4647}" destId="{C3751A1F-06FA-4467-B0D3-67A12308D4AA}" srcOrd="0" destOrd="0" parTransId="{39C56B8B-55BB-45B4-9201-3BE5519ACDE3}" sibTransId="{62970D73-2F82-460B-A30E-D249510A0964}"/>
    <dgm:cxn modelId="{731BEB57-32A5-416C-9F35-562DEC57C53B}" type="presOf" srcId="{7096E411-594F-4DAB-BC4A-78D4EE003BE1}" destId="{5014DE19-2EBE-40FB-AF36-44A359974EB2}" srcOrd="0" destOrd="0" presId="urn:microsoft.com/office/officeart/2024/3/layout/BlockTimeline"/>
    <dgm:cxn modelId="{AFEFFD8F-F1CA-482C-97DD-0E730EE144AC}" srcId="{AF207392-026A-4C9C-96AD-E85CBBBFC2B0}" destId="{158C985A-9473-46FE-B8C5-7174C0BAD341}" srcOrd="2" destOrd="0" parTransId="{4A8E8D6B-C2BA-4937-A172-32B87B86044E}" sibTransId="{44DB733C-0665-4271-9E79-7F67BEFBD43D}"/>
    <dgm:cxn modelId="{A3092C98-1973-4E4A-B3B9-4E4F5B391E97}" srcId="{7096E411-594F-4DAB-BC4A-78D4EE003BE1}" destId="{40FD53B5-70C3-4678-8BDC-26B9F7ACBDC4}" srcOrd="0" destOrd="0" parTransId="{F13367E8-11C8-4929-9223-E2E57AD70FDE}" sibTransId="{30A6C55C-22C8-455A-B48C-3788524CB000}"/>
    <dgm:cxn modelId="{AEAD3C9C-CA39-4AB3-880C-AAE6B75C321C}" type="presOf" srcId="{393FF48D-FCE1-4AA7-B1C6-D4AC93E9E02C}" destId="{21B5DA50-F92C-49A0-B8F0-DE81D313A62D}" srcOrd="0" destOrd="0" presId="urn:microsoft.com/office/officeart/2024/3/layout/BlockTimeline"/>
    <dgm:cxn modelId="{2B5D91A5-0A4A-4707-A336-4070FD473A33}" srcId="{B92F1584-A98D-4DC4-A772-664B0FBB4647}" destId="{434CB377-08B6-4882-A6AA-511FD19622C6}" srcOrd="1" destOrd="0" parTransId="{1D5718EE-D563-411D-928A-A9B551507B3F}" sibTransId="{53969F6C-5FC8-4D07-8DE6-4DEA6C0CCA3B}"/>
    <dgm:cxn modelId="{541AB6AE-F232-4F24-B798-9075B87649F0}" srcId="{9E8BCE2F-E166-46EC-947D-FFE6043C9507}" destId="{393FF48D-FCE1-4AA7-B1C6-D4AC93E9E02C}" srcOrd="0" destOrd="0" parTransId="{7C1E6824-67AE-4E63-89D8-3800DA4FFFD3}" sibTransId="{E07E4565-943E-40D2-92EC-6A0E39CB244F}"/>
    <dgm:cxn modelId="{BB01D8B4-9FC3-446E-87C7-D177FF91D182}" type="presOf" srcId="{9E8BCE2F-E166-46EC-947D-FFE6043C9507}" destId="{B88B156B-2991-4CA4-A623-DC901EA2D55C}" srcOrd="0" destOrd="0" presId="urn:microsoft.com/office/officeart/2024/3/layout/BlockTimeline"/>
    <dgm:cxn modelId="{0AAB1DCA-894D-4941-9C2F-B5432B14F153}" srcId="{AF207392-026A-4C9C-96AD-E85CBBBFC2B0}" destId="{B92F1584-A98D-4DC4-A772-664B0FBB4647}" srcOrd="3" destOrd="0" parTransId="{C9F87910-C208-4686-8952-DA318C77AF57}" sibTransId="{7926BD9C-B848-4159-89E9-1121DF28327B}"/>
    <dgm:cxn modelId="{4176C8D6-8E1D-4866-8FC0-C29ADE29444D}" srcId="{158C985A-9473-46FE-B8C5-7174C0BAD341}" destId="{B06DB557-C0C7-4291-B471-690ED637FBD8}" srcOrd="0" destOrd="0" parTransId="{E2A7F7F5-A5B4-40DA-B2BE-347224DFC8A5}" sibTransId="{D195BF3D-6E6A-4B84-84FD-8789880D4283}"/>
    <dgm:cxn modelId="{4D0123D7-8EAE-4FDE-A25B-51D6DF8B984D}" srcId="{AF207392-026A-4C9C-96AD-E85CBBBFC2B0}" destId="{9E8BCE2F-E166-46EC-947D-FFE6043C9507}" srcOrd="0" destOrd="0" parTransId="{452A71D5-CF70-4590-93B5-AFCECC7CC0E2}" sibTransId="{8F1A4444-F04E-4A35-97BB-3DEF1B573DDA}"/>
    <dgm:cxn modelId="{1B8CFEDD-9CB8-46E1-AC8C-ADC9EC11EA5F}" type="presOf" srcId="{B92F1584-A98D-4DC4-A772-664B0FBB4647}" destId="{EF3BB60C-6D8B-49E7-93ED-FB307D202FC8}" srcOrd="0" destOrd="0" presId="urn:microsoft.com/office/officeart/2024/3/layout/BlockTimeline"/>
    <dgm:cxn modelId="{081966EC-FF60-4361-AFDD-535E1D12D313}" srcId="{AF207392-026A-4C9C-96AD-E85CBBBFC2B0}" destId="{7096E411-594F-4DAB-BC4A-78D4EE003BE1}" srcOrd="1" destOrd="0" parTransId="{57A77117-0F7A-4854-A00E-2F15CBA5F349}" sibTransId="{79F2B861-E33F-4BBD-8312-F8441A5B0431}"/>
    <dgm:cxn modelId="{41831A84-6DCC-4439-906D-4D066336B94D}" type="presParOf" srcId="{59B74232-1A99-43DE-BC7E-E1AEEF05C74C}" destId="{C77ACE5B-A0FA-4D0E-BF0C-D95AFA2BD0B1}" srcOrd="0" destOrd="0" presId="urn:microsoft.com/office/officeart/2024/3/layout/BlockTimeline"/>
    <dgm:cxn modelId="{94E2B283-84D2-4A08-8722-87925AA4F625}" type="presParOf" srcId="{C77ACE5B-A0FA-4D0E-BF0C-D95AFA2BD0B1}" destId="{B88B156B-2991-4CA4-A623-DC901EA2D55C}" srcOrd="0" destOrd="0" presId="urn:microsoft.com/office/officeart/2024/3/layout/BlockTimeline"/>
    <dgm:cxn modelId="{96A5AD66-B753-4291-B0A7-A6F4A4FC81A1}" type="presParOf" srcId="{C77ACE5B-A0FA-4D0E-BF0C-D95AFA2BD0B1}" destId="{21B5DA50-F92C-49A0-B8F0-DE81D313A62D}" srcOrd="1" destOrd="0" presId="urn:microsoft.com/office/officeart/2024/3/layout/BlockTimeline"/>
    <dgm:cxn modelId="{2F7239F3-5E38-44F4-996A-2B4B2D094EDB}" type="presParOf" srcId="{C77ACE5B-A0FA-4D0E-BF0C-D95AFA2BD0B1}" destId="{036EDF71-FE01-41FB-9929-37DAA96C8F41}" srcOrd="2" destOrd="0" presId="urn:microsoft.com/office/officeart/2024/3/layout/BlockTimeline"/>
    <dgm:cxn modelId="{38B21F85-639D-4F82-B06C-1E8E348FC888}" type="presParOf" srcId="{C77ACE5B-A0FA-4D0E-BF0C-D95AFA2BD0B1}" destId="{C0C462B8-0F14-4094-A616-E98FED54B4F4}" srcOrd="3" destOrd="0" presId="urn:microsoft.com/office/officeart/2024/3/layout/BlockTimeline"/>
    <dgm:cxn modelId="{7BBD9D7B-737C-496E-A34E-C18B8528BE57}" type="presParOf" srcId="{59B74232-1A99-43DE-BC7E-E1AEEF05C74C}" destId="{E9230999-9436-4397-A80C-00D61CB3F3BD}" srcOrd="1" destOrd="0" presId="urn:microsoft.com/office/officeart/2024/3/layout/BlockTimeline"/>
    <dgm:cxn modelId="{96521889-1AA1-45E0-9366-D7B43EA07BD4}" type="presParOf" srcId="{59B74232-1A99-43DE-BC7E-E1AEEF05C74C}" destId="{68665235-69EC-4F5E-B172-CA51DEFE64E2}" srcOrd="2" destOrd="0" presId="urn:microsoft.com/office/officeart/2024/3/layout/BlockTimeline"/>
    <dgm:cxn modelId="{24D661B9-7DFD-4257-97E0-5221D18CFA4E}" type="presParOf" srcId="{68665235-69EC-4F5E-B172-CA51DEFE64E2}" destId="{5014DE19-2EBE-40FB-AF36-44A359974EB2}" srcOrd="0" destOrd="0" presId="urn:microsoft.com/office/officeart/2024/3/layout/BlockTimeline"/>
    <dgm:cxn modelId="{90259E4E-F322-4132-AE8C-13036C32D755}" type="presParOf" srcId="{68665235-69EC-4F5E-B172-CA51DEFE64E2}" destId="{8E8EABD3-E5E4-439B-80BC-2301474E2E93}" srcOrd="1" destOrd="0" presId="urn:microsoft.com/office/officeart/2024/3/layout/BlockTimeline"/>
    <dgm:cxn modelId="{82445A57-50F1-4303-AE74-4ED79FD6E456}" type="presParOf" srcId="{68665235-69EC-4F5E-B172-CA51DEFE64E2}" destId="{7D8C5B50-BDE5-4614-B3D8-EBDC5C888719}" srcOrd="2" destOrd="0" presId="urn:microsoft.com/office/officeart/2024/3/layout/BlockTimeline"/>
    <dgm:cxn modelId="{288DE31B-BF17-4351-B1A1-5DFD4D9914A8}" type="presParOf" srcId="{68665235-69EC-4F5E-B172-CA51DEFE64E2}" destId="{41E0F019-C476-4F2C-9A6B-F0E974F8981A}" srcOrd="3" destOrd="0" presId="urn:microsoft.com/office/officeart/2024/3/layout/BlockTimeline"/>
    <dgm:cxn modelId="{54787748-098B-48DB-8504-5416DC84A1BF}" type="presParOf" srcId="{59B74232-1A99-43DE-BC7E-E1AEEF05C74C}" destId="{52D200E9-F2C6-4DA8-9AF3-B99C66C8B464}" srcOrd="3" destOrd="0" presId="urn:microsoft.com/office/officeart/2024/3/layout/BlockTimeline"/>
    <dgm:cxn modelId="{2EFFFA62-89F1-47FC-9C3C-6ABA48AB6F2D}" type="presParOf" srcId="{59B74232-1A99-43DE-BC7E-E1AEEF05C74C}" destId="{D3E8AF30-ABEE-46AD-A395-C62E3773D849}" srcOrd="4" destOrd="0" presId="urn:microsoft.com/office/officeart/2024/3/layout/BlockTimeline"/>
    <dgm:cxn modelId="{B8D96EF5-1FB4-437B-BF56-FC77550E8216}" type="presParOf" srcId="{D3E8AF30-ABEE-46AD-A395-C62E3773D849}" destId="{2B73D9B0-AD59-4159-974E-33BEA874759D}" srcOrd="0" destOrd="0" presId="urn:microsoft.com/office/officeart/2024/3/layout/BlockTimeline"/>
    <dgm:cxn modelId="{AA02CE78-56EC-4651-8C65-F13026BFFE2E}" type="presParOf" srcId="{D3E8AF30-ABEE-46AD-A395-C62E3773D849}" destId="{A60FC27F-6A67-4729-8F87-EE979D8A2460}" srcOrd="1" destOrd="0" presId="urn:microsoft.com/office/officeart/2024/3/layout/BlockTimeline"/>
    <dgm:cxn modelId="{062946C6-E60E-443A-9830-F9B562BB104E}" type="presParOf" srcId="{D3E8AF30-ABEE-46AD-A395-C62E3773D849}" destId="{7BB7021A-F7F2-4547-A4EA-C85DE62F6F70}" srcOrd="2" destOrd="0" presId="urn:microsoft.com/office/officeart/2024/3/layout/BlockTimeline"/>
    <dgm:cxn modelId="{71EB4D1A-37EC-46D5-A91E-96E5C643F302}" type="presParOf" srcId="{D3E8AF30-ABEE-46AD-A395-C62E3773D849}" destId="{200D2B29-F8B7-4F0F-AB82-4B731BC65F6F}" srcOrd="3" destOrd="0" presId="urn:microsoft.com/office/officeart/2024/3/layout/BlockTimeline"/>
    <dgm:cxn modelId="{7FA3EBB2-0908-4096-9C50-D58A94DDC68C}" type="presParOf" srcId="{59B74232-1A99-43DE-BC7E-E1AEEF05C74C}" destId="{C6D1A13F-900F-4B84-8957-87D727F4DE8E}" srcOrd="5" destOrd="0" presId="urn:microsoft.com/office/officeart/2024/3/layout/BlockTimeline"/>
    <dgm:cxn modelId="{BE28D437-4EA9-4EC3-968C-18F84D0AE523}" type="presParOf" srcId="{59B74232-1A99-43DE-BC7E-E1AEEF05C74C}" destId="{F07FE0B7-273F-4D60-B065-1899EB5F518F}" srcOrd="6" destOrd="0" presId="urn:microsoft.com/office/officeart/2024/3/layout/BlockTimeline"/>
    <dgm:cxn modelId="{18B7CA40-C44F-470B-A5F0-836AE4193169}" type="presParOf" srcId="{F07FE0B7-273F-4D60-B065-1899EB5F518F}" destId="{EF3BB60C-6D8B-49E7-93ED-FB307D202FC8}" srcOrd="0" destOrd="0" presId="urn:microsoft.com/office/officeart/2024/3/layout/BlockTimeline"/>
    <dgm:cxn modelId="{23111A1D-1577-40CD-96D6-3F003F8B0B4B}" type="presParOf" srcId="{F07FE0B7-273F-4D60-B065-1899EB5F518F}" destId="{1B00466B-3A54-4254-8CFE-870732A2CF3A}" srcOrd="1" destOrd="0" presId="urn:microsoft.com/office/officeart/2024/3/layout/BlockTimeline"/>
    <dgm:cxn modelId="{9ED68B69-185E-4679-B22F-2F726E346FE6}" type="presParOf" srcId="{F07FE0B7-273F-4D60-B065-1899EB5F518F}" destId="{F1C67703-8CE5-46AF-924A-724F007ED826}" srcOrd="2" destOrd="0" presId="urn:microsoft.com/office/officeart/2024/3/layout/BlockTimeline"/>
    <dgm:cxn modelId="{884BCEF5-7760-4C07-BE9F-8E88E2CBB5D7}" type="presParOf" srcId="{F07FE0B7-273F-4D60-B065-1899EB5F518F}" destId="{1C7A5973-C094-4423-BCCA-43A1AA4EC455}" srcOrd="3" destOrd="0" presId="urn:microsoft.com/office/officeart/2024/3/layout/Block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1E91C-FFE0-4A36-9FA7-4B466E0BE774}">
      <dsp:nvSpPr>
        <dsp:cNvPr id="0" name=""/>
        <dsp:cNvSpPr/>
      </dsp:nvSpPr>
      <dsp:spPr>
        <a:xfrm>
          <a:off x="6188138" y="593977"/>
          <a:ext cx="1573643" cy="1573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FA5E3-7D14-4EAB-9DB0-66A0E310C36B}">
      <dsp:nvSpPr>
        <dsp:cNvPr id="0" name=""/>
        <dsp:cNvSpPr/>
      </dsp:nvSpPr>
      <dsp:spPr>
        <a:xfrm>
          <a:off x="6240773" y="646444"/>
          <a:ext cx="1469048" cy="146879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VWOS</a:t>
          </a:r>
          <a:r>
            <a:rPr lang="en-US" sz="1300" kern="1200" dirty="0"/>
            <a:t> example</a:t>
          </a:r>
        </a:p>
      </dsp:txBody>
      <dsp:txXfrm>
        <a:off x="6450637" y="856311"/>
        <a:ext cx="1049320" cy="1049056"/>
      </dsp:txXfrm>
    </dsp:sp>
    <dsp:sp modelId="{ACF97B3D-07A0-4C42-B104-4461294E59CF}">
      <dsp:nvSpPr>
        <dsp:cNvPr id="0" name=""/>
        <dsp:cNvSpPr/>
      </dsp:nvSpPr>
      <dsp:spPr>
        <a:xfrm rot="2700000">
          <a:off x="4555099" y="593867"/>
          <a:ext cx="1573668" cy="157366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9DA73-81D9-4607-81F2-C7A6714B1655}">
      <dsp:nvSpPr>
        <dsp:cNvPr id="0" name=""/>
        <dsp:cNvSpPr/>
      </dsp:nvSpPr>
      <dsp:spPr>
        <a:xfrm>
          <a:off x="4614495" y="646444"/>
          <a:ext cx="1469048" cy="146879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MOC</a:t>
          </a:r>
        </a:p>
      </dsp:txBody>
      <dsp:txXfrm>
        <a:off x="4824359" y="856311"/>
        <a:ext cx="1049320" cy="1049056"/>
      </dsp:txXfrm>
    </dsp:sp>
    <dsp:sp modelId="{6C3C1CD2-BBB1-4469-8A07-556E937FA9FB}">
      <dsp:nvSpPr>
        <dsp:cNvPr id="0" name=""/>
        <dsp:cNvSpPr/>
      </dsp:nvSpPr>
      <dsp:spPr>
        <a:xfrm rot="2700000">
          <a:off x="2935569" y="593867"/>
          <a:ext cx="1573668" cy="157366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46994-8B78-4B6A-B48E-C8B1F41B88D1}">
      <dsp:nvSpPr>
        <dsp:cNvPr id="0" name=""/>
        <dsp:cNvSpPr/>
      </dsp:nvSpPr>
      <dsp:spPr>
        <a:xfrm>
          <a:off x="2988217" y="646444"/>
          <a:ext cx="1469048" cy="146879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ASTM </a:t>
          </a:r>
        </a:p>
      </dsp:txBody>
      <dsp:txXfrm>
        <a:off x="3198081" y="856311"/>
        <a:ext cx="1049320" cy="1049056"/>
      </dsp:txXfrm>
    </dsp:sp>
    <dsp:sp modelId="{74DA846C-8B28-4A39-8AB2-E3B1FE6A3D67}">
      <dsp:nvSpPr>
        <dsp:cNvPr id="0" name=""/>
        <dsp:cNvSpPr/>
      </dsp:nvSpPr>
      <dsp:spPr>
        <a:xfrm rot="2700000">
          <a:off x="1309292" y="593867"/>
          <a:ext cx="1573668" cy="157366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A4E1D-F9E6-4545-AB6A-A6439EC424F8}">
      <dsp:nvSpPr>
        <dsp:cNvPr id="0" name=""/>
        <dsp:cNvSpPr/>
      </dsp:nvSpPr>
      <dsp:spPr>
        <a:xfrm>
          <a:off x="1361939" y="646444"/>
          <a:ext cx="1469048" cy="146879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Operational need</a:t>
          </a:r>
        </a:p>
      </dsp:txBody>
      <dsp:txXfrm>
        <a:off x="1571803" y="856311"/>
        <a:ext cx="1049320" cy="1049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B156B-2991-4CA4-A623-DC901EA2D55C}">
      <dsp:nvSpPr>
        <dsp:cNvPr id="0" name=""/>
        <dsp:cNvSpPr/>
      </dsp:nvSpPr>
      <dsp:spPr>
        <a:xfrm>
          <a:off x="350780" y="2117557"/>
          <a:ext cx="1804014" cy="577515"/>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defRPr b="1"/>
          </a:pPr>
          <a:r>
            <a:rPr lang="en-US" sz="1200" kern="1200"/>
            <a:t>November 2024</a:t>
          </a:r>
        </a:p>
      </dsp:txBody>
      <dsp:txXfrm>
        <a:off x="378972" y="2145749"/>
        <a:ext cx="1747630" cy="521131"/>
      </dsp:txXfrm>
    </dsp:sp>
    <dsp:sp modelId="{21B5DA50-F92C-49A0-B8F0-DE81D313A62D}">
      <dsp:nvSpPr>
        <dsp:cNvPr id="0" name=""/>
        <dsp:cNvSpPr/>
      </dsp:nvSpPr>
      <dsp:spPr>
        <a:xfrm>
          <a:off x="0" y="0"/>
          <a:ext cx="2505576" cy="154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pPr>
          <a:r>
            <a:rPr lang="en-US" sz="1200" kern="1200" dirty="0"/>
            <a:t>Current edition of F3673-24 published</a:t>
          </a:r>
        </a:p>
      </dsp:txBody>
      <dsp:txXfrm>
        <a:off x="0" y="0"/>
        <a:ext cx="2505576" cy="1540041"/>
      </dsp:txXfrm>
    </dsp:sp>
    <dsp:sp modelId="{E9230999-9436-4397-A80C-00D61CB3F3BD}">
      <dsp:nvSpPr>
        <dsp:cNvPr id="0" name=""/>
        <dsp:cNvSpPr/>
      </dsp:nvSpPr>
      <dsp:spPr>
        <a:xfrm>
          <a:off x="2154795" y="2406315"/>
          <a:ext cx="701561" cy="0"/>
        </a:xfrm>
        <a:custGeom>
          <a:avLst/>
          <a:gdLst/>
          <a:ahLst/>
          <a:cxnLst/>
          <a:rect l="0" t="0" r="0" b="0"/>
          <a:pathLst>
            <a:path>
              <a:moveTo>
                <a:pt x="0" y="0"/>
              </a:moveTo>
              <a:lnTo>
                <a:pt x="701561"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EDF71-FE01-41FB-9929-37DAA96C8F41}">
      <dsp:nvSpPr>
        <dsp:cNvPr id="0" name=""/>
        <dsp:cNvSpPr/>
      </dsp:nvSpPr>
      <dsp:spPr>
        <a:xfrm>
          <a:off x="1252788" y="1636294"/>
          <a:ext cx="0" cy="481263"/>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14DE19-2EBE-40FB-AF36-44A359974EB2}">
      <dsp:nvSpPr>
        <dsp:cNvPr id="0" name=""/>
        <dsp:cNvSpPr/>
      </dsp:nvSpPr>
      <dsp:spPr>
        <a:xfrm>
          <a:off x="2856356" y="2117557"/>
          <a:ext cx="1804014" cy="577515"/>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defRPr b="1"/>
          </a:pPr>
          <a:r>
            <a:rPr lang="en-US" sz="1200" kern="1200" dirty="0"/>
            <a:t>May 2026</a:t>
          </a:r>
        </a:p>
      </dsp:txBody>
      <dsp:txXfrm>
        <a:off x="2884548" y="2145749"/>
        <a:ext cx="1747630" cy="521131"/>
      </dsp:txXfrm>
    </dsp:sp>
    <dsp:sp modelId="{8E8EABD3-E5E4-439B-80BC-2301474E2E93}">
      <dsp:nvSpPr>
        <dsp:cNvPr id="0" name=""/>
        <dsp:cNvSpPr/>
      </dsp:nvSpPr>
      <dsp:spPr>
        <a:xfrm>
          <a:off x="2505576" y="3272589"/>
          <a:ext cx="2505576" cy="154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pPr>
          <a:r>
            <a:rPr lang="en-US" sz="1200" kern="1200" dirty="0"/>
            <a:t>MOC work group revisions head to ballot</a:t>
          </a:r>
        </a:p>
      </dsp:txBody>
      <dsp:txXfrm>
        <a:off x="2505576" y="3272589"/>
        <a:ext cx="2505576" cy="1540041"/>
      </dsp:txXfrm>
    </dsp:sp>
    <dsp:sp modelId="{52D200E9-F2C6-4DA8-9AF3-B99C66C8B464}">
      <dsp:nvSpPr>
        <dsp:cNvPr id="0" name=""/>
        <dsp:cNvSpPr/>
      </dsp:nvSpPr>
      <dsp:spPr>
        <a:xfrm>
          <a:off x="4660371" y="2406315"/>
          <a:ext cx="701561" cy="0"/>
        </a:xfrm>
        <a:custGeom>
          <a:avLst/>
          <a:gdLst/>
          <a:ahLst/>
          <a:cxnLst/>
          <a:rect l="0" t="0" r="0" b="0"/>
          <a:pathLst>
            <a:path>
              <a:moveTo>
                <a:pt x="0" y="0"/>
              </a:moveTo>
              <a:lnTo>
                <a:pt x="701561"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8C5B50-BDE5-4614-B3D8-EBDC5C888719}">
      <dsp:nvSpPr>
        <dsp:cNvPr id="0" name=""/>
        <dsp:cNvSpPr/>
      </dsp:nvSpPr>
      <dsp:spPr>
        <a:xfrm>
          <a:off x="3758364" y="2695073"/>
          <a:ext cx="0" cy="481263"/>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73D9B0-AD59-4159-974E-33BEA874759D}">
      <dsp:nvSpPr>
        <dsp:cNvPr id="0" name=""/>
        <dsp:cNvSpPr/>
      </dsp:nvSpPr>
      <dsp:spPr>
        <a:xfrm>
          <a:off x="5361933" y="2117557"/>
          <a:ext cx="1804014" cy="577515"/>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defRPr b="1"/>
          </a:pPr>
          <a:r>
            <a:rPr lang="en-US" sz="1200" kern="1200" dirty="0"/>
            <a:t>Fall 2026</a:t>
          </a:r>
        </a:p>
      </dsp:txBody>
      <dsp:txXfrm>
        <a:off x="5390125" y="2145749"/>
        <a:ext cx="1747630" cy="521131"/>
      </dsp:txXfrm>
    </dsp:sp>
    <dsp:sp modelId="{A60FC27F-6A67-4729-8F87-EE979D8A2460}">
      <dsp:nvSpPr>
        <dsp:cNvPr id="0" name=""/>
        <dsp:cNvSpPr/>
      </dsp:nvSpPr>
      <dsp:spPr>
        <a:xfrm>
          <a:off x="5011152" y="0"/>
          <a:ext cx="2505576" cy="154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pPr>
          <a:r>
            <a:rPr lang="en-US" sz="1200" kern="1200" dirty="0"/>
            <a:t>Revision of F3673 expected to be published</a:t>
          </a:r>
        </a:p>
      </dsp:txBody>
      <dsp:txXfrm>
        <a:off x="5011152" y="0"/>
        <a:ext cx="2505576" cy="1540041"/>
      </dsp:txXfrm>
    </dsp:sp>
    <dsp:sp modelId="{C6D1A13F-900F-4B84-8957-87D727F4DE8E}">
      <dsp:nvSpPr>
        <dsp:cNvPr id="0" name=""/>
        <dsp:cNvSpPr/>
      </dsp:nvSpPr>
      <dsp:spPr>
        <a:xfrm>
          <a:off x="7165948" y="2406315"/>
          <a:ext cx="701561" cy="0"/>
        </a:xfrm>
        <a:custGeom>
          <a:avLst/>
          <a:gdLst/>
          <a:ahLst/>
          <a:cxnLst/>
          <a:rect l="0" t="0" r="0" b="0"/>
          <a:pathLst>
            <a:path>
              <a:moveTo>
                <a:pt x="0" y="0"/>
              </a:moveTo>
              <a:lnTo>
                <a:pt x="701561" y="0"/>
              </a:lnTo>
            </a:path>
          </a:pathLst>
        </a:cu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7021A-F7F2-4547-A4EA-C85DE62F6F70}">
      <dsp:nvSpPr>
        <dsp:cNvPr id="0" name=""/>
        <dsp:cNvSpPr/>
      </dsp:nvSpPr>
      <dsp:spPr>
        <a:xfrm>
          <a:off x="6263940" y="1636294"/>
          <a:ext cx="0" cy="481263"/>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F3BB60C-6D8B-49E7-93ED-FB307D202FC8}">
      <dsp:nvSpPr>
        <dsp:cNvPr id="0" name=""/>
        <dsp:cNvSpPr/>
      </dsp:nvSpPr>
      <dsp:spPr>
        <a:xfrm>
          <a:off x="7867509" y="2117557"/>
          <a:ext cx="1804014" cy="577515"/>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defRPr b="1"/>
          </a:pPr>
          <a:r>
            <a:rPr lang="en-US" sz="1200" kern="1200"/>
            <a:t>Ongoing Development</a:t>
          </a:r>
        </a:p>
      </dsp:txBody>
      <dsp:txXfrm>
        <a:off x="7895701" y="2145749"/>
        <a:ext cx="1747630" cy="521131"/>
      </dsp:txXfrm>
    </dsp:sp>
    <dsp:sp modelId="{1B00466B-3A54-4254-8CFE-870732A2CF3A}">
      <dsp:nvSpPr>
        <dsp:cNvPr id="0" name=""/>
        <dsp:cNvSpPr/>
      </dsp:nvSpPr>
      <dsp:spPr>
        <a:xfrm>
          <a:off x="7516728" y="3272589"/>
          <a:ext cx="2505576" cy="154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pPr>
          <a:r>
            <a:rPr lang="en-US" sz="1200" kern="1200" dirty="0"/>
            <a:t>New working group to review items tabled for alter revision</a:t>
          </a:r>
        </a:p>
        <a:p>
          <a:pPr marL="0" lvl="0" indent="0" algn="ctr" defTabSz="533400">
            <a:lnSpc>
              <a:spcPct val="90000"/>
            </a:lnSpc>
            <a:spcBef>
              <a:spcPct val="0"/>
            </a:spcBef>
            <a:spcAft>
              <a:spcPct val="35000"/>
            </a:spcAft>
            <a:buNone/>
          </a:pPr>
          <a:r>
            <a:rPr lang="en-US" sz="1200" kern="1200"/>
            <a:t>Need for Nowcast standard work group?</a:t>
          </a:r>
          <a:endParaRPr lang="en-US" sz="1200" kern="1200" dirty="0"/>
        </a:p>
      </dsp:txBody>
      <dsp:txXfrm>
        <a:off x="7516728" y="3272589"/>
        <a:ext cx="2505576" cy="1540041"/>
      </dsp:txXfrm>
    </dsp:sp>
    <dsp:sp modelId="{F1C67703-8CE5-46AF-924A-724F007ED826}">
      <dsp:nvSpPr>
        <dsp:cNvPr id="0" name=""/>
        <dsp:cNvSpPr/>
      </dsp:nvSpPr>
      <dsp:spPr>
        <a:xfrm>
          <a:off x="8769516" y="2695073"/>
          <a:ext cx="0" cy="481263"/>
        </a:xfrm>
        <a:prstGeom prst="line">
          <a:avLst/>
        </a:prstGeom>
        <a:noFill/>
        <a:ln w="9525"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24/3/layout/BlockTimeline">
  <dgm:title val="Block Timeline"/>
  <dgm:desc val="Displays events in chronological order. Each event should have a date of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6"/>
      <dgm:constr type="primFontSz" for="des" forName="Childtext1" val="14"/>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roundRect" r:blip="">
                        <dgm:adjLst/>
                      </dgm:shape>
                    </dgm:if>
                    <dgm:else name="Name20">
                      <dgm:shape xmlns:r="http://schemas.openxmlformats.org/officeDocument/2006/relationships" type="round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type="roundRect" r:blip="">
                        <dgm:adjLst/>
                      </dgm:shape>
                    </dgm:if>
                    <dgm:else name="Name26">
                      <dgm:shape xmlns:r="http://schemas.openxmlformats.org/officeDocument/2006/relationships" type="roundRect" r:blip="">
                        <dgm:adjLst/>
                      </dgm:shape>
                    </dgm:else>
                  </dgm:choose>
                </dgm:if>
                <dgm:else name="Name27">
                  <dgm:shape xmlns:r="http://schemas.openxmlformats.org/officeDocument/2006/relationships" type="round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5"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
            <dgm:constr type="bMarg" refType="primFontSz" fact="0"/>
          </dgm:constrLst>
          <dgm:presOf axis="ch" ptType="node"/>
          <dgm:ruleLst>
            <dgm:rule type="primFontSz" val="5"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9525"/>
                </dgm1612:spPr>
              </a:ext>
            </dgm:ext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extLst>
              <a:ext uri="{B698B0E9-8C71-41B9-8309-B3DCBF30829C}">
                <dgm1612:spPr xmlns:dgm1612="http://schemas.microsoft.com/office/drawing/2016/12/diagram">
                  <a:ln w="12700"/>
                </dgm1612:spPr>
              </a:ext>
            </dgm:extLst>
          </dgm:shape>
          <dgm:presOf/>
          <dgm:constrLst>
            <dgm:constr type="connDist"/>
            <dgm:constr type="begPad"/>
            <dgm:constr type="endPad"/>
          </dgm:constrLst>
          <dgm:ruleLst/>
        </dgm:layoutNode>
      </dgm:forEach>
    </dgm:forEach>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140467-4A00-86E4-3A76-BC3673258C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D61FB3-655B-047E-D035-A03118447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79D7A-6E14-4784-B1AC-161C041310E9}" type="datetimeFigureOut">
              <a:rPr lang="en-US" smtClean="0"/>
              <a:t>4/20/2026</a:t>
            </a:fld>
            <a:endParaRPr lang="en-US"/>
          </a:p>
        </p:txBody>
      </p:sp>
      <p:sp>
        <p:nvSpPr>
          <p:cNvPr id="4" name="Footer Placeholder 3">
            <a:extLst>
              <a:ext uri="{FF2B5EF4-FFF2-40B4-BE49-F238E27FC236}">
                <a16:creationId xmlns:a16="http://schemas.microsoft.com/office/drawing/2014/main" id="{1A7E70C0-08FA-39CF-DC48-ADEB950F8C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9613C0-373F-C9DF-06C4-D1234EFCC3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5B1D7-E54D-4C5C-8A0F-3442DB79B0F0}" type="slidenum">
              <a:rPr lang="en-US" smtClean="0"/>
              <a:t>‹#›</a:t>
            </a:fld>
            <a:endParaRPr lang="en-US"/>
          </a:p>
        </p:txBody>
      </p:sp>
    </p:spTree>
    <p:extLst>
      <p:ext uri="{BB962C8B-B14F-4D97-AF65-F5344CB8AC3E}">
        <p14:creationId xmlns:p14="http://schemas.microsoft.com/office/powerpoint/2010/main" val="35512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95708-DB7D-49AD-AEB2-91477CFC0F27}"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B7518-D03A-4D7E-A3C0-95738EA611A2}" type="slidenum">
              <a:rPr lang="en-US" smtClean="0"/>
              <a:t>‹#›</a:t>
            </a:fld>
            <a:endParaRPr lang="en-US"/>
          </a:p>
        </p:txBody>
      </p:sp>
    </p:spTree>
    <p:extLst>
      <p:ext uri="{BB962C8B-B14F-4D97-AF65-F5344CB8AC3E}">
        <p14:creationId xmlns:p14="http://schemas.microsoft.com/office/powerpoint/2010/main" val="1882372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nkedin.com/posts/alexandraemilieflorin_and-it-is-a-wrap-the-astm-international-activity-7128566592669437952-cWY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estronixinstruments.com/blog/international-astm-standard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CE73-22CE-3D7B-5247-DFDF41D46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233BE-DD38-6E69-EB8F-BE0305D7C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03BEA-273E-A7A2-C345-F64E8F4AFE40}"/>
              </a:ext>
            </a:extLst>
          </p:cNvPr>
          <p:cNvSpPr>
            <a:spLocks noGrp="1"/>
          </p:cNvSpPr>
          <p:nvPr>
            <p:ph type="body" idx="1"/>
          </p:nvPr>
        </p:nvSpPr>
        <p:spPr/>
        <p:txBody>
          <a:bodyPr/>
          <a:lstStyle/>
          <a:p>
            <a:r>
              <a:rPr lang="en-US" dirty="0"/>
              <a:t>Introduce myself and Gus with out ASTM Hats</a:t>
            </a:r>
          </a:p>
        </p:txBody>
      </p:sp>
      <p:sp>
        <p:nvSpPr>
          <p:cNvPr id="4" name="Slide Number Placeholder 3">
            <a:extLst>
              <a:ext uri="{FF2B5EF4-FFF2-40B4-BE49-F238E27FC236}">
                <a16:creationId xmlns:a16="http://schemas.microsoft.com/office/drawing/2014/main" id="{0F643FDB-AB1E-87EE-1DB4-AE7B41909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B7518-D03A-4D7E-A3C0-95738EA611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111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B8A6-4221-A401-E8CD-EAA9F5A17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FEA14-D427-0951-AADB-7033A4D09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D86CC-3DCC-1C1B-7F66-FC1361460F7B}"/>
              </a:ext>
            </a:extLst>
          </p:cNvPr>
          <p:cNvSpPr>
            <a:spLocks noGrp="1"/>
          </p:cNvSpPr>
          <p:nvPr>
            <p:ph type="body" idx="1"/>
          </p:nvPr>
        </p:nvSpPr>
        <p:spPr/>
        <p:txBody>
          <a:bodyPr/>
          <a:lstStyle/>
          <a:p>
            <a:pPr marL="171450" indent="-171450">
              <a:buFont typeface="Arial" panose="020B0604020202020204" pitchFamily="34" charset="0"/>
              <a:buChar char="•"/>
            </a:pPr>
            <a:r>
              <a:rPr lang="en-US" dirty="0"/>
              <a:t>What It Provides</a:t>
            </a:r>
          </a:p>
          <a:p>
            <a:pPr marL="628650" lvl="1" indent="-171450">
              <a:buFont typeface="Arial" panose="020B0604020202020204" pitchFamily="34" charset="0"/>
              <a:buChar char="•"/>
            </a:pPr>
            <a:r>
              <a:rPr lang="en-US" dirty="0"/>
              <a:t>360° visual weather imagery </a:t>
            </a:r>
          </a:p>
          <a:p>
            <a:pPr marL="628650" lvl="1" indent="-171450">
              <a:buFont typeface="Arial" panose="020B0604020202020204" pitchFamily="34" charset="0"/>
              <a:buChar char="•"/>
            </a:pPr>
            <a:r>
              <a:rPr lang="en-US" dirty="0"/>
              <a:t>Wind, ceiling, visibility, present weather </a:t>
            </a:r>
          </a:p>
          <a:p>
            <a:pPr marL="628650" lvl="1" indent="-171450">
              <a:buFont typeface="Arial" panose="020B0604020202020204" pitchFamily="34" charset="0"/>
              <a:buChar char="•"/>
            </a:pPr>
            <a:r>
              <a:rPr lang="en-US" dirty="0"/>
              <a:t>Temperature, humidity / dew point, pressure </a:t>
            </a:r>
          </a:p>
          <a:p>
            <a:pPr marL="628650" lvl="1" indent="-171450">
              <a:buFont typeface="Arial" panose="020B0604020202020204" pitchFamily="34" charset="0"/>
              <a:buChar char="•"/>
            </a:pPr>
            <a:r>
              <a:rPr lang="en-US" dirty="0"/>
              <a:t>Automated self-checks and validity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Most systems are require 3-4 months to acquire/build/ship and only 2-3 days to install.</a:t>
            </a:r>
            <a:endParaRPr lang="en-US" dirty="0"/>
          </a:p>
        </p:txBody>
      </p:sp>
      <p:sp>
        <p:nvSpPr>
          <p:cNvPr id="4" name="Slide Number Placeholder 3">
            <a:extLst>
              <a:ext uri="{FF2B5EF4-FFF2-40B4-BE49-F238E27FC236}">
                <a16:creationId xmlns:a16="http://schemas.microsoft.com/office/drawing/2014/main" id="{91EF6329-BF08-A45B-96F8-5C31D2FC9311}"/>
              </a:ext>
            </a:extLst>
          </p:cNvPr>
          <p:cNvSpPr>
            <a:spLocks noGrp="1"/>
          </p:cNvSpPr>
          <p:nvPr>
            <p:ph type="sldNum" sz="quarter" idx="5"/>
          </p:nvPr>
        </p:nvSpPr>
        <p:spPr/>
        <p:txBody>
          <a:bodyPr/>
          <a:lstStyle/>
          <a:p>
            <a:fld id="{115EA199-183A-4075-A835-2F668A26456E}" type="slidenum">
              <a:rPr lang="en-US" smtClean="0"/>
              <a:t>10</a:t>
            </a:fld>
            <a:endParaRPr lang="en-US"/>
          </a:p>
        </p:txBody>
      </p:sp>
    </p:spTree>
    <p:extLst>
      <p:ext uri="{BB962C8B-B14F-4D97-AF65-F5344CB8AC3E}">
        <p14:creationId xmlns:p14="http://schemas.microsoft.com/office/powerpoint/2010/main" val="307639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5FE1-1427-9ADA-9E80-0F68E7BC9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98321-F764-287C-5382-6782346D1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0ED18-C610-AB7A-7368-B3EBF0AC7E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B80AA70-4EA6-A669-B775-19B1C72A9082}"/>
              </a:ext>
            </a:extLst>
          </p:cNvPr>
          <p:cNvSpPr>
            <a:spLocks noGrp="1"/>
          </p:cNvSpPr>
          <p:nvPr>
            <p:ph type="sldNum" sz="quarter" idx="5"/>
          </p:nvPr>
        </p:nvSpPr>
        <p:spPr/>
        <p:txBody>
          <a:bodyPr/>
          <a:lstStyle/>
          <a:p>
            <a:fld id="{115EA199-183A-4075-A835-2F668A26456E}" type="slidenum">
              <a:rPr lang="en-US" smtClean="0"/>
              <a:t>11</a:t>
            </a:fld>
            <a:endParaRPr lang="en-US"/>
          </a:p>
        </p:txBody>
      </p:sp>
    </p:spTree>
    <p:extLst>
      <p:ext uri="{BB962C8B-B14F-4D97-AF65-F5344CB8AC3E}">
        <p14:creationId xmlns:p14="http://schemas.microsoft.com/office/powerpoint/2010/main" val="375525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And risk mitigation based on platform and payload characteristics</a:t>
            </a:r>
          </a:p>
          <a:p>
            <a:endParaRPr lang="en-US" sz="1200"/>
          </a:p>
          <a:p>
            <a:pPr>
              <a:defRPr sz="2000"/>
            </a:pPr>
            <a:r>
              <a:rPr lang="en-US"/>
              <a:t>Weather data already has dynamic uncertainty (e.g. radar data impacted by ground clutter, hail spikes, bird migrations)</a:t>
            </a:r>
          </a:p>
          <a:p>
            <a:pPr lvl="1">
              <a:defRPr sz="2000"/>
            </a:pPr>
            <a:r>
              <a:rPr lang="en-US"/>
              <a:t>Today: meteorologists interpret uncertainty for human operators</a:t>
            </a:r>
          </a:p>
          <a:p>
            <a:pPr lvl="1">
              <a:defRPr sz="2000"/>
            </a:pPr>
            <a:r>
              <a:rPr lang="en-US"/>
              <a:t>Tomorrow: machines will need direct uncertainty inputs to assess risk in real time</a:t>
            </a:r>
          </a:p>
          <a:p>
            <a:endParaRPr lang="en-US"/>
          </a:p>
        </p:txBody>
      </p:sp>
      <p:sp>
        <p:nvSpPr>
          <p:cNvPr id="4" name="Slide Number Placeholder 3"/>
          <p:cNvSpPr>
            <a:spLocks noGrp="1"/>
          </p:cNvSpPr>
          <p:nvPr>
            <p:ph type="sldNum" sz="quarter" idx="5"/>
          </p:nvPr>
        </p:nvSpPr>
        <p:spPr/>
        <p:txBody>
          <a:bodyPr/>
          <a:lstStyle/>
          <a:p>
            <a:fld id="{508B7518-D03A-4D7E-A3C0-95738EA611A2}" type="slidenum">
              <a:rPr lang="en-US" smtClean="0"/>
              <a:t>19</a:t>
            </a:fld>
            <a:endParaRPr lang="en-US"/>
          </a:p>
        </p:txBody>
      </p:sp>
    </p:spTree>
    <p:extLst>
      <p:ext uri="{BB962C8B-B14F-4D97-AF65-F5344CB8AC3E}">
        <p14:creationId xmlns:p14="http://schemas.microsoft.com/office/powerpoint/2010/main" val="268975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0ECE-905F-51A4-3E48-71CAE6CB1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88414-54A7-1158-5602-86C4EFD9A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3ABFE-6010-86B4-437E-429A3C55C4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Briefly explain </a:t>
            </a:r>
            <a:r>
              <a:rPr lang="en-US" err="1"/>
              <a:t>NTAP</a:t>
            </a:r>
            <a:r>
              <a:rPr lang="en-US"/>
              <a:t> and how we are working directly with FAA to understand the current state of the standard, but the challenge of this approach with the knowledge of a forthcoming revisions.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MOP Project will: </a:t>
            </a:r>
          </a:p>
          <a:p>
            <a:pPr lvl="1">
              <a:lnSpc>
                <a:spcPct val="100000"/>
              </a:lnSpc>
              <a:spcBef>
                <a:spcPts val="0"/>
              </a:spcBef>
              <a:spcAft>
                <a:spcPts val="1200"/>
              </a:spcAft>
            </a:pPr>
            <a:r>
              <a:rPr lang="en-US"/>
              <a:t>Focus on safe integration of 3PWP information into the NAS</a:t>
            </a:r>
          </a:p>
          <a:p>
            <a:pPr lvl="1">
              <a:lnSpc>
                <a:spcPct val="100000"/>
              </a:lnSpc>
              <a:spcBef>
                <a:spcPts val="0"/>
              </a:spcBef>
              <a:spcAft>
                <a:spcPts val="1200"/>
              </a:spcAft>
            </a:pPr>
            <a:r>
              <a:rPr lang="en-US"/>
              <a:t>Testing campaign designed to evaluate ASTM F3673-24 requirements in practice</a:t>
            </a:r>
          </a:p>
          <a:p>
            <a:pPr lvl="1">
              <a:lnSpc>
                <a:spcPct val="100000"/>
              </a:lnSpc>
              <a:spcBef>
                <a:spcPts val="0"/>
              </a:spcBef>
              <a:spcAft>
                <a:spcPts val="1200"/>
              </a:spcAft>
            </a:pPr>
            <a:r>
              <a:rPr lang="en-US"/>
              <a:t>Leverage TruWeather testbeds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AF8F25F-47E2-55BD-29DA-A1BACD7AC958}"/>
              </a:ext>
            </a:extLst>
          </p:cNvPr>
          <p:cNvSpPr>
            <a:spLocks noGrp="1"/>
          </p:cNvSpPr>
          <p:nvPr>
            <p:ph type="sldNum" sz="quarter" idx="5"/>
          </p:nvPr>
        </p:nvSpPr>
        <p:spPr/>
        <p:txBody>
          <a:bodyPr/>
          <a:lstStyle/>
          <a:p>
            <a:fld id="{115EA199-183A-4075-A835-2F668A26456E}" type="slidenum">
              <a:rPr lang="en-US" smtClean="0"/>
              <a:t>20</a:t>
            </a:fld>
            <a:endParaRPr lang="en-US"/>
          </a:p>
        </p:txBody>
      </p:sp>
    </p:spTree>
    <p:extLst>
      <p:ext uri="{BB962C8B-B14F-4D97-AF65-F5344CB8AC3E}">
        <p14:creationId xmlns:p14="http://schemas.microsoft.com/office/powerpoint/2010/main" val="133327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objective: context → structure → motivation → practical setup</a:t>
            </a:r>
          </a:p>
          <a:p>
            <a:endParaRPr lang="en-US" dirty="0"/>
          </a:p>
        </p:txBody>
      </p:sp>
      <p:sp>
        <p:nvSpPr>
          <p:cNvPr id="4" name="Slide Number Placeholder 3"/>
          <p:cNvSpPr>
            <a:spLocks noGrp="1"/>
          </p:cNvSpPr>
          <p:nvPr>
            <p:ph type="sldNum" sz="quarter" idx="5"/>
          </p:nvPr>
        </p:nvSpPr>
        <p:spPr/>
        <p:txBody>
          <a:bodyPr/>
          <a:lstStyle/>
          <a:p>
            <a:fld id="{508B7518-D03A-4D7E-A3C0-95738EA611A2}" type="slidenum">
              <a:rPr lang="en-US" smtClean="0"/>
              <a:t>2</a:t>
            </a:fld>
            <a:endParaRPr lang="en-US"/>
          </a:p>
        </p:txBody>
      </p:sp>
    </p:spTree>
    <p:extLst>
      <p:ext uri="{BB962C8B-B14F-4D97-AF65-F5344CB8AC3E}">
        <p14:creationId xmlns:p14="http://schemas.microsoft.com/office/powerpoint/2010/main" val="242487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68EA-75FC-C455-89B5-DB8444416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08EA3-FFE2-7210-0D5B-D55A7035F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2F4A4-F0D5-5B56-167C-1631FF72B09A}"/>
              </a:ext>
            </a:extLst>
          </p:cNvPr>
          <p:cNvSpPr>
            <a:spLocks noGrp="1"/>
          </p:cNvSpPr>
          <p:nvPr>
            <p:ph type="body" idx="1"/>
          </p:nvPr>
        </p:nvSpPr>
        <p:spPr/>
        <p:txBody>
          <a:bodyPr/>
          <a:lstStyle/>
          <a:p>
            <a:r>
              <a:rPr lang="en-US" b="1" dirty="0"/>
              <a:t>Broader architecture</a:t>
            </a:r>
          </a:p>
          <a:p>
            <a:pPr marL="171450" indent="-171450">
              <a:buFont typeface="Arial" panose="020B0604020202020204" pitchFamily="34" charset="0"/>
              <a:buChar char="•"/>
            </a:pPr>
            <a:r>
              <a:rPr lang="en-US" dirty="0"/>
              <a:t>trusted local weather </a:t>
            </a:r>
          </a:p>
          <a:p>
            <a:pPr marL="171450" indent="-171450">
              <a:buFont typeface="Arial" panose="020B0604020202020204" pitchFamily="34" charset="0"/>
              <a:buChar char="•"/>
            </a:pPr>
            <a:r>
              <a:rPr lang="en-US" dirty="0"/>
              <a:t>standardized interfaces </a:t>
            </a:r>
          </a:p>
          <a:p>
            <a:pPr marL="171450" indent="-171450">
              <a:buFont typeface="Arial" panose="020B0604020202020204" pitchFamily="34" charset="0"/>
              <a:buChar char="•"/>
            </a:pPr>
            <a:r>
              <a:rPr lang="en-US" dirty="0"/>
              <a:t>known uncertainty / quality </a:t>
            </a:r>
          </a:p>
          <a:p>
            <a:r>
              <a:rPr lang="en-US" b="1" dirty="0"/>
              <a:t>Relevance to GA</a:t>
            </a:r>
          </a:p>
          <a:p>
            <a:pPr marL="171450" indent="-171450">
              <a:buFont typeface="Arial" panose="020B0604020202020204" pitchFamily="34" charset="0"/>
              <a:buChar char="•"/>
            </a:pPr>
            <a:r>
              <a:rPr lang="en-US" dirty="0"/>
              <a:t>supplemental weather sources </a:t>
            </a:r>
          </a:p>
          <a:p>
            <a:pPr marL="171450" indent="-171450">
              <a:buFont typeface="Arial" panose="020B0604020202020204" pitchFamily="34" charset="0"/>
              <a:buChar char="•"/>
            </a:pPr>
            <a:r>
              <a:rPr lang="en-US" dirty="0"/>
              <a:t>localized situational awareness </a:t>
            </a:r>
          </a:p>
          <a:p>
            <a:pPr marL="171450" indent="-171450">
              <a:buFont typeface="Arial" panose="020B0604020202020204" pitchFamily="34" charset="0"/>
              <a:buChar char="•"/>
            </a:pPr>
            <a:r>
              <a:rPr lang="en-US" dirty="0"/>
              <a:t>better interoperability with decision-support tools</a:t>
            </a:r>
          </a:p>
          <a:p>
            <a:pPr marL="171450" indent="-171450">
              <a:buFont typeface="Arial" panose="020B0604020202020204" pitchFamily="34" charset="0"/>
              <a:buChar char="•"/>
            </a:pPr>
            <a:r>
              <a:rPr lang="en-US" dirty="0"/>
              <a:t>Especially helicopter operations. They have been mitigating gaps in local weather information with pilot heuristics. With operations pulling the pilot off the aircraft, we are losing that heuristics. But even with a pilot on board, having access to higher density weather information away from airports will only help improve safety and efficiency.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24359AF-9E51-3099-6528-369E87F4014F}"/>
              </a:ext>
            </a:extLst>
          </p:cNvPr>
          <p:cNvSpPr>
            <a:spLocks noGrp="1"/>
          </p:cNvSpPr>
          <p:nvPr>
            <p:ph type="sldNum" sz="quarter" idx="5"/>
          </p:nvPr>
        </p:nvSpPr>
        <p:spPr/>
        <p:txBody>
          <a:bodyPr/>
          <a:lstStyle/>
          <a:p>
            <a:fld id="{115EA199-183A-4075-A835-2F668A26456E}" type="slidenum">
              <a:rPr lang="en-US" smtClean="0"/>
              <a:t>3</a:t>
            </a:fld>
            <a:endParaRPr lang="en-US"/>
          </a:p>
        </p:txBody>
      </p:sp>
    </p:spTree>
    <p:extLst>
      <p:ext uri="{BB962C8B-B14F-4D97-AF65-F5344CB8AC3E}">
        <p14:creationId xmlns:p14="http://schemas.microsoft.com/office/powerpoint/2010/main" val="296312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F0FCC-ACBE-F22F-B270-8E3A89DD5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5BABB-6C28-9904-5325-074D96DE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A4065-80F3-DBED-A3C3-EC0A224AA1BE}"/>
              </a:ext>
            </a:extLst>
          </p:cNvPr>
          <p:cNvSpPr>
            <a:spLocks noGrp="1"/>
          </p:cNvSpPr>
          <p:nvPr>
            <p:ph type="body" idx="1"/>
          </p:nvPr>
        </p:nvSpPr>
        <p:spPr/>
        <p:txBody>
          <a:bodyPr/>
          <a:lstStyle/>
          <a:p>
            <a:pPr fontAlgn="ctr"/>
            <a:r>
              <a:rPr lang="en-US" sz="1200" dirty="0"/>
              <a:t>Founded in 1898 in Philadelphia as the American Society for Testing and Materials to address failures in railroad steel rails</a:t>
            </a:r>
          </a:p>
          <a:p>
            <a:pPr fontAlgn="ctr"/>
            <a:r>
              <a:rPr lang="en-US" sz="1200" dirty="0"/>
              <a:t>Renamed ASTM International in 2001 to reflect global role in standards development</a:t>
            </a:r>
          </a:p>
          <a:p>
            <a:r>
              <a:rPr lang="en-US" dirty="0"/>
              <a:t>Its mission is: “Helping our world work better by creating a foundation for trust, trade, and transformation through the power of global standardization.”</a:t>
            </a:r>
          </a:p>
          <a:p>
            <a:endParaRPr lang="en-US" dirty="0"/>
          </a:p>
          <a:p>
            <a:r>
              <a:rPr lang="en-US" dirty="0"/>
              <a:t>Why it matters: creates common performance language across regulators, operators, suppliers, and researchers In this case: </a:t>
            </a:r>
            <a:r>
              <a:rPr lang="en-US" b="1" dirty="0"/>
              <a:t>moves weather from “available” to “defensible and interoperable”</a:t>
            </a:r>
          </a:p>
          <a:p>
            <a:endParaRPr lang="en-US" dirty="0"/>
          </a:p>
          <a:p>
            <a:r>
              <a:rPr lang="en-US" dirty="0"/>
              <a:t>Image link: </a:t>
            </a:r>
            <a:r>
              <a:rPr lang="en-US" dirty="0">
                <a:hlinkClick r:id="rId3"/>
              </a:rPr>
              <a:t>(26) Post | LinkedIn</a:t>
            </a:r>
            <a:r>
              <a:rPr lang="en-US" dirty="0"/>
              <a:t> </a:t>
            </a:r>
          </a:p>
        </p:txBody>
      </p:sp>
      <p:sp>
        <p:nvSpPr>
          <p:cNvPr id="4" name="Slide Number Placeholder 3">
            <a:extLst>
              <a:ext uri="{FF2B5EF4-FFF2-40B4-BE49-F238E27FC236}">
                <a16:creationId xmlns:a16="http://schemas.microsoft.com/office/drawing/2014/main" id="{5710C0B4-49F7-1C33-0342-F7E2B39EEEDA}"/>
              </a:ext>
            </a:extLst>
          </p:cNvPr>
          <p:cNvSpPr>
            <a:spLocks noGrp="1"/>
          </p:cNvSpPr>
          <p:nvPr>
            <p:ph type="sldNum" sz="quarter" idx="5"/>
          </p:nvPr>
        </p:nvSpPr>
        <p:spPr/>
        <p:txBody>
          <a:bodyPr/>
          <a:lstStyle/>
          <a:p>
            <a:fld id="{508B7518-D03A-4D7E-A3C0-95738EA611A2}" type="slidenum">
              <a:rPr lang="en-US" smtClean="0"/>
              <a:t>4</a:t>
            </a:fld>
            <a:endParaRPr lang="en-US"/>
          </a:p>
        </p:txBody>
      </p:sp>
    </p:spTree>
    <p:extLst>
      <p:ext uri="{BB962C8B-B14F-4D97-AF65-F5344CB8AC3E}">
        <p14:creationId xmlns:p14="http://schemas.microsoft.com/office/powerpoint/2010/main" val="106004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moves weather from “available” to “defensible and interoperable”</a:t>
            </a:r>
          </a:p>
          <a:p>
            <a:endParaRPr lang="en-US" dirty="0"/>
          </a:p>
          <a:p>
            <a:r>
              <a:rPr lang="en-US" dirty="0"/>
              <a:t>What I do not have on the plot is what happens after the publication. The standard has to be reviewed, renewed, and sometimes revised. Otherwise it risks becoming irrelevant</a:t>
            </a:r>
            <a:br>
              <a:rPr lang="en-US" dirty="0"/>
            </a:br>
            <a:endParaRPr lang="en-US" dirty="0"/>
          </a:p>
          <a:p>
            <a:r>
              <a:rPr lang="en-US" b="1" dirty="0"/>
              <a:t>Other F38 lanes include airworthiness and personnel/training</a:t>
            </a:r>
          </a:p>
          <a:p>
            <a:br>
              <a:rPr lang="en-US" dirty="0"/>
            </a:br>
            <a:r>
              <a:rPr lang="en-US" dirty="0"/>
              <a:t>Standard Development Process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Identify a gap or operational need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Define scope, objective, deliverables, timeline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Develop draft language, annexes, appendices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Resolve comments and align text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Subcommittee ballot,</a:t>
            </a:r>
            <a:br>
              <a:rPr lang="en-US" dirty="0"/>
            </a:br>
            <a:r>
              <a:rPr lang="en-US" sz="1200" b="0" i="0" kern="1200" dirty="0">
                <a:solidFill>
                  <a:schemeClr val="tx1"/>
                </a:solidFill>
                <a:effectLst/>
                <a:latin typeface="+mn-lt"/>
                <a:ea typeface="+mn-ea"/>
                <a:cs typeface="+mn-cs"/>
              </a:rPr>
              <a:t>then committee ballot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Published consensus</a:t>
            </a:r>
            <a:br>
              <a:rPr lang="en-US" dirty="0"/>
            </a:br>
            <a:r>
              <a:rPr lang="en-US" sz="1200" b="0" i="0" kern="1200" dirty="0">
                <a:solidFill>
                  <a:schemeClr val="tx1"/>
                </a:solidFill>
                <a:effectLst/>
                <a:latin typeface="+mn-lt"/>
                <a:ea typeface="+mn-ea"/>
                <a:cs typeface="+mn-cs"/>
              </a:rPr>
              <a:t>standard</a:t>
            </a:r>
            <a:endParaRPr lang="en-US" dirty="0"/>
          </a:p>
          <a:p>
            <a:endParaRPr lang="en-US" dirty="0"/>
          </a:p>
          <a:p>
            <a:endParaRPr lang="en-US" dirty="0"/>
          </a:p>
          <a:p>
            <a:r>
              <a:rPr lang="en-US" sz="1200" b="1" i="0" kern="1200" dirty="0">
                <a:solidFill>
                  <a:schemeClr val="tx1"/>
                </a:solidFill>
                <a:effectLst/>
                <a:latin typeface="+mn-lt"/>
                <a:ea typeface="+mn-ea"/>
                <a:cs typeface="+mn-cs"/>
              </a:rPr>
              <a:t>Test Method Standards </a:t>
            </a:r>
          </a:p>
          <a:p>
            <a:pPr rtl="0"/>
            <a:r>
              <a:rPr lang="en-US" sz="1200" b="0" i="0" kern="1200" dirty="0">
                <a:solidFill>
                  <a:schemeClr val="tx1"/>
                </a:solidFill>
                <a:effectLst/>
                <a:latin typeface="+mn-lt"/>
                <a:ea typeface="+mn-ea"/>
                <a:cs typeface="+mn-cs"/>
              </a:rPr>
              <a:t>These are standardized methods designed to produce consistent and reliable test outcomes, typically used to identify, measure, or assess specific properties or characteristics.</a:t>
            </a:r>
          </a:p>
          <a:p>
            <a:r>
              <a:rPr lang="en-US" sz="1200" b="1" i="0" kern="1200" dirty="0">
                <a:solidFill>
                  <a:schemeClr val="tx1"/>
                </a:solidFill>
                <a:effectLst/>
                <a:latin typeface="+mn-lt"/>
                <a:ea typeface="+mn-ea"/>
                <a:cs typeface="+mn-cs"/>
              </a:rPr>
              <a:t>Practice Method Standard </a:t>
            </a:r>
          </a:p>
          <a:p>
            <a:pPr rtl="0"/>
            <a:r>
              <a:rPr lang="en-US" sz="1200" b="0" i="0" kern="1200" dirty="0">
                <a:solidFill>
                  <a:schemeClr val="tx1"/>
                </a:solidFill>
                <a:effectLst/>
                <a:latin typeface="+mn-lt"/>
                <a:ea typeface="+mn-ea"/>
                <a:cs typeface="+mn-cs"/>
              </a:rPr>
              <a:t>Practice Method Standards provide procedural guidelines for carrying out specific operations that do not yield measurable test results. They may include tasks such as cleaning, sampling, training, inspection, or material preparation.</a:t>
            </a:r>
          </a:p>
          <a:p>
            <a:r>
              <a:rPr lang="en-US" sz="1200" b="1" i="0" kern="1200" dirty="0">
                <a:solidFill>
                  <a:schemeClr val="tx1"/>
                </a:solidFill>
                <a:effectLst/>
                <a:latin typeface="+mn-lt"/>
                <a:ea typeface="+mn-ea"/>
                <a:cs typeface="+mn-cs"/>
              </a:rPr>
              <a:t>Specification Standards </a:t>
            </a:r>
          </a:p>
          <a:p>
            <a:pPr rtl="0"/>
            <a:r>
              <a:rPr lang="en-US" sz="1200" b="0" i="0" kern="1200" dirty="0">
                <a:solidFill>
                  <a:schemeClr val="tx1"/>
                </a:solidFill>
                <a:effectLst/>
                <a:latin typeface="+mn-lt"/>
                <a:ea typeface="+mn-ea"/>
                <a:cs typeface="+mn-cs"/>
              </a:rPr>
              <a:t>Specification Standards outline the mandatory criteria that a material, product, system, or service must fulfil. They include defined test methods to verify compliance with physical, chemical, mechanical, safety, quality, and performance requirements.</a:t>
            </a:r>
          </a:p>
          <a:p>
            <a:r>
              <a:rPr lang="en-US" sz="1200" b="1" i="0" kern="1200" dirty="0">
                <a:solidFill>
                  <a:schemeClr val="tx1"/>
                </a:solidFill>
                <a:effectLst/>
                <a:latin typeface="+mn-lt"/>
                <a:ea typeface="+mn-ea"/>
                <a:cs typeface="+mn-cs"/>
              </a:rPr>
              <a:t>Classification Standards </a:t>
            </a:r>
          </a:p>
          <a:p>
            <a:pPr rtl="0"/>
            <a:r>
              <a:rPr lang="en-US" sz="1200" b="0" i="0" kern="1200" dirty="0">
                <a:solidFill>
                  <a:schemeClr val="tx1"/>
                </a:solidFill>
                <a:effectLst/>
                <a:latin typeface="+mn-lt"/>
                <a:ea typeface="+mn-ea"/>
                <a:cs typeface="+mn-cs"/>
              </a:rPr>
              <a:t>Classification Standards provide a systematic framework for dividing materials or products into groups that exhibit similar traits in terms of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composition, or practical use.</a:t>
            </a:r>
          </a:p>
          <a:p>
            <a:r>
              <a:rPr lang="en-US" sz="1200" b="1" i="0" kern="1200" dirty="0">
                <a:solidFill>
                  <a:schemeClr val="tx1"/>
                </a:solidFill>
                <a:effectLst/>
                <a:latin typeface="+mn-lt"/>
                <a:ea typeface="+mn-ea"/>
                <a:cs typeface="+mn-cs"/>
              </a:rPr>
              <a:t>Guide Standards </a:t>
            </a:r>
          </a:p>
          <a:p>
            <a:pPr rtl="0"/>
            <a:r>
              <a:rPr lang="en-US" sz="1200" b="0" i="0" kern="1200" dirty="0">
                <a:solidFill>
                  <a:schemeClr val="tx1"/>
                </a:solidFill>
                <a:effectLst/>
                <a:latin typeface="+mn-lt"/>
                <a:ea typeface="+mn-ea"/>
                <a:cs typeface="+mn-cs"/>
              </a:rPr>
              <a:t>Guide Standards present general information and a range of possible approaches without endorsing any method. They are intended to inform stakeholders about current practices within a specific subject area.</a:t>
            </a:r>
          </a:p>
          <a:p>
            <a:r>
              <a:rPr lang="en-US" sz="1200" b="1" i="0" kern="1200" dirty="0">
                <a:solidFill>
                  <a:schemeClr val="tx1"/>
                </a:solidFill>
                <a:effectLst/>
                <a:latin typeface="+mn-lt"/>
                <a:ea typeface="+mn-ea"/>
                <a:cs typeface="+mn-cs"/>
              </a:rPr>
              <a:t>Terminology Standards </a:t>
            </a:r>
          </a:p>
          <a:p>
            <a:pPr rtl="0"/>
            <a:r>
              <a:rPr lang="en-US" sz="1200" b="0" i="0" kern="1200" dirty="0">
                <a:solidFill>
                  <a:schemeClr val="tx1"/>
                </a:solidFill>
                <a:effectLst/>
                <a:latin typeface="+mn-lt"/>
                <a:ea typeface="+mn-ea"/>
                <a:cs typeface="+mn-cs"/>
              </a:rPr>
              <a:t>These standards provide clear definitions of terms along with explanations of symbols, abbreviations, and acronyms used within a particular field.</a:t>
            </a:r>
          </a:p>
          <a:p>
            <a:r>
              <a:rPr lang="en-US" dirty="0">
                <a:hlinkClick r:id="rId3"/>
              </a:rPr>
              <a:t>What are ASTM Standards? Full Form, Types, and Uses</a:t>
            </a:r>
            <a:endParaRPr lang="en-US" dirty="0"/>
          </a:p>
          <a:p>
            <a:endParaRPr lang="en-US" dirty="0"/>
          </a:p>
          <a:p>
            <a:r>
              <a:rPr lang="en-US" dirty="0"/>
              <a:t>F38 Committee Scope: </a:t>
            </a:r>
          </a:p>
          <a:p>
            <a:endParaRPr lang="en-US" dirty="0"/>
          </a:p>
          <a:p>
            <a:r>
              <a:rPr lang="en-US" sz="1200" b="0" i="0" kern="1200" dirty="0">
                <a:solidFill>
                  <a:schemeClr val="tx1"/>
                </a:solidFill>
                <a:effectLst/>
                <a:latin typeface="+mn-lt"/>
                <a:ea typeface="+mn-ea"/>
                <a:cs typeface="+mn-cs"/>
              </a:rPr>
              <a:t>4.1 The Scope of the Committee shall be the development of standards and guidance materials for unmanned aircraft systems. The work of this Committee will be coordinated with other ASTM Committees and organizations having mutual interest.</a:t>
            </a:r>
            <a:br>
              <a:rPr lang="en-US" dirty="0"/>
            </a:br>
            <a:br>
              <a:rPr lang="en-US" dirty="0"/>
            </a:br>
            <a:r>
              <a:rPr lang="en-US" sz="1200" b="0" i="0" kern="1200" dirty="0">
                <a:solidFill>
                  <a:schemeClr val="tx1"/>
                </a:solidFill>
                <a:effectLst/>
                <a:latin typeface="+mn-lt"/>
                <a:ea typeface="+mn-ea"/>
                <a:cs typeface="+mn-cs"/>
              </a:rPr>
              <a:t>4.2 The focus of the committee shall be the development of standards and publications including (but not necessarily limited to):</a:t>
            </a:r>
            <a:br>
              <a:rPr lang="en-US" dirty="0"/>
            </a:br>
            <a:br>
              <a:rPr lang="en-US" dirty="0"/>
            </a:br>
            <a:r>
              <a:rPr lang="en-US" sz="1200" b="0" i="0" kern="1200" dirty="0">
                <a:solidFill>
                  <a:schemeClr val="tx1"/>
                </a:solidFill>
                <a:effectLst/>
                <a:latin typeface="+mn-lt"/>
                <a:ea typeface="+mn-ea"/>
                <a:cs typeface="+mn-cs"/>
              </a:rPr>
              <a:t>4.2.1 Minimum safety, performance, and flight proficiency requirements.</a:t>
            </a:r>
            <a:br>
              <a:rPr lang="en-US" dirty="0"/>
            </a:br>
            <a:br>
              <a:rPr lang="en-US" dirty="0"/>
            </a:br>
            <a:r>
              <a:rPr lang="en-US" sz="1200" b="0" i="0" kern="1200" dirty="0">
                <a:solidFill>
                  <a:schemeClr val="tx1"/>
                </a:solidFill>
                <a:effectLst/>
                <a:latin typeface="+mn-lt"/>
                <a:ea typeface="+mn-ea"/>
                <a:cs typeface="+mn-cs"/>
              </a:rPr>
              <a:t>4.2.2 Quality</a:t>
            </a:r>
          </a:p>
          <a:p>
            <a:r>
              <a:rPr lang="en-US" sz="1200" b="0" i="0" kern="1200" dirty="0">
                <a:solidFill>
                  <a:schemeClr val="tx1"/>
                </a:solidFill>
                <a:effectLst/>
                <a:latin typeface="+mn-lt"/>
                <a:ea typeface="+mn-ea"/>
                <a:cs typeface="+mn-cs"/>
              </a:rPr>
              <a:t> assurance – to install manufacturing controls assuring aircraft conform to design criteria.</a:t>
            </a:r>
            <a:br>
              <a:rPr lang="en-US" dirty="0"/>
            </a:br>
            <a:br>
              <a:rPr lang="en-US" dirty="0"/>
            </a:br>
            <a:r>
              <a:rPr lang="en-US" sz="1200" b="0" i="0" kern="1200" dirty="0">
                <a:solidFill>
                  <a:schemeClr val="tx1"/>
                </a:solidFill>
                <a:effectLst/>
                <a:latin typeface="+mn-lt"/>
                <a:ea typeface="+mn-ea"/>
                <a:cs typeface="+mn-cs"/>
              </a:rPr>
              <a:t>4.2.3 Production acceptance tests and procedures assuring that the completed aircraft systems meet reported performance as demonstrated in the prototype aircraft system. This performance includes limits such as: empty weight and center of gravity, performance specifications, controllability and maneuverability trim, stability, stall speed and handling characteristics, engine cooling and operating characteristics, propeller limits, systems functions, and folding or removable lifting surfaces.</a:t>
            </a:r>
            <a:br>
              <a:rPr lang="en-US" dirty="0"/>
            </a:br>
            <a:br>
              <a:rPr lang="en-US" dirty="0"/>
            </a:br>
            <a:r>
              <a:rPr lang="en-US" sz="1200" b="0" i="0" kern="1200" dirty="0">
                <a:solidFill>
                  <a:schemeClr val="tx1"/>
                </a:solidFill>
                <a:effectLst/>
                <a:latin typeface="+mn-lt"/>
                <a:ea typeface="+mn-ea"/>
                <a:cs typeface="+mn-cs"/>
              </a:rPr>
              <a:t>4.3.3 A baseline plan for continued airworthiness systems, including methods for monitoring and maintaining continued operational safety, and processes for identifying, reporting, and remedying safety-of-flight issues.</a:t>
            </a:r>
            <a:endParaRPr lang="en-US" dirty="0"/>
          </a:p>
        </p:txBody>
      </p:sp>
      <p:sp>
        <p:nvSpPr>
          <p:cNvPr id="4" name="Slide Number Placeholder 3"/>
          <p:cNvSpPr>
            <a:spLocks noGrp="1"/>
          </p:cNvSpPr>
          <p:nvPr>
            <p:ph type="sldNum" sz="quarter" idx="5"/>
          </p:nvPr>
        </p:nvSpPr>
        <p:spPr/>
        <p:txBody>
          <a:bodyPr/>
          <a:lstStyle/>
          <a:p>
            <a:fld id="{508B7518-D03A-4D7E-A3C0-95738EA611A2}" type="slidenum">
              <a:rPr lang="en-US" smtClean="0"/>
              <a:t>5</a:t>
            </a:fld>
            <a:endParaRPr lang="en-US"/>
          </a:p>
        </p:txBody>
      </p:sp>
    </p:spTree>
    <p:extLst>
      <p:ext uri="{BB962C8B-B14F-4D97-AF65-F5344CB8AC3E}">
        <p14:creationId xmlns:p14="http://schemas.microsoft.com/office/powerpoint/2010/main" val="2624980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1200"/>
              </a:spcAft>
            </a:pPr>
            <a:r>
              <a:rPr lang="en-US" dirty="0"/>
              <a:t>Current edition published November 2024</a:t>
            </a:r>
          </a:p>
          <a:p>
            <a:pPr>
              <a:lnSpc>
                <a:spcPct val="100000"/>
              </a:lnSpc>
              <a:spcBef>
                <a:spcPts val="0"/>
              </a:spcBef>
              <a:spcAft>
                <a:spcPts val="1200"/>
              </a:spcAft>
            </a:pPr>
            <a:r>
              <a:rPr lang="en-US" dirty="0"/>
              <a:t>Next revision likely in 2026</a:t>
            </a:r>
          </a:p>
          <a:p>
            <a:pPr lvl="1">
              <a:lnSpc>
                <a:spcPct val="100000"/>
              </a:lnSpc>
              <a:spcBef>
                <a:spcPts val="0"/>
              </a:spcBef>
            </a:pPr>
            <a:r>
              <a:rPr lang="en-US" dirty="0"/>
              <a:t>Expected to go to ballot December 2025 </a:t>
            </a:r>
          </a:p>
          <a:p>
            <a:pPr lvl="1">
              <a:lnSpc>
                <a:spcPct val="100000"/>
              </a:lnSpc>
              <a:spcBef>
                <a:spcPts val="0"/>
              </a:spcBef>
              <a:spcAft>
                <a:spcPts val="1200"/>
              </a:spcAft>
            </a:pPr>
            <a:r>
              <a:rPr lang="en-US" dirty="0"/>
              <a:t>Will capture MOC, metadata, and other items that emerged during previous balloting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eXtensible</a:t>
            </a:r>
            <a:r>
              <a:rPr lang="en-US" sz="1200" b="0" i="0" kern="1200" dirty="0">
                <a:solidFill>
                  <a:schemeClr val="tx1"/>
                </a:solidFill>
                <a:effectLst/>
                <a:latin typeface="+mn-lt"/>
                <a:ea typeface="+mn-ea"/>
                <a:cs typeface="+mn-cs"/>
              </a:rPr>
              <a:t> Traffic Management (</a:t>
            </a:r>
            <a:r>
              <a:rPr lang="en-US" sz="1200" b="0" i="0" kern="1200" dirty="0" err="1">
                <a:solidFill>
                  <a:schemeClr val="tx1"/>
                </a:solidFill>
                <a:effectLst/>
                <a:latin typeface="+mn-lt"/>
                <a:ea typeface="+mn-ea"/>
                <a:cs typeface="+mn-cs"/>
              </a:rPr>
              <a:t>xTM</a:t>
            </a:r>
            <a:r>
              <a:rPr lang="en-US" sz="1200" b="0" i="0" kern="1200" dirty="0">
                <a:solidFill>
                  <a:schemeClr val="tx1"/>
                </a:solidFill>
                <a:effectLst/>
                <a:latin typeface="+mn-lt"/>
                <a:ea typeface="+mn-ea"/>
                <a:cs typeface="+mn-cs"/>
              </a:rPr>
              <a:t>), a NASA and FAA framework for managing high-altitude (above 60,000 ft) or low-altitude UAS traffic</a:t>
            </a:r>
            <a:br>
              <a:rPr lang="en-US" dirty="0"/>
            </a:br>
            <a:endParaRPr lang="en-US" dirty="0"/>
          </a:p>
          <a:p>
            <a:endParaRPr lang="en-US" dirty="0"/>
          </a:p>
          <a:p>
            <a:pPr fontAlgn="ctr"/>
            <a:r>
              <a:rPr lang="en-US" sz="1400" b="1" dirty="0"/>
              <a:t>Purpose: </a:t>
            </a:r>
            <a:r>
              <a:rPr lang="en-US" sz="1400" dirty="0"/>
              <a:t>Define performance requirements for Weather Information Providers (WIPs) </a:t>
            </a:r>
          </a:p>
          <a:p>
            <a:pPr fontAlgn="ctr"/>
            <a:r>
              <a:rPr lang="en-US" sz="1400" b="1" dirty="0"/>
              <a:t>Scope: </a:t>
            </a:r>
            <a:r>
              <a:rPr lang="en-US" sz="1400" dirty="0"/>
              <a:t>Extensible traffic management systems, uncrewed aircraft systems, and vertical takeoff and landing systems operating from the surface to 5000 ft above ground level.</a:t>
            </a:r>
          </a:p>
          <a:p>
            <a:pPr fontAlgn="ctr"/>
            <a:r>
              <a:rPr lang="en-US" sz="1400" b="1" dirty="0"/>
              <a:t>Approach: </a:t>
            </a:r>
            <a:r>
              <a:rPr lang="en-US" sz="1400" dirty="0"/>
              <a:t>Data performance approach that leverages a tier-based weather data quantification framework.</a:t>
            </a:r>
          </a:p>
          <a:p>
            <a:pPr fontAlgn="ctr"/>
            <a:r>
              <a:rPr lang="en-US" sz="1400" b="1" dirty="0"/>
              <a:t>Key Principle</a:t>
            </a:r>
            <a:r>
              <a:rPr lang="en-US" sz="1400" dirty="0"/>
              <a:t>: The standard of performance depends on the reporting of data performance accuracy from reliable sources meeting security requirements.</a:t>
            </a:r>
          </a:p>
          <a:p>
            <a:endParaRPr lang="en-US" dirty="0"/>
          </a:p>
        </p:txBody>
      </p:sp>
      <p:sp>
        <p:nvSpPr>
          <p:cNvPr id="4" name="Slide Number Placeholder 3"/>
          <p:cNvSpPr>
            <a:spLocks noGrp="1"/>
          </p:cNvSpPr>
          <p:nvPr>
            <p:ph type="sldNum" sz="quarter" idx="5"/>
          </p:nvPr>
        </p:nvSpPr>
        <p:spPr/>
        <p:txBody>
          <a:bodyPr/>
          <a:lstStyle/>
          <a:p>
            <a:fld id="{508B7518-D03A-4D7E-A3C0-95738EA611A2}" type="slidenum">
              <a:rPr lang="en-US" smtClean="0"/>
              <a:t>6</a:t>
            </a:fld>
            <a:endParaRPr lang="en-US"/>
          </a:p>
        </p:txBody>
      </p:sp>
    </p:spTree>
    <p:extLst>
      <p:ext uri="{BB962C8B-B14F-4D97-AF65-F5344CB8AC3E}">
        <p14:creationId xmlns:p14="http://schemas.microsoft.com/office/powerpoint/2010/main" val="179135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F3673 does not start with “What device is this?”</a:t>
            </a:r>
            <a:br>
              <a:rPr lang="en-US" dirty="0"/>
            </a:br>
            <a:r>
              <a:rPr lang="en-US" dirty="0"/>
              <a:t>It starts with “What weather element is being reported, how well does it perform, and what supports that claim?”</a:t>
            </a:r>
          </a:p>
          <a:p>
            <a:endParaRPr lang="en-US" dirty="0"/>
          </a:p>
        </p:txBody>
      </p:sp>
      <p:sp>
        <p:nvSpPr>
          <p:cNvPr id="4" name="Slide Number Placeholder 3"/>
          <p:cNvSpPr>
            <a:spLocks noGrp="1"/>
          </p:cNvSpPr>
          <p:nvPr>
            <p:ph type="sldNum" sz="quarter" idx="5"/>
          </p:nvPr>
        </p:nvSpPr>
        <p:spPr/>
        <p:txBody>
          <a:bodyPr/>
          <a:lstStyle/>
          <a:p>
            <a:fld id="{508B7518-D03A-4D7E-A3C0-95738EA611A2}" type="slidenum">
              <a:rPr lang="en-US" smtClean="0"/>
              <a:t>7</a:t>
            </a:fld>
            <a:endParaRPr lang="en-US"/>
          </a:p>
        </p:txBody>
      </p:sp>
    </p:spTree>
    <p:extLst>
      <p:ext uri="{BB962C8B-B14F-4D97-AF65-F5344CB8AC3E}">
        <p14:creationId xmlns:p14="http://schemas.microsoft.com/office/powerpoint/2010/main" val="20143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B1BB2-E6A6-EF86-05E1-81EF7F014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125DE-42E8-6078-A0C0-26044F507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4815C-EA25-F9DC-0ACE-B808646A9AD0}"/>
              </a:ext>
            </a:extLst>
          </p:cNvPr>
          <p:cNvSpPr>
            <a:spLocks noGrp="1"/>
          </p:cNvSpPr>
          <p:nvPr>
            <p:ph type="body" idx="1"/>
          </p:nvPr>
        </p:nvSpPr>
        <p:spPr/>
        <p:txBody>
          <a:bodyPr/>
          <a:lstStyle/>
          <a:p>
            <a:pPr>
              <a:lnSpc>
                <a:spcPct val="100000"/>
              </a:lnSpc>
              <a:spcBef>
                <a:spcPts val="0"/>
              </a:spcBef>
              <a:spcAft>
                <a:spcPts val="1200"/>
              </a:spcAft>
            </a:pPr>
            <a:r>
              <a:rPr lang="en-US" dirty="0"/>
              <a:t>Early findings from MOC work </a:t>
            </a:r>
          </a:p>
          <a:p>
            <a:pPr marL="171450" indent="-171450">
              <a:lnSpc>
                <a:spcPct val="100000"/>
              </a:lnSpc>
              <a:spcBef>
                <a:spcPts val="0"/>
              </a:spcBef>
              <a:spcAft>
                <a:spcPts val="1200"/>
              </a:spcAft>
              <a:buFont typeface="Arial" panose="020B0604020202020204" pitchFamily="34" charset="0"/>
              <a:buChar char="•"/>
            </a:pPr>
            <a:r>
              <a:rPr lang="en-US" dirty="0"/>
              <a:t>Achievable pathway with MOC Annex adoption</a:t>
            </a:r>
          </a:p>
          <a:p>
            <a:pPr marL="171450" indent="-171450">
              <a:lnSpc>
                <a:spcPct val="100000"/>
              </a:lnSpc>
              <a:spcBef>
                <a:spcPts val="0"/>
              </a:spcBef>
              <a:spcAft>
                <a:spcPts val="1200"/>
              </a:spcAft>
              <a:buFont typeface="Arial" panose="020B0604020202020204" pitchFamily="34" charset="0"/>
              <a:buChar char="•"/>
            </a:pPr>
            <a:r>
              <a:rPr lang="en-US" dirty="0"/>
              <a:t>Overly burdensome requirements need to be addressed</a:t>
            </a:r>
          </a:p>
          <a:p>
            <a:pPr marL="628650" lvl="1" indent="-171450">
              <a:lnSpc>
                <a:spcPct val="100000"/>
              </a:lnSpc>
              <a:spcBef>
                <a:spcPts val="0"/>
              </a:spcBef>
              <a:spcAft>
                <a:spcPts val="1200"/>
              </a:spcAft>
              <a:buFont typeface="Arial" panose="020B0604020202020204" pitchFamily="34" charset="0"/>
              <a:buChar char="•"/>
            </a:pPr>
            <a:r>
              <a:rPr lang="en-US" dirty="0"/>
              <a:t>E.g., Grid-to-point verification for analyzed weather data </a:t>
            </a:r>
          </a:p>
          <a:p>
            <a:pPr marL="171450" indent="-171450">
              <a:lnSpc>
                <a:spcPct val="100000"/>
              </a:lnSpc>
              <a:spcBef>
                <a:spcPts val="0"/>
              </a:spcBef>
              <a:spcAft>
                <a:spcPts val="1200"/>
              </a:spcAft>
              <a:buFont typeface="Arial" panose="020B0604020202020204" pitchFamily="34" charset="0"/>
              <a:buChar char="•"/>
            </a:pPr>
            <a:r>
              <a:rPr lang="en-US" dirty="0"/>
              <a:t>Tier approach limits communication of dynamic uncertainty information</a:t>
            </a:r>
          </a:p>
          <a:p>
            <a:pPr marL="171450" indent="-171450">
              <a:lnSpc>
                <a:spcPct val="100000"/>
              </a:lnSpc>
              <a:spcBef>
                <a:spcPts val="0"/>
              </a:spcBef>
              <a:spcAft>
                <a:spcPts val="1200"/>
              </a:spcAft>
              <a:buFont typeface="Arial" panose="020B0604020202020204" pitchFamily="34" charset="0"/>
              <a:buChar char="•"/>
            </a:pPr>
            <a:r>
              <a:rPr lang="en-US" dirty="0"/>
              <a:t>Methods defining representativeness need to be demonstrated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48CE57A-636A-56C2-FA33-5DDB890C5C0D}"/>
              </a:ext>
            </a:extLst>
          </p:cNvPr>
          <p:cNvSpPr>
            <a:spLocks noGrp="1"/>
          </p:cNvSpPr>
          <p:nvPr>
            <p:ph type="sldNum" sz="quarter" idx="5"/>
          </p:nvPr>
        </p:nvSpPr>
        <p:spPr/>
        <p:txBody>
          <a:bodyPr/>
          <a:lstStyle/>
          <a:p>
            <a:fld id="{115EA199-183A-4075-A835-2F668A26456E}" type="slidenum">
              <a:rPr lang="en-US" smtClean="0"/>
              <a:t>8</a:t>
            </a:fld>
            <a:endParaRPr lang="en-US"/>
          </a:p>
        </p:txBody>
      </p:sp>
    </p:spTree>
    <p:extLst>
      <p:ext uri="{BB962C8B-B14F-4D97-AF65-F5344CB8AC3E}">
        <p14:creationId xmlns:p14="http://schemas.microsoft.com/office/powerpoint/2010/main" val="219528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4AF84-A51D-01E5-E4A5-784805770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BD6A0-E8E5-E96F-5299-3536B0863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659BD-89E7-6F67-BE09-B32161EB9B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with me or Gus if you are interested in joining this “early access” internal review of the proposed MOC annex before it heads to the ASTM subcommittee for balloting. </a:t>
            </a:r>
          </a:p>
        </p:txBody>
      </p:sp>
      <p:sp>
        <p:nvSpPr>
          <p:cNvPr id="4" name="Slide Number Placeholder 3">
            <a:extLst>
              <a:ext uri="{FF2B5EF4-FFF2-40B4-BE49-F238E27FC236}">
                <a16:creationId xmlns:a16="http://schemas.microsoft.com/office/drawing/2014/main" id="{A45D7DE4-52D8-9425-D10A-44989FC97B2E}"/>
              </a:ext>
            </a:extLst>
          </p:cNvPr>
          <p:cNvSpPr>
            <a:spLocks noGrp="1"/>
          </p:cNvSpPr>
          <p:nvPr>
            <p:ph type="sldNum" sz="quarter" idx="5"/>
          </p:nvPr>
        </p:nvSpPr>
        <p:spPr/>
        <p:txBody>
          <a:bodyPr/>
          <a:lstStyle/>
          <a:p>
            <a:fld id="{115EA199-183A-4075-A835-2F668A26456E}" type="slidenum">
              <a:rPr lang="en-US" smtClean="0"/>
              <a:t>9</a:t>
            </a:fld>
            <a:endParaRPr lang="en-US"/>
          </a:p>
        </p:txBody>
      </p:sp>
    </p:spTree>
    <p:extLst>
      <p:ext uri="{BB962C8B-B14F-4D97-AF65-F5344CB8AC3E}">
        <p14:creationId xmlns:p14="http://schemas.microsoft.com/office/powerpoint/2010/main" val="1395026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Picture 2" descr="A drone flying in the sky&#10;&#10;Description automatically generated">
            <a:extLst>
              <a:ext uri="{FF2B5EF4-FFF2-40B4-BE49-F238E27FC236}">
                <a16:creationId xmlns:a16="http://schemas.microsoft.com/office/drawing/2014/main" id="{2B73B4B8-673C-DF1C-29E8-EBB84BBD2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FBD435D7-7EEB-5027-3A0D-21F9156ABA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97" y="226432"/>
            <a:ext cx="3657600" cy="863600"/>
          </a:xfrm>
          <a:prstGeom prst="rect">
            <a:avLst/>
          </a:prstGeom>
        </p:spPr>
      </p:pic>
      <p:sp>
        <p:nvSpPr>
          <p:cNvPr id="2" name="TextBox 1">
            <a:extLst>
              <a:ext uri="{FF2B5EF4-FFF2-40B4-BE49-F238E27FC236}">
                <a16:creationId xmlns:a16="http://schemas.microsoft.com/office/drawing/2014/main" id="{3CF1BB15-28C4-0154-7FA9-C23181835BAA}"/>
              </a:ext>
            </a:extLst>
          </p:cNvPr>
          <p:cNvSpPr txBox="1"/>
          <p:nvPr userDrawn="1"/>
        </p:nvSpPr>
        <p:spPr>
          <a:xfrm>
            <a:off x="368697" y="4448170"/>
            <a:ext cx="6380263" cy="1969770"/>
          </a:xfrm>
          <a:prstGeom prst="rect">
            <a:avLst/>
          </a:prstGeom>
          <a:noFill/>
        </p:spPr>
        <p:txBody>
          <a:bodyPr wrap="square" lIns="0" tIns="0" rIns="0" bIns="0" rtlCol="0">
            <a:spAutoFit/>
          </a:bodyPr>
          <a:lstStyle/>
          <a:p>
            <a:endParaRPr lang="en-US" sz="3200" dirty="0">
              <a:solidFill>
                <a:srgbClr val="0057AC"/>
              </a:solidFill>
              <a:latin typeface="Arial" panose="020B0604020202020204" pitchFamily="34" charset="0"/>
            </a:endParaRPr>
          </a:p>
          <a:p>
            <a:endParaRPr lang="en-US" sz="3200" dirty="0">
              <a:solidFill>
                <a:srgbClr val="0057AC"/>
              </a:solidFill>
              <a:latin typeface="Arial" panose="020B0604020202020204" pitchFamily="34" charset="0"/>
            </a:endParaRPr>
          </a:p>
          <a:p>
            <a:endParaRPr lang="en-US" sz="3200" dirty="0">
              <a:solidFill>
                <a:srgbClr val="0057AC"/>
              </a:solidFill>
              <a:latin typeface="Arial" panose="020B0604020202020204" pitchFamily="34" charset="0"/>
            </a:endParaRPr>
          </a:p>
          <a:p>
            <a:endParaRPr lang="en-US" sz="1600" dirty="0">
              <a:solidFill>
                <a:srgbClr val="0057AC"/>
              </a:solidFill>
              <a:latin typeface="Arial" panose="020B0604020202020204" pitchFamily="34" charset="0"/>
            </a:endParaRPr>
          </a:p>
          <a:p>
            <a:r>
              <a:rPr lang="en-US" sz="1600" dirty="0">
                <a:solidFill>
                  <a:srgbClr val="0057AC"/>
                </a:solidFill>
                <a:latin typeface="Arial" panose="020B0604020202020204" pitchFamily="34" charset="0"/>
              </a:rPr>
              <a:t>Helping Our World Work Better</a:t>
            </a:r>
          </a:p>
        </p:txBody>
      </p:sp>
      <p:sp>
        <p:nvSpPr>
          <p:cNvPr id="6" name="Title 1">
            <a:extLst>
              <a:ext uri="{FF2B5EF4-FFF2-40B4-BE49-F238E27FC236}">
                <a16:creationId xmlns:a16="http://schemas.microsoft.com/office/drawing/2014/main" id="{F6F91085-87D0-6427-02C2-779107690CE5}"/>
              </a:ext>
            </a:extLst>
          </p:cNvPr>
          <p:cNvSpPr>
            <a:spLocks noGrp="1"/>
          </p:cNvSpPr>
          <p:nvPr>
            <p:ph type="title" idx="4294967295"/>
          </p:nvPr>
        </p:nvSpPr>
        <p:spPr>
          <a:xfrm>
            <a:off x="370285" y="3698327"/>
            <a:ext cx="4678846" cy="1211118"/>
          </a:xfrm>
        </p:spPr>
        <p:txBody>
          <a:bodyPr/>
          <a:lstStyle/>
          <a:p>
            <a:endParaRPr lang="en-US" dirty="0"/>
          </a:p>
        </p:txBody>
      </p:sp>
      <p:sp>
        <p:nvSpPr>
          <p:cNvPr id="7" name="Content Placeholder 2">
            <a:extLst>
              <a:ext uri="{FF2B5EF4-FFF2-40B4-BE49-F238E27FC236}">
                <a16:creationId xmlns:a16="http://schemas.microsoft.com/office/drawing/2014/main" id="{1871AAD0-6267-4F0C-9444-04FE9B215B20}"/>
              </a:ext>
            </a:extLst>
          </p:cNvPr>
          <p:cNvSpPr>
            <a:spLocks noGrp="1"/>
          </p:cNvSpPr>
          <p:nvPr>
            <p:ph idx="10"/>
          </p:nvPr>
        </p:nvSpPr>
        <p:spPr>
          <a:xfrm>
            <a:off x="368697" y="5014592"/>
            <a:ext cx="4679553" cy="418463"/>
          </a:xfrm>
        </p:spPr>
        <p:txBody>
          <a:bodyPr>
            <a:noAutofit/>
          </a:bodyPr>
          <a:lstStyle>
            <a:lvl1pPr>
              <a:buNone/>
              <a:defRPr sz="2800">
                <a:solidFill>
                  <a:srgbClr val="0061D6"/>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200473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5E99-8235-8D43-5421-89250D6D6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8057C7-2761-2A57-9FC8-BFE352F45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E63CB-0032-B3D9-5ACB-FEF728872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8422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side placeholder 3" preserve="1">
  <p:cSld name="9_side placeholder 3">
    <p:spTree>
      <p:nvGrpSpPr>
        <p:cNvPr id="1" name="Shape 37"/>
        <p:cNvGrpSpPr/>
        <p:nvPr/>
      </p:nvGrpSpPr>
      <p:grpSpPr>
        <a:xfrm>
          <a:off x="0" y="0"/>
          <a:ext cx="0" cy="0"/>
          <a:chOff x="0" y="0"/>
          <a:chExt cx="0" cy="0"/>
        </a:xfrm>
      </p:grpSpPr>
      <p:sp>
        <p:nvSpPr>
          <p:cNvPr id="38" name="Google Shape;38;p11"/>
          <p:cNvSpPr>
            <a:spLocks noGrp="1"/>
          </p:cNvSpPr>
          <p:nvPr>
            <p:ph type="pic" idx="2"/>
          </p:nvPr>
        </p:nvSpPr>
        <p:spPr>
          <a:xfrm>
            <a:off x="4267198" y="0"/>
            <a:ext cx="7924802"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9" name="Google Shape;39;p11"/>
          <p:cNvSpPr>
            <a:spLocks noGrp="1"/>
          </p:cNvSpPr>
          <p:nvPr>
            <p:ph type="pic" idx="3"/>
          </p:nvPr>
        </p:nvSpPr>
        <p:spPr>
          <a:xfrm>
            <a:off x="4267198" y="4915882"/>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0" name="Google Shape;40;p11"/>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1" name="Google Shape;41;p11"/>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42" name="Google Shape;42;p11"/>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30461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B546-21DB-6D99-9A85-3FCE0F511AB0}"/>
              </a:ext>
            </a:extLst>
          </p:cNvPr>
          <p:cNvSpPr>
            <a:spLocks noGrp="1"/>
          </p:cNvSpPr>
          <p:nvPr>
            <p:ph type="title"/>
          </p:nvPr>
        </p:nvSpPr>
        <p:spPr>
          <a:xfrm>
            <a:off x="915390" y="614507"/>
            <a:ext cx="10515600" cy="1325563"/>
          </a:xfrm>
        </p:spPr>
        <p:txBody>
          <a:bodyPr>
            <a:normAutofit/>
          </a:bodyPr>
          <a:lstStyle>
            <a:lvl1pPr>
              <a:defRPr sz="3600">
                <a:solidFill>
                  <a:srgbClr val="38B6F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FF9980D-E223-1975-06F9-D1A3726C51D3}"/>
              </a:ext>
            </a:extLst>
          </p:cNvPr>
          <p:cNvSpPr>
            <a:spLocks noGrp="1"/>
          </p:cNvSpPr>
          <p:nvPr>
            <p:ph idx="1"/>
          </p:nvPr>
        </p:nvSpPr>
        <p:spPr>
          <a:xfrm>
            <a:off x="915390" y="1825625"/>
            <a:ext cx="10515600" cy="4351338"/>
          </a:xfrm>
          <a:prstGeom prst="rect">
            <a:avLst/>
          </a:prstGeom>
        </p:spPr>
        <p:txBody>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555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9F72B-ABC9-5F06-6255-A134F1485699}"/>
              </a:ext>
            </a:extLst>
          </p:cNvPr>
          <p:cNvSpPr>
            <a:spLocks noGrp="1"/>
          </p:cNvSpPr>
          <p:nvPr>
            <p:ph type="dt" sz="half" idx="10"/>
          </p:nvPr>
        </p:nvSpPr>
        <p:spPr/>
        <p:txBody>
          <a:bodyPr/>
          <a:lstStyle/>
          <a:p>
            <a:fld id="{47B27087-4DAC-48E3-A6B5-8950FB62D0EA}" type="datetimeFigureOut">
              <a:rPr lang="en-US" smtClean="0"/>
              <a:t>4/20/2026</a:t>
            </a:fld>
            <a:endParaRPr lang="en-US"/>
          </a:p>
        </p:txBody>
      </p:sp>
      <p:sp>
        <p:nvSpPr>
          <p:cNvPr id="3" name="Footer Placeholder 2">
            <a:extLst>
              <a:ext uri="{FF2B5EF4-FFF2-40B4-BE49-F238E27FC236}">
                <a16:creationId xmlns:a16="http://schemas.microsoft.com/office/drawing/2014/main" id="{92730C93-BFB9-EB26-2CB5-E0E5C90F84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27AEAF-48F2-57B9-F15A-440456CED927}"/>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6940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Full Page">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tr-TR" sz="1600" kern="1200">
                <a:solidFill>
                  <a:schemeClr val="bg1"/>
                </a:solidFill>
                <a:latin typeface="Montserrat" panose="00000500000000000000" pitchFamily="50" charset="-94"/>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val="1915096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5C7D6-40F0-27FD-C4AE-EF678423A9DC}"/>
              </a:ext>
            </a:extLst>
          </p:cNvPr>
          <p:cNvPicPr>
            <a:picLocks noChangeAspect="1"/>
          </p:cNvPicPr>
          <p:nvPr userDrawn="1"/>
        </p:nvPicPr>
        <p:blipFill rotWithShape="1">
          <a:blip r:embed="rId2"/>
          <a:srcRect b="2484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9164E1-06AC-A91E-038A-6CF76C063E85}"/>
              </a:ext>
            </a:extLst>
          </p:cNvPr>
          <p:cNvSpPr/>
          <p:nvPr userDrawn="1"/>
        </p:nvSpPr>
        <p:spPr>
          <a:xfrm>
            <a:off x="0" y="0"/>
            <a:ext cx="12192000" cy="6858000"/>
          </a:xfrm>
          <a:prstGeom prst="rect">
            <a:avLst/>
          </a:prstGeom>
          <a:solidFill>
            <a:srgbClr val="00000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D9C3AD7-27A6-7FA4-8439-82C685C6A4A3}"/>
              </a:ext>
            </a:extLst>
          </p:cNvPr>
          <p:cNvSpPr txBox="1"/>
          <p:nvPr userDrawn="1"/>
        </p:nvSpPr>
        <p:spPr>
          <a:xfrm>
            <a:off x="1249381" y="4082955"/>
            <a:ext cx="96932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00" cap="none" spc="0" normalizeH="0" baseline="0" noProof="0">
                <a:ln>
                  <a:noFill/>
                </a:ln>
                <a:solidFill>
                  <a:prstClr val="white">
                    <a:lumMod val="85000"/>
                  </a:prstClr>
                </a:solidFill>
                <a:effectLst/>
                <a:uLnTx/>
                <a:uFillTx/>
                <a:latin typeface="+mj-lt"/>
                <a:ea typeface="Calibri" panose="020F0502020204030204" pitchFamily="34" charset="0"/>
                <a:cs typeface="Segoe UI" panose="020B0502040204020203" pitchFamily="34" charset="0"/>
              </a:rPr>
              <a:t>The Trusted Weather Company for Next-Generation 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00" cap="none" spc="0" normalizeH="0" baseline="0" noProof="0">
                <a:ln w="0"/>
                <a:solidFill>
                  <a:prstClr val="white">
                    <a:lumMod val="85000"/>
                  </a:prstClr>
                </a:solidFill>
                <a:effectLst/>
                <a:uLnTx/>
                <a:uFillTx/>
                <a:latin typeface="+mj-lt"/>
                <a:ea typeface="Calibri" panose="020F0502020204030204" pitchFamily="34" charset="0"/>
                <a:cs typeface="Segoe UI" panose="020B0502040204020203" pitchFamily="34" charset="0"/>
              </a:rPr>
              <a:t>Reducing the Weather Tax™ on Communities and Commerce</a:t>
            </a:r>
          </a:p>
        </p:txBody>
      </p:sp>
      <p:pic>
        <p:nvPicPr>
          <p:cNvPr id="7" name="Picture 6" descr="A blue and white text on a black background&#10;&#10;Description automatically generated">
            <a:extLst>
              <a:ext uri="{FF2B5EF4-FFF2-40B4-BE49-F238E27FC236}">
                <a16:creationId xmlns:a16="http://schemas.microsoft.com/office/drawing/2014/main" id="{D3C37C2D-67D2-5169-5EED-756B001D30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3621" y="2370935"/>
            <a:ext cx="5004755" cy="1403611"/>
          </a:xfrm>
          <a:prstGeom prst="rect">
            <a:avLst/>
          </a:prstGeom>
        </p:spPr>
      </p:pic>
    </p:spTree>
    <p:extLst>
      <p:ext uri="{BB962C8B-B14F-4D97-AF65-F5344CB8AC3E}">
        <p14:creationId xmlns:p14="http://schemas.microsoft.com/office/powerpoint/2010/main" val="136107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_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2B2F1-A10E-85BF-0F85-7D0E461BABFB}"/>
              </a:ext>
            </a:extLst>
          </p:cNvPr>
          <p:cNvSpPr/>
          <p:nvPr userDrawn="1"/>
        </p:nvSpPr>
        <p:spPr>
          <a:xfrm>
            <a:off x="0" y="0"/>
            <a:ext cx="12192000" cy="6858000"/>
          </a:xfrm>
          <a:prstGeom prst="rect">
            <a:avLst/>
          </a:prstGeom>
          <a:solidFill>
            <a:srgbClr val="0C19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86B3FA2-BA13-60A5-1282-94CAB904553C}"/>
              </a:ext>
            </a:extLst>
          </p:cNvPr>
          <p:cNvSpPr txBox="1"/>
          <p:nvPr userDrawn="1"/>
        </p:nvSpPr>
        <p:spPr>
          <a:xfrm>
            <a:off x="4536299" y="2704881"/>
            <a:ext cx="33786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8B6FF"/>
                </a:solidFill>
                <a:effectLst/>
                <a:uLnTx/>
                <a:uFillTx/>
                <a:latin typeface="Segoe UI" panose="020B0502040204020203" pitchFamily="34" charset="0"/>
                <a:cs typeface="Segoe UI" panose="020B0502040204020203" pitchFamily="34" charset="0"/>
              </a:rPr>
              <a:t>Thank You</a:t>
            </a:r>
          </a:p>
        </p:txBody>
      </p:sp>
      <p:sp>
        <p:nvSpPr>
          <p:cNvPr id="4" name="TextBox 3">
            <a:extLst>
              <a:ext uri="{FF2B5EF4-FFF2-40B4-BE49-F238E27FC236}">
                <a16:creationId xmlns:a16="http://schemas.microsoft.com/office/drawing/2014/main" id="{27572966-1BD4-1D41-4CCD-81F920E6D45E}"/>
              </a:ext>
            </a:extLst>
          </p:cNvPr>
          <p:cNvSpPr txBox="1"/>
          <p:nvPr userDrawn="1"/>
        </p:nvSpPr>
        <p:spPr>
          <a:xfrm>
            <a:off x="460809" y="5210836"/>
            <a:ext cx="7103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Chris Zarzar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8B6FF"/>
                </a:solidFill>
                <a:effectLst/>
                <a:uLnTx/>
                <a:uFillTx/>
                <a:latin typeface="Montserrat" panose="00000500000000000000" pitchFamily="50" charset="0"/>
                <a:ea typeface="+mn-ea"/>
                <a:cs typeface="+mn-cs"/>
              </a:rPr>
              <a:t>Chris.Zarzar@truweathersolutions.com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8" name="Google Shape;589;p93">
            <a:extLst>
              <a:ext uri="{FF2B5EF4-FFF2-40B4-BE49-F238E27FC236}">
                <a16:creationId xmlns:a16="http://schemas.microsoft.com/office/drawing/2014/main" id="{D6D59D24-F7C9-BF92-7304-DFFF1F7C0CE8}"/>
              </a:ext>
            </a:extLst>
          </p:cNvPr>
          <p:cNvSpPr/>
          <p:nvPr userDrawn="1"/>
        </p:nvSpPr>
        <p:spPr>
          <a:xfrm>
            <a:off x="3225955" y="498763"/>
            <a:ext cx="5740089" cy="5711789"/>
          </a:xfrm>
          <a:prstGeom prst="ellipse">
            <a:avLst/>
          </a:prstGeom>
          <a:noFill/>
          <a:ln w="425450" cap="flat" cmpd="sng">
            <a:solidFill>
              <a:srgbClr val="7F8FA9">
                <a:lumMod val="60000"/>
                <a:lumOff val="40000"/>
                <a:alpha val="11764"/>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ontserrat Thin"/>
              <a:ea typeface="Montserrat Thin"/>
              <a:cs typeface="Montserrat Thin"/>
              <a:sym typeface="Montserrat Thin"/>
            </a:endParaRPr>
          </a:p>
        </p:txBody>
      </p:sp>
      <p:sp>
        <p:nvSpPr>
          <p:cNvPr id="9" name="TextBox 8">
            <a:extLst>
              <a:ext uri="{FF2B5EF4-FFF2-40B4-BE49-F238E27FC236}">
                <a16:creationId xmlns:a16="http://schemas.microsoft.com/office/drawing/2014/main" id="{4A37B217-E8A1-C05F-F8B7-1F7FDCA04E85}"/>
              </a:ext>
            </a:extLst>
          </p:cNvPr>
          <p:cNvSpPr txBox="1"/>
          <p:nvPr userDrawn="1"/>
        </p:nvSpPr>
        <p:spPr>
          <a:xfrm>
            <a:off x="4940136" y="3429000"/>
            <a:ext cx="24641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ontserrat Light" panose="00000400000000000000" pitchFamily="50" charset="0"/>
                <a:ea typeface="+mn-ea"/>
                <a:cs typeface="+mn-cs"/>
              </a:rPr>
              <a:t>truweathersolutions.com</a:t>
            </a:r>
          </a:p>
        </p:txBody>
      </p:sp>
      <p:pic>
        <p:nvPicPr>
          <p:cNvPr id="10" name="Picture 9" descr="A blue and white text on a black background&#10;&#10;Description automatically generated">
            <a:extLst>
              <a:ext uri="{FF2B5EF4-FFF2-40B4-BE49-F238E27FC236}">
                <a16:creationId xmlns:a16="http://schemas.microsoft.com/office/drawing/2014/main" id="{63F39FF0-E11F-FDE7-3396-91A537B73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724" y="4323481"/>
            <a:ext cx="2954683" cy="871833"/>
          </a:xfrm>
          <a:prstGeom prst="rect">
            <a:avLst/>
          </a:prstGeom>
        </p:spPr>
      </p:pic>
    </p:spTree>
    <p:extLst>
      <p:ext uri="{BB962C8B-B14F-4D97-AF65-F5344CB8AC3E}">
        <p14:creationId xmlns:p14="http://schemas.microsoft.com/office/powerpoint/2010/main" val="166764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_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47ED-8AD6-0ADF-8445-F62B9A437154}"/>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E581A6A2-2F27-29E8-E333-E5DC3F44D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689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_Content">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E7025A0-4420-A904-0C6C-4A1C08701304}"/>
              </a:ext>
            </a:extLst>
          </p:cNvPr>
          <p:cNvSpPr/>
          <p:nvPr userDrawn="1"/>
        </p:nvSpPr>
        <p:spPr>
          <a:xfrm>
            <a:off x="133595" y="116472"/>
            <a:ext cx="11924810" cy="6248942"/>
          </a:xfrm>
          <a:prstGeom prst="roundRect">
            <a:avLst>
              <a:gd name="adj" fmla="val 17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559DD58-B77B-9E6C-7176-D58301867AF1}"/>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38B6FF"/>
                </a:solidFill>
                <a:latin typeface="+mj-lt"/>
                <a:ea typeface="+mj-ea"/>
                <a:cs typeface="+mj-cs"/>
              </a:defRPr>
            </a:lvl1pPr>
          </a:lstStyle>
          <a:p>
            <a:endParaRPr lang="en-US"/>
          </a:p>
        </p:txBody>
      </p:sp>
      <p:sp>
        <p:nvSpPr>
          <p:cNvPr id="20" name="Content Placeholder 2">
            <a:extLst>
              <a:ext uri="{FF2B5EF4-FFF2-40B4-BE49-F238E27FC236}">
                <a16:creationId xmlns:a16="http://schemas.microsoft.com/office/drawing/2014/main" id="{B0BA1663-624F-70DE-DE41-26B097ED0910}"/>
              </a:ext>
            </a:extLst>
          </p:cNvPr>
          <p:cNvSpPr>
            <a:spLocks noGrp="1"/>
          </p:cNvSpPr>
          <p:nvPr>
            <p:ph idx="1"/>
          </p:nvPr>
        </p:nvSpPr>
        <p:spPr>
          <a:xfrm>
            <a:off x="837406" y="2276744"/>
            <a:ext cx="10517188" cy="3584306"/>
          </a:xfrm>
        </p:spPr>
        <p:txBody>
          <a:bodyPr/>
          <a:lstStyle>
            <a:lvl1pPr>
              <a:defRPr sz="2400">
                <a:solidFill>
                  <a:schemeClr val="tx1"/>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AF921947-C09C-46ED-AA00-9066F995BF3A}"/>
              </a:ext>
            </a:extLst>
          </p:cNvPr>
          <p:cNvSpPr>
            <a:spLocks noGrp="1"/>
          </p:cNvSpPr>
          <p:nvPr>
            <p:ph type="title" idx="4294967295"/>
          </p:nvPr>
        </p:nvSpPr>
        <p:spPr>
          <a:xfrm>
            <a:off x="836612" y="591049"/>
            <a:ext cx="10515600" cy="1211118"/>
          </a:xfrm>
        </p:spPr>
        <p:txBody>
          <a:bodyPr/>
          <a:lstStyle/>
          <a:p>
            <a:endParaRPr lang="en-US" dirty="0"/>
          </a:p>
        </p:txBody>
      </p:sp>
      <p:sp>
        <p:nvSpPr>
          <p:cNvPr id="3" name="Content Placeholder 2">
            <a:extLst>
              <a:ext uri="{FF2B5EF4-FFF2-40B4-BE49-F238E27FC236}">
                <a16:creationId xmlns:a16="http://schemas.microsoft.com/office/drawing/2014/main" id="{4C19BFC2-BB09-FC81-6984-011501B1B4ED}"/>
              </a:ext>
            </a:extLst>
          </p:cNvPr>
          <p:cNvSpPr>
            <a:spLocks noGrp="1"/>
          </p:cNvSpPr>
          <p:nvPr>
            <p:ph idx="10"/>
          </p:nvPr>
        </p:nvSpPr>
        <p:spPr>
          <a:xfrm>
            <a:off x="836612" y="1828801"/>
            <a:ext cx="10517188" cy="418463"/>
          </a:xfrm>
        </p:spPr>
        <p:txBody>
          <a:bodyPr>
            <a:noAutofit/>
          </a:bodyPr>
          <a:lstStyle>
            <a:lvl1pPr>
              <a:buNone/>
              <a:defRPr sz="2800">
                <a:solidFill>
                  <a:srgbClr val="0061D6"/>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153716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B01E-75D4-A099-1D7E-4F077993458E}"/>
              </a:ext>
            </a:extLst>
          </p:cNvPr>
          <p:cNvSpPr>
            <a:spLocks noGrp="1"/>
          </p:cNvSpPr>
          <p:nvPr>
            <p:ph type="title"/>
          </p:nvPr>
        </p:nvSpPr>
        <p:spPr>
          <a:xfrm>
            <a:off x="831850" y="1709738"/>
            <a:ext cx="10515600" cy="2852737"/>
          </a:xfrm>
        </p:spPr>
        <p:txBody>
          <a:bodyPr anchor="b">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2F12FB1D-2F81-C02E-9037-FFAEABFD6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84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0CB1-2A34-6408-95B4-1883C888C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01C44-3C5F-C869-0570-06A73C600A16}"/>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930B87-1FC2-86AA-B132-74CC8AA5F8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83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05C3-FF16-031E-31BD-DEBAAEE68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34B967-48FE-235D-DFEC-D1A5F564D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350078-C90A-1E8E-6DD6-4C73C240E5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2D9876-818B-E542-5C83-907B8684C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94A5C-EE0C-1F16-5C7C-687836C0D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15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22BF-2397-FD2A-A410-1364EF4EF4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447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0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8980-2AA3-43BD-9AC3-B53031AFF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C5799E-74C0-157D-E11D-6CB65FA2005B}"/>
              </a:ext>
            </a:extLst>
          </p:cNvPr>
          <p:cNvSpPr>
            <a:spLocks noGrp="1"/>
          </p:cNvSpPr>
          <p:nvPr>
            <p:ph idx="1"/>
          </p:nvPr>
        </p:nvSpPr>
        <p:spPr>
          <a:xfrm>
            <a:off x="5183188" y="987425"/>
            <a:ext cx="6172200" cy="4873625"/>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5778B-6A70-5372-BDD3-2EB433281C2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832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6E4C1-E1A0-9FE0-B8A6-F25A5BEE07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7508C0-740A-3643-D2A2-8E7A16F2E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a:extLst>
              <a:ext uri="{FF2B5EF4-FFF2-40B4-BE49-F238E27FC236}">
                <a16:creationId xmlns:a16="http://schemas.microsoft.com/office/drawing/2014/main" id="{327735B3-02C7-02BF-324E-29CE4C5F51F8}"/>
              </a:ext>
            </a:extLst>
          </p:cNvPr>
          <p:cNvSpPr txBox="1"/>
          <p:nvPr userDrawn="1"/>
        </p:nvSpPr>
        <p:spPr>
          <a:xfrm>
            <a:off x="10731088" y="6408562"/>
            <a:ext cx="1096735"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9789-EFED-44AA-AC52-0432E4DC7AAE}" type="slidenum">
              <a:rPr kumimoji="0" lang="en-US" sz="2000" b="1" i="1" u="none" strike="noStrike" kern="1200" cap="none" spc="0" normalizeH="0" baseline="0" noProof="0" smtClean="0">
                <a:ln>
                  <a:noFill/>
                </a:ln>
                <a:solidFill>
                  <a:srgbClr val="0057AC"/>
                </a:solidFill>
                <a:effectLst/>
                <a:uLnTx/>
                <a:uFillTx/>
                <a:latin typeface="Mongolian Baiti" panose="03000500000000000000" pitchFamily="66" charset="0"/>
                <a:ea typeface="+mn-ea"/>
                <a:cs typeface="Mongolian Baiti" panose="03000500000000000000" pitchFamily="66"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1" i="1" u="none" strike="noStrike" kern="1200" cap="none" spc="0" normalizeH="0" baseline="0" noProof="0" dirty="0">
              <a:ln>
                <a:noFill/>
              </a:ln>
              <a:solidFill>
                <a:srgbClr val="0057AC"/>
              </a:solidFill>
              <a:effectLst/>
              <a:uLnTx/>
              <a:uFillTx/>
              <a:latin typeface="Mongolian Baiti" panose="03000500000000000000" pitchFamily="66" charset="0"/>
              <a:ea typeface="+mn-ea"/>
              <a:cs typeface="Mongolian Baiti" panose="03000500000000000000" pitchFamily="66" charset="0"/>
            </a:endParaRPr>
          </a:p>
        </p:txBody>
      </p:sp>
      <p:pic>
        <p:nvPicPr>
          <p:cNvPr id="5" name="Picture 4">
            <a:extLst>
              <a:ext uri="{FF2B5EF4-FFF2-40B4-BE49-F238E27FC236}">
                <a16:creationId xmlns:a16="http://schemas.microsoft.com/office/drawing/2014/main" id="{52E429F6-4980-350B-4B62-2251D6F3752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268927" y="6403532"/>
            <a:ext cx="1690610" cy="400110"/>
          </a:xfrm>
          <a:prstGeom prst="rect">
            <a:avLst/>
          </a:prstGeom>
        </p:spPr>
      </p:pic>
      <p:sp>
        <p:nvSpPr>
          <p:cNvPr id="9" name="Rectangle: Rounded Corners 8">
            <a:extLst>
              <a:ext uri="{FF2B5EF4-FFF2-40B4-BE49-F238E27FC236}">
                <a16:creationId xmlns:a16="http://schemas.microsoft.com/office/drawing/2014/main" id="{3EA96A6F-89AA-67D3-0983-23D026654CD9}"/>
              </a:ext>
            </a:extLst>
          </p:cNvPr>
          <p:cNvSpPr/>
          <p:nvPr userDrawn="1"/>
        </p:nvSpPr>
        <p:spPr>
          <a:xfrm>
            <a:off x="11454739" y="6438096"/>
            <a:ext cx="414648" cy="341042"/>
          </a:xfrm>
          <a:prstGeom prst="roundRect">
            <a:avLst/>
          </a:prstGeom>
          <a:noFill/>
          <a:ln>
            <a:solidFill>
              <a:srgbClr val="0057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481523"/>
      </p:ext>
    </p:extLst>
  </p:cSld>
  <p:clrMap bg1="lt1" tx1="dk1" bg2="lt2" tx2="dk2" accent1="accent1" accent2="accent2" accent3="accent3" accent4="accent4" accent5="accent5" accent6="accent6" hlink="hlink" folHlink="folHlink"/>
  <p:sldLayoutIdLst>
    <p:sldLayoutId id="2147483810" r:id="rId1"/>
    <p:sldLayoutId id="2147483762" r:id="rId2"/>
    <p:sldLayoutId id="2147483797" r:id="rId3"/>
    <p:sldLayoutId id="2147483763" r:id="rId4"/>
    <p:sldLayoutId id="2147483764" r:id="rId5"/>
    <p:sldLayoutId id="2147483765" r:id="rId6"/>
    <p:sldLayoutId id="2147483766" r:id="rId7"/>
    <p:sldLayoutId id="2147483767" r:id="rId8"/>
    <p:sldLayoutId id="2147483768" r:id="rId9"/>
    <p:sldLayoutId id="2147483769" r:id="rId10"/>
    <p:sldLayoutId id="2147483776" r:id="rId11"/>
    <p:sldLayoutId id="2147483780" r:id="rId12"/>
    <p:sldLayoutId id="2147483781" r:id="rId13"/>
    <p:sldLayoutId id="2147483791" r:id="rId14"/>
    <p:sldLayoutId id="2147483749" r:id="rId15"/>
    <p:sldLayoutId id="2147483800" r:id="rId16"/>
  </p:sldLayoutIdLst>
  <p:txStyles>
    <p:titleStyle>
      <a:lvl1pPr algn="l" defTabSz="914400" rtl="0" eaLnBrk="1" latinLnBrk="0" hangingPunct="1">
        <a:lnSpc>
          <a:spcPct val="90000"/>
        </a:lnSpc>
        <a:spcBef>
          <a:spcPct val="0"/>
        </a:spcBef>
        <a:buNone/>
        <a:defRPr sz="3600" kern="1200">
          <a:solidFill>
            <a:srgbClr val="0057A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a.gov/newsroom/BVLOS_NPRM_website_version.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99748-65D8-15F4-04E0-85514935C6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0C570F-FAD5-962E-89C4-E010C6FA7550}"/>
              </a:ext>
            </a:extLst>
          </p:cNvPr>
          <p:cNvSpPr txBox="1"/>
          <p:nvPr/>
        </p:nvSpPr>
        <p:spPr>
          <a:xfrm>
            <a:off x="267702" y="4332646"/>
            <a:ext cx="6093994" cy="1508105"/>
          </a:xfrm>
          <a:prstGeom prst="rect">
            <a:avLst/>
          </a:prstGeom>
          <a:noFill/>
        </p:spPr>
        <p:txBody>
          <a:bodyPr wrap="square">
            <a:spAutoFit/>
          </a:bodyPr>
          <a:lstStyle/>
          <a:p>
            <a:r>
              <a:rPr lang="en-US" sz="3600" dirty="0">
                <a:solidFill>
                  <a:srgbClr val="0057AC"/>
                </a:solidFill>
                <a:latin typeface="Arial" panose="020B0604020202020204" pitchFamily="34" charset="0"/>
              </a:rPr>
              <a:t>ASTM F3673-24</a:t>
            </a:r>
          </a:p>
          <a:p>
            <a:r>
              <a:rPr lang="en-US" sz="2800" dirty="0">
                <a:solidFill>
                  <a:srgbClr val="0057AC"/>
                </a:solidFill>
                <a:latin typeface="Arial" panose="020B0604020202020204" pitchFamily="34" charset="0"/>
              </a:rPr>
              <a:t>Weather Information Providers Standard Update</a:t>
            </a:r>
          </a:p>
        </p:txBody>
      </p:sp>
    </p:spTree>
    <p:extLst>
      <p:ext uri="{BB962C8B-B14F-4D97-AF65-F5344CB8AC3E}">
        <p14:creationId xmlns:p14="http://schemas.microsoft.com/office/powerpoint/2010/main" val="32619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DBA6D-665E-4C26-D00F-3E04293D028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051D039-6460-6681-1606-91A16620F847}"/>
              </a:ext>
            </a:extLst>
          </p:cNvPr>
          <p:cNvSpPr>
            <a:spLocks noGrp="1"/>
          </p:cNvSpPr>
          <p:nvPr>
            <p:ph idx="1"/>
          </p:nvPr>
        </p:nvSpPr>
        <p:spPr>
          <a:xfrm>
            <a:off x="837406" y="2276744"/>
            <a:ext cx="4470864" cy="3584306"/>
          </a:xfrm>
        </p:spPr>
        <p:txBody>
          <a:bodyPr>
            <a:normAutofit lnSpcReduction="10000"/>
          </a:bodyPr>
          <a:lstStyle/>
          <a:p>
            <a:pPr>
              <a:lnSpc>
                <a:spcPct val="100000"/>
              </a:lnSpc>
              <a:spcBef>
                <a:spcPts val="0"/>
              </a:spcBef>
              <a:spcAft>
                <a:spcPts val="1200"/>
              </a:spcAft>
            </a:pPr>
            <a:r>
              <a:rPr lang="en-US" sz="1600" dirty="0"/>
              <a:t>Combines advanced 360° imagery with </a:t>
            </a:r>
            <a:r>
              <a:rPr lang="en-US" sz="1600" dirty="0" err="1"/>
              <a:t>AWOS</a:t>
            </a:r>
            <a:r>
              <a:rPr lang="en-US" sz="1600" dirty="0"/>
              <a:t>-grade surface weather observations</a:t>
            </a:r>
          </a:p>
          <a:p>
            <a:pPr>
              <a:lnSpc>
                <a:spcPct val="100000"/>
              </a:lnSpc>
              <a:spcBef>
                <a:spcPts val="0"/>
              </a:spcBef>
              <a:spcAft>
                <a:spcPts val="1200"/>
              </a:spcAft>
            </a:pPr>
            <a:r>
              <a:rPr lang="en-US" sz="1600" dirty="0"/>
              <a:t>Demonstrated first in Alaska; four systems remain operational at Eek, Tatitlek, Healy River, and Palmer</a:t>
            </a:r>
          </a:p>
          <a:p>
            <a:pPr>
              <a:lnSpc>
                <a:spcPct val="100000"/>
              </a:lnSpc>
              <a:spcBef>
                <a:spcPts val="0"/>
              </a:spcBef>
              <a:spcAft>
                <a:spcPts val="1200"/>
              </a:spcAft>
            </a:pPr>
            <a:r>
              <a:rPr lang="en-US" sz="1600" dirty="0"/>
              <a:t>Newest deployment in Bermuda Run, NC</a:t>
            </a:r>
          </a:p>
          <a:p>
            <a:pPr>
              <a:lnSpc>
                <a:spcPct val="100000"/>
              </a:lnSpc>
              <a:spcBef>
                <a:spcPts val="0"/>
              </a:spcBef>
              <a:spcAft>
                <a:spcPts val="1200"/>
              </a:spcAft>
            </a:pPr>
            <a:r>
              <a:rPr lang="en-US" sz="1600" dirty="0"/>
              <a:t>Goal is for </a:t>
            </a:r>
            <a:r>
              <a:rPr lang="en-US" sz="1600" dirty="0" err="1"/>
              <a:t>VWOS</a:t>
            </a:r>
            <a:r>
              <a:rPr lang="en-US" sz="1600" dirty="0"/>
              <a:t> information to be usable by Part 91 and Part 135 operators for flight planning in Alaska</a:t>
            </a:r>
          </a:p>
          <a:p>
            <a:pPr>
              <a:lnSpc>
                <a:spcPct val="100000"/>
              </a:lnSpc>
              <a:spcBef>
                <a:spcPts val="0"/>
              </a:spcBef>
              <a:spcAft>
                <a:spcPts val="1200"/>
              </a:spcAft>
            </a:pPr>
            <a:r>
              <a:rPr lang="en-US" sz="1600" dirty="0"/>
              <a:t>Can F3673 be a path to </a:t>
            </a:r>
            <a:r>
              <a:rPr lang="en-US" sz="1600" dirty="0" err="1"/>
              <a:t>VWOS</a:t>
            </a:r>
            <a:r>
              <a:rPr lang="en-US" sz="1600" dirty="0"/>
              <a:t> NAS integration?</a:t>
            </a:r>
          </a:p>
        </p:txBody>
      </p:sp>
      <p:sp>
        <p:nvSpPr>
          <p:cNvPr id="6" name="Title 5">
            <a:extLst>
              <a:ext uri="{FF2B5EF4-FFF2-40B4-BE49-F238E27FC236}">
                <a16:creationId xmlns:a16="http://schemas.microsoft.com/office/drawing/2014/main" id="{DAE3EB7D-236B-74B7-9460-5835E211EC73}"/>
              </a:ext>
            </a:extLst>
          </p:cNvPr>
          <p:cNvSpPr>
            <a:spLocks noGrp="1"/>
          </p:cNvSpPr>
          <p:nvPr>
            <p:ph type="title" idx="4294967295"/>
          </p:nvPr>
        </p:nvSpPr>
        <p:spPr>
          <a:xfrm>
            <a:off x="836612" y="591049"/>
            <a:ext cx="10515600" cy="1211118"/>
          </a:xfrm>
        </p:spPr>
        <p:txBody>
          <a:bodyPr>
            <a:normAutofit/>
          </a:bodyPr>
          <a:lstStyle/>
          <a:p>
            <a:r>
              <a:rPr lang="en-US" sz="3100" dirty="0"/>
              <a:t>Introduction to FAA’s Visual Weather Observation System</a:t>
            </a:r>
            <a:br>
              <a:rPr lang="en-US" dirty="0"/>
            </a:br>
            <a:endParaRPr lang="en-US" dirty="0"/>
          </a:p>
        </p:txBody>
      </p:sp>
      <p:sp>
        <p:nvSpPr>
          <p:cNvPr id="15" name="Text Placeholder 14">
            <a:extLst>
              <a:ext uri="{FF2B5EF4-FFF2-40B4-BE49-F238E27FC236}">
                <a16:creationId xmlns:a16="http://schemas.microsoft.com/office/drawing/2014/main" id="{06A10A94-A10B-EF44-312A-42477E720193}"/>
              </a:ext>
            </a:extLst>
          </p:cNvPr>
          <p:cNvSpPr>
            <a:spLocks noGrp="1"/>
          </p:cNvSpPr>
          <p:nvPr>
            <p:ph idx="10"/>
          </p:nvPr>
        </p:nvSpPr>
        <p:spPr>
          <a:xfrm>
            <a:off x="836612" y="1736960"/>
            <a:ext cx="10517188" cy="418463"/>
          </a:xfrm>
        </p:spPr>
        <p:txBody>
          <a:bodyPr/>
          <a:lstStyle/>
          <a:p>
            <a:r>
              <a:rPr lang="en-US" dirty="0"/>
              <a:t>What is </a:t>
            </a:r>
            <a:r>
              <a:rPr lang="en-US" dirty="0" err="1"/>
              <a:t>VWOS</a:t>
            </a:r>
            <a:r>
              <a:rPr lang="en-US" dirty="0"/>
              <a:t>?</a:t>
            </a:r>
          </a:p>
        </p:txBody>
      </p:sp>
      <p:pic>
        <p:nvPicPr>
          <p:cNvPr id="2" name="Bermuda Run VWOS Recording 5 2026-04-17 142432">
            <a:hlinkClick r:id="" action="ppaction://media"/>
            <a:extLst>
              <a:ext uri="{FF2B5EF4-FFF2-40B4-BE49-F238E27FC236}">
                <a16:creationId xmlns:a16="http://schemas.microsoft.com/office/drawing/2014/main" id="{A9B2EB18-CEAD-9B4E-170E-F4F87686E8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2337" y="2183480"/>
            <a:ext cx="6573746" cy="3280025"/>
          </a:xfrm>
          <a:prstGeom prst="rect">
            <a:avLst/>
          </a:prstGeom>
        </p:spPr>
      </p:pic>
    </p:spTree>
    <p:extLst>
      <p:ext uri="{BB962C8B-B14F-4D97-AF65-F5344CB8AC3E}">
        <p14:creationId xmlns:p14="http://schemas.microsoft.com/office/powerpoint/2010/main" val="1417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7FD75-EE82-BD0E-691C-E344ECF2BDFA}"/>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31588D-D1C7-1F9F-2CFC-64D750BE0D1B}"/>
              </a:ext>
            </a:extLst>
          </p:cNvPr>
          <p:cNvSpPr>
            <a:spLocks noGrp="1"/>
          </p:cNvSpPr>
          <p:nvPr>
            <p:ph idx="1"/>
          </p:nvPr>
        </p:nvSpPr>
        <p:spPr/>
        <p:txBody>
          <a:bodyPr>
            <a:normAutofit/>
          </a:bodyPr>
          <a:lstStyle/>
          <a:p>
            <a:pPr>
              <a:lnSpc>
                <a:spcPct val="100000"/>
              </a:lnSpc>
              <a:spcBef>
                <a:spcPts val="0"/>
              </a:spcBef>
              <a:spcAft>
                <a:spcPts val="1200"/>
              </a:spcAft>
            </a:pPr>
            <a:r>
              <a:rPr lang="en-US" dirty="0"/>
              <a:t>Compliance begins with assessing the characteristics of the data source</a:t>
            </a:r>
          </a:p>
          <a:p>
            <a:r>
              <a:rPr lang="en-US" dirty="0"/>
              <a:t>Core questions:</a:t>
            </a:r>
          </a:p>
          <a:p>
            <a:pPr lvl="1"/>
            <a:r>
              <a:rPr lang="en-US" dirty="0"/>
              <a:t>What is the data source? </a:t>
            </a:r>
          </a:p>
          <a:p>
            <a:pPr lvl="1"/>
            <a:r>
              <a:rPr lang="en-US" dirty="0"/>
              <a:t>How was it deployed?</a:t>
            </a:r>
          </a:p>
          <a:p>
            <a:pPr lvl="1"/>
            <a:r>
              <a:rPr lang="en-US" dirty="0"/>
              <a:t>Was the data validated following F3673 Annex guidance? </a:t>
            </a:r>
          </a:p>
          <a:p>
            <a:pPr lvl="1"/>
            <a:r>
              <a:rPr lang="en-US" dirty="0"/>
              <a:t>What evidence supports tiering / non-tier status?</a:t>
            </a:r>
          </a:p>
          <a:p>
            <a:pPr marL="0" indent="0">
              <a:lnSpc>
                <a:spcPct val="100000"/>
              </a:lnSpc>
              <a:spcBef>
                <a:spcPts val="0"/>
              </a:spcBef>
              <a:spcAft>
                <a:spcPts val="1200"/>
              </a:spcAft>
              <a:buNone/>
            </a:pPr>
            <a:endParaRPr lang="en-US" dirty="0"/>
          </a:p>
          <a:p>
            <a:pPr>
              <a:lnSpc>
                <a:spcPct val="100000"/>
              </a:lnSpc>
              <a:spcBef>
                <a:spcPts val="0"/>
              </a:spcBef>
              <a:spcAft>
                <a:spcPts val="1200"/>
              </a:spcAft>
            </a:pPr>
            <a:endParaRPr lang="en-US" dirty="0"/>
          </a:p>
          <a:p>
            <a:endParaRPr lang="en-US" dirty="0"/>
          </a:p>
          <a:p>
            <a:endParaRPr lang="en-US" dirty="0"/>
          </a:p>
          <a:p>
            <a:pPr algn="ctr"/>
            <a:endParaRPr lang="en-US" dirty="0"/>
          </a:p>
        </p:txBody>
      </p:sp>
      <p:sp>
        <p:nvSpPr>
          <p:cNvPr id="6" name="Title 5">
            <a:extLst>
              <a:ext uri="{FF2B5EF4-FFF2-40B4-BE49-F238E27FC236}">
                <a16:creationId xmlns:a16="http://schemas.microsoft.com/office/drawing/2014/main" id="{57D92DBA-C76A-B59B-1501-50A531484415}"/>
              </a:ext>
            </a:extLst>
          </p:cNvPr>
          <p:cNvSpPr>
            <a:spLocks noGrp="1"/>
          </p:cNvSpPr>
          <p:nvPr>
            <p:ph type="title" idx="4294967295"/>
          </p:nvPr>
        </p:nvSpPr>
        <p:spPr>
          <a:xfrm>
            <a:off x="836612" y="591049"/>
            <a:ext cx="10515600" cy="1211118"/>
          </a:xfrm>
        </p:spPr>
        <p:txBody>
          <a:bodyPr/>
          <a:lstStyle/>
          <a:p>
            <a:r>
              <a:rPr lang="en-US" dirty="0"/>
              <a:t>Practical Entry Point </a:t>
            </a:r>
          </a:p>
        </p:txBody>
      </p:sp>
      <p:sp>
        <p:nvSpPr>
          <p:cNvPr id="2" name="Content Placeholder 1">
            <a:extLst>
              <a:ext uri="{FF2B5EF4-FFF2-40B4-BE49-F238E27FC236}">
                <a16:creationId xmlns:a16="http://schemas.microsoft.com/office/drawing/2014/main" id="{FE21EE17-7CE1-EF7B-1703-F6B46A87C8A4}"/>
              </a:ext>
            </a:extLst>
          </p:cNvPr>
          <p:cNvSpPr>
            <a:spLocks noGrp="1"/>
          </p:cNvSpPr>
          <p:nvPr>
            <p:ph idx="10"/>
          </p:nvPr>
        </p:nvSpPr>
        <p:spPr/>
        <p:txBody>
          <a:bodyPr/>
          <a:lstStyle/>
          <a:p>
            <a:r>
              <a:rPr lang="en-US" dirty="0"/>
              <a:t>Weather Information Performance Assessment </a:t>
            </a:r>
          </a:p>
        </p:txBody>
      </p:sp>
    </p:spTree>
    <p:extLst>
      <p:ext uri="{BB962C8B-B14F-4D97-AF65-F5344CB8AC3E}">
        <p14:creationId xmlns:p14="http://schemas.microsoft.com/office/powerpoint/2010/main" val="1002297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60B78-445A-1ED3-DD2E-97CCB7DA3594}"/>
              </a:ext>
            </a:extLst>
          </p:cNvPr>
          <p:cNvSpPr>
            <a:spLocks noGrp="1"/>
          </p:cNvSpPr>
          <p:nvPr>
            <p:ph idx="1"/>
          </p:nvPr>
        </p:nvSpPr>
        <p:spPr/>
        <p:txBody>
          <a:bodyPr>
            <a:normAutofit fontScale="70000" lnSpcReduction="20000"/>
          </a:bodyPr>
          <a:lstStyle/>
          <a:p>
            <a:pPr fontAlgn="base"/>
            <a:r>
              <a:rPr lang="en-US" dirty="0"/>
              <a:t>Anemometer (Well-established) – Measures Wind Direction/Speed</a:t>
            </a:r>
          </a:p>
          <a:p>
            <a:pPr lvl="1" fontAlgn="base"/>
            <a:r>
              <a:rPr lang="en-US" dirty="0"/>
              <a:t>Heated ultrasonic or traditional cup anemometer</a:t>
            </a:r>
          </a:p>
          <a:p>
            <a:pPr fontAlgn="base"/>
            <a:r>
              <a:rPr lang="en-US" dirty="0"/>
              <a:t>Temperature / Relative Humidity Sensor w/ Radiation Shield (Well-established) </a:t>
            </a:r>
          </a:p>
          <a:p>
            <a:pPr fontAlgn="base"/>
            <a:r>
              <a:rPr lang="en-US" dirty="0"/>
              <a:t>Barometric Pressure Sensor w/ Gill Ports (Well-established)</a:t>
            </a:r>
          </a:p>
          <a:p>
            <a:pPr lvl="1" fontAlgn="base"/>
            <a:r>
              <a:rPr lang="en-US" dirty="0"/>
              <a:t>Triple redundant &amp; calibrated yearly</a:t>
            </a:r>
          </a:p>
          <a:p>
            <a:pPr fontAlgn="base"/>
            <a:r>
              <a:rPr lang="en-US" dirty="0"/>
              <a:t>Visibility &amp; Present Weather Sensor (Well-established) </a:t>
            </a:r>
          </a:p>
          <a:p>
            <a:pPr fontAlgn="base"/>
            <a:r>
              <a:rPr lang="en-US" dirty="0"/>
              <a:t>Ceilometer (Well-established) </a:t>
            </a:r>
          </a:p>
          <a:p>
            <a:pPr lvl="1" fontAlgn="base"/>
            <a:r>
              <a:rPr lang="en-US" dirty="0"/>
              <a:t>Lidar-derived sky condition &amp; vertical visibility reports (Heated/blower)</a:t>
            </a:r>
          </a:p>
          <a:p>
            <a:pPr lvl="1" fontAlgn="base"/>
            <a:r>
              <a:rPr lang="en-US" dirty="0"/>
              <a:t>Select locations</a:t>
            </a:r>
          </a:p>
          <a:p>
            <a:pPr fontAlgn="base"/>
            <a:r>
              <a:rPr lang="en-US" dirty="0"/>
              <a:t>Supplemental Weather Cams (New) </a:t>
            </a:r>
          </a:p>
          <a:p>
            <a:pPr lvl="1" fontAlgn="base"/>
            <a:r>
              <a:rPr lang="en-US" dirty="0"/>
              <a:t>Visual overview of the conditions at and beyond the installation location (ceiling, visibility, and present weather)</a:t>
            </a:r>
          </a:p>
          <a:p>
            <a:pPr fontAlgn="base"/>
            <a:r>
              <a:rPr lang="en-US" dirty="0"/>
              <a:t>Automatic 3-stage self-checking algorithm to ensure sensor performance and data validity</a:t>
            </a:r>
          </a:p>
        </p:txBody>
      </p:sp>
      <p:sp>
        <p:nvSpPr>
          <p:cNvPr id="3" name="Title 2">
            <a:extLst>
              <a:ext uri="{FF2B5EF4-FFF2-40B4-BE49-F238E27FC236}">
                <a16:creationId xmlns:a16="http://schemas.microsoft.com/office/drawing/2014/main" id="{0D37ECE7-0EB1-5F3D-24D0-F3C1486E5504}"/>
              </a:ext>
            </a:extLst>
          </p:cNvPr>
          <p:cNvSpPr>
            <a:spLocks noGrp="1"/>
          </p:cNvSpPr>
          <p:nvPr>
            <p:ph type="title" idx="4294967295"/>
          </p:nvPr>
        </p:nvSpPr>
        <p:spPr>
          <a:xfrm>
            <a:off x="836612" y="591049"/>
            <a:ext cx="10515600" cy="1211118"/>
          </a:xfrm>
        </p:spPr>
        <p:txBody>
          <a:bodyPr/>
          <a:lstStyle/>
          <a:p>
            <a:r>
              <a:rPr lang="en-US" dirty="0" err="1"/>
              <a:t>VWOS</a:t>
            </a:r>
            <a:r>
              <a:rPr lang="en-US" dirty="0"/>
              <a:t> Parameters</a:t>
            </a:r>
          </a:p>
        </p:txBody>
      </p:sp>
      <p:sp>
        <p:nvSpPr>
          <p:cNvPr id="4" name="Content Placeholder 3">
            <a:extLst>
              <a:ext uri="{FF2B5EF4-FFF2-40B4-BE49-F238E27FC236}">
                <a16:creationId xmlns:a16="http://schemas.microsoft.com/office/drawing/2014/main" id="{33EFD6B1-03D2-3B25-A51A-4C3E26549761}"/>
              </a:ext>
            </a:extLst>
          </p:cNvPr>
          <p:cNvSpPr>
            <a:spLocks noGrp="1"/>
          </p:cNvSpPr>
          <p:nvPr>
            <p:ph idx="10"/>
          </p:nvPr>
        </p:nvSpPr>
        <p:spPr/>
        <p:txBody>
          <a:bodyPr/>
          <a:lstStyle/>
          <a:p>
            <a:r>
              <a:rPr lang="en-US" sz="2400" dirty="0"/>
              <a:t>Leverages </a:t>
            </a:r>
            <a:r>
              <a:rPr lang="en-US" sz="2400" dirty="0" err="1"/>
              <a:t>AWOS</a:t>
            </a:r>
            <a:r>
              <a:rPr lang="en-US" sz="2400" dirty="0"/>
              <a:t>-Grade Technology to Monitor:</a:t>
            </a:r>
          </a:p>
        </p:txBody>
      </p:sp>
    </p:spTree>
    <p:extLst>
      <p:ext uri="{BB962C8B-B14F-4D97-AF65-F5344CB8AC3E}">
        <p14:creationId xmlns:p14="http://schemas.microsoft.com/office/powerpoint/2010/main" val="39541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A188FB-8626-3C77-E437-A4CC10A91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28" y="-20782"/>
            <a:ext cx="6005768" cy="6858000"/>
          </a:xfrm>
          <a:prstGeom prst="rect">
            <a:avLst/>
          </a:prstGeom>
        </p:spPr>
      </p:pic>
    </p:spTree>
    <p:extLst>
      <p:ext uri="{BB962C8B-B14F-4D97-AF65-F5344CB8AC3E}">
        <p14:creationId xmlns:p14="http://schemas.microsoft.com/office/powerpoint/2010/main" val="3610988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E9E131-464D-AE6C-CD6B-D19867E5FC4E}"/>
              </a:ext>
            </a:extLst>
          </p:cNvPr>
          <p:cNvSpPr>
            <a:spLocks noGrp="1"/>
          </p:cNvSpPr>
          <p:nvPr>
            <p:ph type="title" idx="4294967295"/>
          </p:nvPr>
        </p:nvSpPr>
        <p:spPr>
          <a:xfrm>
            <a:off x="836612" y="591049"/>
            <a:ext cx="10515600" cy="1211118"/>
          </a:xfrm>
        </p:spPr>
        <p:txBody>
          <a:bodyPr/>
          <a:lstStyle/>
          <a:p>
            <a:r>
              <a:rPr lang="en-US" dirty="0"/>
              <a:t>Wind Direction Evaluation</a:t>
            </a:r>
          </a:p>
        </p:txBody>
      </p:sp>
      <p:pic>
        <p:nvPicPr>
          <p:cNvPr id="10" name="Content Placeholder 9">
            <a:extLst>
              <a:ext uri="{FF2B5EF4-FFF2-40B4-BE49-F238E27FC236}">
                <a16:creationId xmlns:a16="http://schemas.microsoft.com/office/drawing/2014/main" id="{F949EF71-5A5E-980C-FA67-04ABD51906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494" y="2826878"/>
            <a:ext cx="11347201" cy="2258461"/>
          </a:xfrm>
          <a:prstGeom prst="rect">
            <a:avLst/>
          </a:prstGeom>
        </p:spPr>
      </p:pic>
    </p:spTree>
    <p:extLst>
      <p:ext uri="{BB962C8B-B14F-4D97-AF65-F5344CB8AC3E}">
        <p14:creationId xmlns:p14="http://schemas.microsoft.com/office/powerpoint/2010/main" val="141255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C250-5AC6-F628-890C-DEFB627DD0B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BEC64F0-3822-567C-5CA2-6E6DCA6B5BC4}"/>
              </a:ext>
            </a:extLst>
          </p:cNvPr>
          <p:cNvSpPr>
            <a:spLocks noGrp="1"/>
          </p:cNvSpPr>
          <p:nvPr>
            <p:ph type="title" idx="4294967295"/>
          </p:nvPr>
        </p:nvSpPr>
        <p:spPr>
          <a:xfrm>
            <a:off x="836612" y="591049"/>
            <a:ext cx="10515600" cy="1211118"/>
          </a:xfrm>
        </p:spPr>
        <p:txBody>
          <a:bodyPr/>
          <a:lstStyle/>
          <a:p>
            <a:r>
              <a:rPr lang="en-US" dirty="0"/>
              <a:t>Visibility Evaluation</a:t>
            </a:r>
          </a:p>
        </p:txBody>
      </p:sp>
      <p:pic>
        <p:nvPicPr>
          <p:cNvPr id="5" name="Content Placeholder 4">
            <a:extLst>
              <a:ext uri="{FF2B5EF4-FFF2-40B4-BE49-F238E27FC236}">
                <a16:creationId xmlns:a16="http://schemas.microsoft.com/office/drawing/2014/main" id="{D88137D1-C4F6-BDA9-CEA1-2880B29AE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494" y="3303118"/>
            <a:ext cx="11347201" cy="1305983"/>
          </a:xfrm>
          <a:prstGeom prst="rect">
            <a:avLst/>
          </a:prstGeom>
        </p:spPr>
      </p:pic>
    </p:spTree>
    <p:extLst>
      <p:ext uri="{BB962C8B-B14F-4D97-AF65-F5344CB8AC3E}">
        <p14:creationId xmlns:p14="http://schemas.microsoft.com/office/powerpoint/2010/main" val="52471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CF225-E73D-420E-BFB0-9EE6DB0CAEAF}"/>
              </a:ext>
            </a:extLst>
          </p:cNvPr>
          <p:cNvSpPr/>
          <p:nvPr/>
        </p:nvSpPr>
        <p:spPr>
          <a:xfrm>
            <a:off x="0" y="0"/>
            <a:ext cx="12192000" cy="6858000"/>
          </a:xfrm>
          <a:prstGeom prst="rect">
            <a:avLst/>
          </a:prstGeom>
          <a:solidFill>
            <a:srgbClr val="0C19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6F2607E-3103-4DD9-B8B9-0A115225BC8E}"/>
              </a:ext>
            </a:extLst>
          </p:cNvPr>
          <p:cNvSpPr txBox="1"/>
          <p:nvPr/>
        </p:nvSpPr>
        <p:spPr>
          <a:xfrm>
            <a:off x="4536299" y="2704881"/>
            <a:ext cx="33786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8B6FF"/>
                </a:solidFill>
                <a:effectLst/>
                <a:uLnTx/>
                <a:uFillTx/>
                <a:latin typeface="Segoe UI" panose="020B0502040204020203" pitchFamily="34" charset="0"/>
                <a:cs typeface="Segoe UI" panose="020B0502040204020203" pitchFamily="34" charset="0"/>
              </a:rPr>
              <a:t>Thank You</a:t>
            </a:r>
          </a:p>
        </p:txBody>
      </p:sp>
      <p:sp>
        <p:nvSpPr>
          <p:cNvPr id="6" name="TextBox 5">
            <a:extLst>
              <a:ext uri="{FF2B5EF4-FFF2-40B4-BE49-F238E27FC236}">
                <a16:creationId xmlns:a16="http://schemas.microsoft.com/office/drawing/2014/main" id="{9BF8FF56-41C5-4464-81B2-C124F60927C0}"/>
              </a:ext>
            </a:extLst>
          </p:cNvPr>
          <p:cNvSpPr txBox="1"/>
          <p:nvPr/>
        </p:nvSpPr>
        <p:spPr>
          <a:xfrm>
            <a:off x="460809" y="5210836"/>
            <a:ext cx="7103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Chris Zarzar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38B6FF"/>
                </a:solidFill>
                <a:effectLst/>
                <a:uLnTx/>
                <a:uFillTx/>
                <a:latin typeface="Montserrat" panose="00000500000000000000" pitchFamily="50" charset="0"/>
                <a:ea typeface="+mn-ea"/>
                <a:cs typeface="+mn-cs"/>
              </a:rPr>
              <a:t>Chris.Zarzar</a:t>
            </a:r>
            <a:r>
              <a:rPr lang="en-US" sz="1600">
                <a:solidFill>
                  <a:srgbClr val="38B6FF"/>
                </a:solidFill>
                <a:latin typeface="Montserrat" panose="00000500000000000000" pitchFamily="50" charset="0"/>
              </a:rPr>
              <a:t>@TruWeatherSolutions.com</a:t>
            </a:r>
            <a:endParaRPr kumimoji="0" lang="en-US" sz="1600" b="0" i="0" u="none" strike="noStrike" kern="1200" cap="none" spc="0" normalizeH="0" baseline="0" noProof="0">
              <a:ln>
                <a:noFill/>
              </a:ln>
              <a:solidFill>
                <a:srgbClr val="38B6FF"/>
              </a:solidFill>
              <a:effectLst/>
              <a:uLnTx/>
              <a:uFillTx/>
              <a:latin typeface="Montserrat"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8" name="Google Shape;589;p93">
            <a:extLst>
              <a:ext uri="{FF2B5EF4-FFF2-40B4-BE49-F238E27FC236}">
                <a16:creationId xmlns:a16="http://schemas.microsoft.com/office/drawing/2014/main" id="{A840E70C-D588-1531-80DB-634FF473AA45}"/>
              </a:ext>
            </a:extLst>
          </p:cNvPr>
          <p:cNvSpPr/>
          <p:nvPr/>
        </p:nvSpPr>
        <p:spPr>
          <a:xfrm>
            <a:off x="3225955" y="498763"/>
            <a:ext cx="5740089" cy="5711789"/>
          </a:xfrm>
          <a:prstGeom prst="ellipse">
            <a:avLst/>
          </a:prstGeom>
          <a:noFill/>
          <a:ln w="425450" cap="flat" cmpd="sng">
            <a:solidFill>
              <a:srgbClr val="7F8FA9">
                <a:lumMod val="60000"/>
                <a:lumOff val="40000"/>
                <a:alpha val="11764"/>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ontserrat Thin"/>
              <a:ea typeface="Montserrat Thin"/>
              <a:cs typeface="Montserrat Thin"/>
              <a:sym typeface="Montserrat Thin"/>
            </a:endParaRPr>
          </a:p>
        </p:txBody>
      </p:sp>
    </p:spTree>
    <p:extLst>
      <p:ext uri="{BB962C8B-B14F-4D97-AF65-F5344CB8AC3E}">
        <p14:creationId xmlns:p14="http://schemas.microsoft.com/office/powerpoint/2010/main" val="1576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CB39-D5A0-F1C2-30C1-39DFF6D9985C}"/>
              </a:ext>
            </a:extLst>
          </p:cNvPr>
          <p:cNvSpPr>
            <a:spLocks noGrp="1"/>
          </p:cNvSpPr>
          <p:nvPr>
            <p:ph type="title"/>
          </p:nvPr>
        </p:nvSpPr>
        <p:spPr/>
        <p:txBody>
          <a:bodyPr/>
          <a:lstStyle/>
          <a:p>
            <a:pPr algn="ctr"/>
            <a:r>
              <a:rPr lang="en-US" dirty="0"/>
              <a:t>EXTRA</a:t>
            </a:r>
          </a:p>
        </p:txBody>
      </p:sp>
    </p:spTree>
    <p:extLst>
      <p:ext uri="{BB962C8B-B14F-4D97-AF65-F5344CB8AC3E}">
        <p14:creationId xmlns:p14="http://schemas.microsoft.com/office/powerpoint/2010/main" val="345591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C26DF-52A8-C8C4-E479-F62D0A2E0EE6}"/>
              </a:ext>
            </a:extLst>
          </p:cNvPr>
          <p:cNvPicPr>
            <a:picLocks noChangeAspect="1"/>
          </p:cNvPicPr>
          <p:nvPr/>
        </p:nvPicPr>
        <p:blipFill>
          <a:blip r:embed="rId2"/>
          <a:stretch>
            <a:fillRect/>
          </a:stretch>
        </p:blipFill>
        <p:spPr>
          <a:xfrm>
            <a:off x="2444435" y="442329"/>
            <a:ext cx="7303130" cy="5688083"/>
          </a:xfrm>
          <a:prstGeom prst="rect">
            <a:avLst/>
          </a:prstGeom>
        </p:spPr>
      </p:pic>
    </p:spTree>
    <p:extLst>
      <p:ext uri="{BB962C8B-B14F-4D97-AF65-F5344CB8AC3E}">
        <p14:creationId xmlns:p14="http://schemas.microsoft.com/office/powerpoint/2010/main" val="117377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79D02-DC13-7974-A4F6-7B4BC829AB1C}"/>
              </a:ext>
            </a:extLst>
          </p:cNvPr>
          <p:cNvSpPr>
            <a:spLocks noGrp="1"/>
          </p:cNvSpPr>
          <p:nvPr>
            <p:ph idx="4294967295"/>
          </p:nvPr>
        </p:nvSpPr>
        <p:spPr>
          <a:xfrm>
            <a:off x="837406" y="2276744"/>
            <a:ext cx="10517188" cy="3584306"/>
          </a:xfrm>
        </p:spPr>
        <p:txBody>
          <a:bodyPr vert="horz" lIns="91440" tIns="45720" rIns="91440" bIns="45720" rtlCol="0" anchor="t">
            <a:normAutofit/>
          </a:bodyPr>
          <a:lstStyle/>
          <a:p>
            <a:pPr>
              <a:defRPr sz="2000"/>
            </a:pPr>
            <a:r>
              <a:rPr lang="en-US" sz="2200" dirty="0"/>
              <a:t>How do we best support Part 108 and future autonomous operations?</a:t>
            </a:r>
          </a:p>
          <a:p>
            <a:pPr lvl="1">
              <a:defRPr sz="2000"/>
            </a:pPr>
            <a:r>
              <a:rPr lang="en-US" dirty="0"/>
              <a:t>New standard will be required for Nowcasts</a:t>
            </a:r>
          </a:p>
          <a:p>
            <a:pPr>
              <a:defRPr sz="2000"/>
            </a:pPr>
            <a:r>
              <a:rPr lang="en-US" sz="2200" dirty="0"/>
              <a:t>Needs of Human-in-Loop vs. Human-out-of-the-loop?</a:t>
            </a:r>
          </a:p>
          <a:p>
            <a:pPr lvl="1">
              <a:defRPr sz="2000"/>
            </a:pPr>
            <a:r>
              <a:rPr lang="en-US" dirty="0"/>
              <a:t>F3673-24 tiering approach is effective to support human operator decision making</a:t>
            </a:r>
          </a:p>
          <a:p>
            <a:pPr lvl="1">
              <a:defRPr sz="2000"/>
            </a:pPr>
            <a:r>
              <a:rPr lang="en-US" dirty="0"/>
              <a:t>Autonomous operations best served with dynamic uncertainty information to continuously calculate and mitigate risk</a:t>
            </a:r>
          </a:p>
          <a:p>
            <a:pPr>
              <a:defRPr sz="2000"/>
            </a:pPr>
            <a:r>
              <a:rPr lang="en-US" sz="2200" dirty="0"/>
              <a:t>Prescriptive tiers → uncertainty reporting transition?</a:t>
            </a:r>
          </a:p>
          <a:p>
            <a:pPr lvl="1">
              <a:defRPr sz="2000"/>
            </a:pPr>
            <a:r>
              <a:rPr lang="en-US" dirty="0"/>
              <a:t>Dynamic uncertainty reporting enables risk management at scale</a:t>
            </a:r>
          </a:p>
        </p:txBody>
      </p:sp>
      <p:sp>
        <p:nvSpPr>
          <p:cNvPr id="3" name="Title 2">
            <a:extLst>
              <a:ext uri="{FF2B5EF4-FFF2-40B4-BE49-F238E27FC236}">
                <a16:creationId xmlns:a16="http://schemas.microsoft.com/office/drawing/2014/main" id="{961CEB46-801B-F6B6-744C-395831BC032B}"/>
              </a:ext>
            </a:extLst>
          </p:cNvPr>
          <p:cNvSpPr>
            <a:spLocks noGrp="1"/>
          </p:cNvSpPr>
          <p:nvPr>
            <p:ph type="title" idx="4294967295"/>
          </p:nvPr>
        </p:nvSpPr>
        <p:spPr>
          <a:xfrm>
            <a:off x="836612" y="591049"/>
            <a:ext cx="10515600" cy="1211118"/>
          </a:xfrm>
        </p:spPr>
        <p:txBody>
          <a:bodyPr/>
          <a:lstStyle/>
          <a:p>
            <a:r>
              <a:rPr lang="en-US" dirty="0"/>
              <a:t>Weather Standard(s) Next Steps/?s</a:t>
            </a:r>
          </a:p>
        </p:txBody>
      </p:sp>
    </p:spTree>
    <p:extLst>
      <p:ext uri="{BB962C8B-B14F-4D97-AF65-F5344CB8AC3E}">
        <p14:creationId xmlns:p14="http://schemas.microsoft.com/office/powerpoint/2010/main" val="259485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298B2-8041-34F6-2E10-1A8F4841F6FC}"/>
              </a:ext>
            </a:extLst>
          </p:cNvPr>
          <p:cNvSpPr>
            <a:spLocks noGrp="1"/>
          </p:cNvSpPr>
          <p:nvPr>
            <p:ph idx="1"/>
          </p:nvPr>
        </p:nvSpPr>
        <p:spPr/>
        <p:txBody>
          <a:bodyPr/>
          <a:lstStyle/>
          <a:p>
            <a:pPr fontAlgn="ctr"/>
            <a:r>
              <a:rPr lang="en-US" dirty="0"/>
              <a:t>Need for trusted weather beyond traditional airport coverage</a:t>
            </a:r>
          </a:p>
          <a:p>
            <a:pPr fontAlgn="ctr"/>
            <a:r>
              <a:rPr lang="en-US" dirty="0"/>
              <a:t>ASTM F3673-24 is an attempt to standardize what “usable weather information” means</a:t>
            </a:r>
          </a:p>
        </p:txBody>
      </p:sp>
      <p:sp>
        <p:nvSpPr>
          <p:cNvPr id="3" name="Title 2">
            <a:extLst>
              <a:ext uri="{FF2B5EF4-FFF2-40B4-BE49-F238E27FC236}">
                <a16:creationId xmlns:a16="http://schemas.microsoft.com/office/drawing/2014/main" id="{3858FE80-0C4E-559A-90E0-EAC4FC7E5465}"/>
              </a:ext>
            </a:extLst>
          </p:cNvPr>
          <p:cNvSpPr>
            <a:spLocks noGrp="1"/>
          </p:cNvSpPr>
          <p:nvPr>
            <p:ph type="title" idx="4294967295"/>
          </p:nvPr>
        </p:nvSpPr>
        <p:spPr>
          <a:xfrm>
            <a:off x="836612" y="591049"/>
            <a:ext cx="10515600" cy="1211118"/>
          </a:xfrm>
        </p:spPr>
        <p:txBody>
          <a:bodyPr/>
          <a:lstStyle/>
          <a:p>
            <a:r>
              <a:rPr lang="en-US" dirty="0"/>
              <a:t>Motivation</a:t>
            </a:r>
          </a:p>
        </p:txBody>
      </p:sp>
      <p:sp>
        <p:nvSpPr>
          <p:cNvPr id="4" name="Content Placeholder 3">
            <a:extLst>
              <a:ext uri="{FF2B5EF4-FFF2-40B4-BE49-F238E27FC236}">
                <a16:creationId xmlns:a16="http://schemas.microsoft.com/office/drawing/2014/main" id="{E871167F-8256-619A-DF45-2DC475F443FA}"/>
              </a:ext>
            </a:extLst>
          </p:cNvPr>
          <p:cNvSpPr>
            <a:spLocks noGrp="1"/>
          </p:cNvSpPr>
          <p:nvPr>
            <p:ph idx="10"/>
          </p:nvPr>
        </p:nvSpPr>
        <p:spPr/>
        <p:txBody>
          <a:bodyPr>
            <a:normAutofit fontScale="92500" lnSpcReduction="10000"/>
          </a:bodyPr>
          <a:lstStyle/>
          <a:p>
            <a:r>
              <a:rPr lang="en-US" dirty="0"/>
              <a:t>Why this matters now</a:t>
            </a:r>
          </a:p>
        </p:txBody>
      </p:sp>
      <p:graphicFrame>
        <p:nvGraphicFramePr>
          <p:cNvPr id="11" name="Diagram 10">
            <a:extLst>
              <a:ext uri="{FF2B5EF4-FFF2-40B4-BE49-F238E27FC236}">
                <a16:creationId xmlns:a16="http://schemas.microsoft.com/office/drawing/2014/main" id="{9D113D71-D5E5-895A-52BF-9D5153A27AE3}"/>
              </a:ext>
            </a:extLst>
          </p:cNvPr>
          <p:cNvGraphicFramePr/>
          <p:nvPr>
            <p:extLst>
              <p:ext uri="{D42A27DB-BD31-4B8C-83A1-F6EECF244321}">
                <p14:modId xmlns:p14="http://schemas.microsoft.com/office/powerpoint/2010/main" val="3260645624"/>
              </p:ext>
            </p:extLst>
          </p:nvPr>
        </p:nvGraphicFramePr>
        <p:xfrm>
          <a:off x="1723422" y="3429000"/>
          <a:ext cx="8745156" cy="2761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20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79B1-5990-266D-7C09-315902A692A0}"/>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B638EC-7796-920D-44D6-85E9E42E10B0}"/>
              </a:ext>
            </a:extLst>
          </p:cNvPr>
          <p:cNvSpPr>
            <a:spLocks noGrp="1"/>
          </p:cNvSpPr>
          <p:nvPr>
            <p:ph idx="1"/>
          </p:nvPr>
        </p:nvSpPr>
        <p:spPr/>
        <p:txBody>
          <a:bodyPr>
            <a:normAutofit fontScale="70000" lnSpcReduction="20000"/>
          </a:bodyPr>
          <a:lstStyle/>
          <a:p>
            <a:pPr>
              <a:lnSpc>
                <a:spcPct val="100000"/>
              </a:lnSpc>
              <a:spcBef>
                <a:spcPts val="0"/>
              </a:spcBef>
              <a:spcAft>
                <a:spcPts val="1200"/>
              </a:spcAft>
            </a:pPr>
            <a:r>
              <a:rPr lang="en-US" dirty="0" err="1"/>
              <a:t>NTAP</a:t>
            </a:r>
            <a:r>
              <a:rPr lang="en-US" dirty="0"/>
              <a:t>: Near Term Approval Process</a:t>
            </a:r>
          </a:p>
          <a:p>
            <a:pPr>
              <a:lnSpc>
                <a:spcPct val="100000"/>
              </a:lnSpc>
              <a:spcBef>
                <a:spcPts val="0"/>
              </a:spcBef>
              <a:spcAft>
                <a:spcPts val="1200"/>
              </a:spcAft>
            </a:pPr>
            <a:r>
              <a:rPr lang="en-US" dirty="0"/>
              <a:t>Automated Data Service Providers (</a:t>
            </a:r>
            <a:r>
              <a:rPr lang="en-US" dirty="0" err="1"/>
              <a:t>ADSPs</a:t>
            </a:r>
            <a:r>
              <a:rPr lang="en-US" dirty="0"/>
              <a:t>): Will serve as certificated sources distributing approved performance-based services.</a:t>
            </a:r>
          </a:p>
          <a:p>
            <a:pPr>
              <a:lnSpc>
                <a:spcPct val="100000"/>
              </a:lnSpc>
              <a:spcBef>
                <a:spcPts val="0"/>
              </a:spcBef>
              <a:spcAft>
                <a:spcPts val="1200"/>
              </a:spcAft>
            </a:pPr>
            <a:r>
              <a:rPr lang="en-US" dirty="0"/>
              <a:t>Part 108: Defines operational requirements for BVLOS UAS.</a:t>
            </a:r>
          </a:p>
          <a:p>
            <a:pPr>
              <a:lnSpc>
                <a:spcPct val="100000"/>
              </a:lnSpc>
              <a:spcBef>
                <a:spcPts val="0"/>
              </a:spcBef>
              <a:spcAft>
                <a:spcPts val="1200"/>
              </a:spcAft>
            </a:pPr>
            <a:r>
              <a:rPr lang="en-US" dirty="0"/>
              <a:t>Part 146: Establishes oversight for </a:t>
            </a:r>
            <a:r>
              <a:rPr lang="en-US" dirty="0" err="1"/>
              <a:t>ADSPs</a:t>
            </a:r>
            <a:r>
              <a:rPr lang="en-US" dirty="0"/>
              <a:t> through Service Provider Standard Orders (</a:t>
            </a:r>
            <a:r>
              <a:rPr lang="en-US" dirty="0" err="1"/>
              <a:t>SPSOs</a:t>
            </a:r>
            <a:r>
              <a:rPr lang="en-US" dirty="0"/>
              <a:t>) compliance mechanisms. </a:t>
            </a:r>
          </a:p>
          <a:p>
            <a:pPr>
              <a:lnSpc>
                <a:spcPct val="100000"/>
              </a:lnSpc>
              <a:spcBef>
                <a:spcPts val="0"/>
              </a:spcBef>
              <a:spcAft>
                <a:spcPts val="1200"/>
              </a:spcAft>
            </a:pPr>
            <a:r>
              <a:rPr lang="en-US" dirty="0" err="1"/>
              <a:t>NPRM</a:t>
            </a:r>
            <a:r>
              <a:rPr lang="en-US" dirty="0"/>
              <a:t> addressing the issue of BVLOS weather risk:</a:t>
            </a:r>
          </a:p>
          <a:p>
            <a:pPr lvl="1">
              <a:lnSpc>
                <a:spcPct val="120000"/>
              </a:lnSpc>
            </a:pPr>
            <a:r>
              <a:rPr lang="nl-NL" dirty="0">
                <a:hlinkClick r:id="rId3">
                  <a:extLst>
                    <a:ext uri="{A12FA001-AC4F-418D-AE19-62706E023703}">
                      <ahyp:hlinkClr xmlns:ahyp="http://schemas.microsoft.com/office/drawing/2018/hyperlinkcolor" val="tx"/>
                    </a:ext>
                  </a:extLst>
                </a:hlinkClick>
              </a:rPr>
              <a:t>2120-AL82 1652-AA80 BVLOS NPRM</a:t>
            </a:r>
            <a:r>
              <a:rPr lang="nl-NL" dirty="0"/>
              <a:t> </a:t>
            </a:r>
            <a:r>
              <a:rPr lang="en-US" dirty="0"/>
              <a:t>(pp. 96-99, Preamble)</a:t>
            </a:r>
            <a:r>
              <a:rPr lang="nl-NL" dirty="0"/>
              <a:t>: “</a:t>
            </a:r>
            <a:r>
              <a:rPr lang="en-US" dirty="0"/>
              <a:t>Given that part 108 UAS operations would operate primarily </a:t>
            </a:r>
            <a:r>
              <a:rPr lang="en-US" b="1" dirty="0"/>
              <a:t>outside of this area of approved observation coverage,</a:t>
            </a:r>
            <a:r>
              <a:rPr lang="en-US" dirty="0"/>
              <a:t> those operations will need additional sources of weather information to operate safely. </a:t>
            </a:r>
            <a:r>
              <a:rPr lang="en-US" b="1" dirty="0"/>
              <a:t>FAA anticipates that some of this weather information gap could be filled by third-party weather providers </a:t>
            </a:r>
            <a:r>
              <a:rPr lang="en-US" dirty="0"/>
              <a:t>or come from other non-traditional sources, such as locally owned and operated devices.”</a:t>
            </a:r>
          </a:p>
          <a:p>
            <a:endParaRPr lang="en-US" sz="2400" dirty="0"/>
          </a:p>
          <a:p>
            <a:pPr algn="ctr"/>
            <a:endParaRPr lang="en-US" sz="2400" dirty="0"/>
          </a:p>
        </p:txBody>
      </p:sp>
      <p:sp>
        <p:nvSpPr>
          <p:cNvPr id="6" name="Title 5">
            <a:extLst>
              <a:ext uri="{FF2B5EF4-FFF2-40B4-BE49-F238E27FC236}">
                <a16:creationId xmlns:a16="http://schemas.microsoft.com/office/drawing/2014/main" id="{7477BC1B-FBFB-1FC9-1109-0BA9F2C32D67}"/>
              </a:ext>
            </a:extLst>
          </p:cNvPr>
          <p:cNvSpPr>
            <a:spLocks noGrp="1"/>
          </p:cNvSpPr>
          <p:nvPr>
            <p:ph type="title" idx="4294967295"/>
          </p:nvPr>
        </p:nvSpPr>
        <p:spPr>
          <a:xfrm>
            <a:off x="836612" y="591049"/>
            <a:ext cx="10515600" cy="1211118"/>
          </a:xfrm>
        </p:spPr>
        <p:txBody>
          <a:bodyPr/>
          <a:lstStyle/>
          <a:p>
            <a:r>
              <a:rPr lang="en-US" dirty="0"/>
              <a:t>Potentially Helpful Information</a:t>
            </a:r>
          </a:p>
        </p:txBody>
      </p:sp>
      <p:sp>
        <p:nvSpPr>
          <p:cNvPr id="2" name="Content Placeholder 1">
            <a:extLst>
              <a:ext uri="{FF2B5EF4-FFF2-40B4-BE49-F238E27FC236}">
                <a16:creationId xmlns:a16="http://schemas.microsoft.com/office/drawing/2014/main" id="{2DAE674C-12CE-1238-FB7D-BFBDE9E97741}"/>
              </a:ext>
            </a:extLst>
          </p:cNvPr>
          <p:cNvSpPr>
            <a:spLocks noGrp="1"/>
          </p:cNvSpPr>
          <p:nvPr>
            <p:ph idx="10"/>
          </p:nvPr>
        </p:nvSpPr>
        <p:spPr/>
        <p:txBody>
          <a:bodyPr/>
          <a:lstStyle/>
          <a:p>
            <a:r>
              <a:rPr lang="en-US" dirty="0" err="1"/>
              <a:t>NPRM</a:t>
            </a:r>
            <a:r>
              <a:rPr lang="en-US" dirty="0"/>
              <a:t>, </a:t>
            </a:r>
            <a:r>
              <a:rPr lang="en-US" dirty="0" err="1"/>
              <a:t>NTAP</a:t>
            </a:r>
            <a:r>
              <a:rPr lang="en-US" dirty="0"/>
              <a:t>, Part 108, Part 146, and </a:t>
            </a:r>
            <a:r>
              <a:rPr lang="en-US" dirty="0" err="1"/>
              <a:t>ADSPs</a:t>
            </a:r>
            <a:endParaRPr lang="en-US" dirty="0"/>
          </a:p>
        </p:txBody>
      </p:sp>
    </p:spTree>
    <p:extLst>
      <p:ext uri="{BB962C8B-B14F-4D97-AF65-F5344CB8AC3E}">
        <p14:creationId xmlns:p14="http://schemas.microsoft.com/office/powerpoint/2010/main" val="3807163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97FB1-D9CC-E7DB-0AEB-83941CD5DEA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43E3A4A-859C-2829-C70A-E0D7489E22B7}"/>
              </a:ext>
            </a:extLst>
          </p:cNvPr>
          <p:cNvSpPr>
            <a:spLocks noGrp="1"/>
          </p:cNvSpPr>
          <p:nvPr>
            <p:ph idx="1"/>
          </p:nvPr>
        </p:nvSpPr>
        <p:spPr>
          <a:xfrm>
            <a:off x="837406" y="2276744"/>
            <a:ext cx="5034005" cy="3584306"/>
          </a:xfrm>
        </p:spPr>
        <p:txBody>
          <a:bodyPr>
            <a:normAutofit fontScale="85000" lnSpcReduction="20000"/>
          </a:bodyPr>
          <a:lstStyle/>
          <a:p>
            <a:pPr>
              <a:lnSpc>
                <a:spcPct val="100000"/>
              </a:lnSpc>
              <a:spcBef>
                <a:spcPts val="0"/>
              </a:spcBef>
              <a:spcAft>
                <a:spcPts val="1200"/>
              </a:spcAft>
            </a:pPr>
            <a:r>
              <a:rPr lang="en-US" dirty="0"/>
              <a:t>UAS/AAM operations are moving into areas with major low-altitude weather gaps</a:t>
            </a:r>
          </a:p>
          <a:p>
            <a:pPr>
              <a:lnSpc>
                <a:spcPct val="100000"/>
              </a:lnSpc>
              <a:spcBef>
                <a:spcPts val="0"/>
              </a:spcBef>
              <a:spcAft>
                <a:spcPts val="1200"/>
              </a:spcAft>
            </a:pPr>
            <a:r>
              <a:rPr lang="en-US" dirty="0"/>
              <a:t>Non-traditional weather sources will be needed for safe scaling</a:t>
            </a:r>
          </a:p>
          <a:p>
            <a:pPr>
              <a:lnSpc>
                <a:spcPct val="100000"/>
              </a:lnSpc>
              <a:spcBef>
                <a:spcPts val="0"/>
              </a:spcBef>
              <a:spcAft>
                <a:spcPts val="1200"/>
              </a:spcAft>
            </a:pPr>
            <a:r>
              <a:rPr lang="en-US" dirty="0"/>
              <a:t>The question is no longer “can data be provided?”</a:t>
            </a:r>
          </a:p>
          <a:p>
            <a:pPr>
              <a:lnSpc>
                <a:spcPct val="100000"/>
              </a:lnSpc>
              <a:spcBef>
                <a:spcPts val="0"/>
              </a:spcBef>
              <a:spcAft>
                <a:spcPts val="1200"/>
              </a:spcAft>
            </a:pPr>
            <a:r>
              <a:rPr lang="en-US" dirty="0"/>
              <a:t>The question is “can the data be trusted for operational decision-making?”</a:t>
            </a:r>
          </a:p>
          <a:p>
            <a:pPr>
              <a:lnSpc>
                <a:spcPct val="100000"/>
              </a:lnSpc>
              <a:spcBef>
                <a:spcPts val="0"/>
              </a:spcBef>
              <a:spcAft>
                <a:spcPts val="1200"/>
              </a:spcAft>
            </a:pPr>
            <a:r>
              <a:rPr lang="en-US" sz="2400" dirty="0"/>
              <a:t>Applicability to GA</a:t>
            </a:r>
          </a:p>
        </p:txBody>
      </p:sp>
      <p:sp>
        <p:nvSpPr>
          <p:cNvPr id="6" name="Title 5">
            <a:extLst>
              <a:ext uri="{FF2B5EF4-FFF2-40B4-BE49-F238E27FC236}">
                <a16:creationId xmlns:a16="http://schemas.microsoft.com/office/drawing/2014/main" id="{008E9CDA-0EAB-F3A8-7195-994FBA7C4E2D}"/>
              </a:ext>
            </a:extLst>
          </p:cNvPr>
          <p:cNvSpPr>
            <a:spLocks noGrp="1"/>
          </p:cNvSpPr>
          <p:nvPr>
            <p:ph type="title" idx="4294967295"/>
          </p:nvPr>
        </p:nvSpPr>
        <p:spPr>
          <a:xfrm>
            <a:off x="836612" y="591049"/>
            <a:ext cx="10515600" cy="1211118"/>
          </a:xfrm>
        </p:spPr>
        <p:txBody>
          <a:bodyPr/>
          <a:lstStyle/>
          <a:p>
            <a:r>
              <a:rPr lang="en-US" dirty="0"/>
              <a:t>Why the Standard Exists</a:t>
            </a:r>
          </a:p>
        </p:txBody>
      </p:sp>
      <p:sp>
        <p:nvSpPr>
          <p:cNvPr id="2" name="Content Placeholder 1">
            <a:extLst>
              <a:ext uri="{FF2B5EF4-FFF2-40B4-BE49-F238E27FC236}">
                <a16:creationId xmlns:a16="http://schemas.microsoft.com/office/drawing/2014/main" id="{72AC1997-49A3-606E-A75E-AC42DA0343FA}"/>
              </a:ext>
            </a:extLst>
          </p:cNvPr>
          <p:cNvSpPr>
            <a:spLocks noGrp="1"/>
          </p:cNvSpPr>
          <p:nvPr>
            <p:ph idx="10"/>
          </p:nvPr>
        </p:nvSpPr>
        <p:spPr/>
        <p:txBody>
          <a:bodyPr/>
          <a:lstStyle/>
          <a:p>
            <a:r>
              <a:rPr lang="en-US" dirty="0"/>
              <a:t>Low-altitude weather gaps</a:t>
            </a:r>
          </a:p>
        </p:txBody>
      </p:sp>
      <p:pic>
        <p:nvPicPr>
          <p:cNvPr id="14" name="Picture 13">
            <a:extLst>
              <a:ext uri="{FF2B5EF4-FFF2-40B4-BE49-F238E27FC236}">
                <a16:creationId xmlns:a16="http://schemas.microsoft.com/office/drawing/2014/main" id="{E54AF9AA-07A4-782D-618A-839785C40244}"/>
              </a:ext>
            </a:extLst>
          </p:cNvPr>
          <p:cNvPicPr>
            <a:picLocks noChangeAspect="1"/>
          </p:cNvPicPr>
          <p:nvPr/>
        </p:nvPicPr>
        <p:blipFill>
          <a:blip r:embed="rId3"/>
          <a:stretch>
            <a:fillRect/>
          </a:stretch>
        </p:blipFill>
        <p:spPr>
          <a:xfrm>
            <a:off x="6753462" y="1105846"/>
            <a:ext cx="4322024" cy="2341795"/>
          </a:xfrm>
          <a:prstGeom prst="rect">
            <a:avLst/>
          </a:prstGeom>
        </p:spPr>
      </p:pic>
      <p:pic>
        <p:nvPicPr>
          <p:cNvPr id="16" name="Picture 15">
            <a:extLst>
              <a:ext uri="{FF2B5EF4-FFF2-40B4-BE49-F238E27FC236}">
                <a16:creationId xmlns:a16="http://schemas.microsoft.com/office/drawing/2014/main" id="{BF9E964D-44D2-3079-FD62-EF81F519626F}"/>
              </a:ext>
            </a:extLst>
          </p:cNvPr>
          <p:cNvPicPr>
            <a:picLocks noChangeAspect="1"/>
          </p:cNvPicPr>
          <p:nvPr/>
        </p:nvPicPr>
        <p:blipFill>
          <a:blip r:embed="rId4"/>
          <a:stretch>
            <a:fillRect/>
          </a:stretch>
        </p:blipFill>
        <p:spPr>
          <a:xfrm>
            <a:off x="6753461" y="3649295"/>
            <a:ext cx="4322025" cy="2400307"/>
          </a:xfrm>
          <a:prstGeom prst="rect">
            <a:avLst/>
          </a:prstGeom>
        </p:spPr>
      </p:pic>
    </p:spTree>
    <p:extLst>
      <p:ext uri="{BB962C8B-B14F-4D97-AF65-F5344CB8AC3E}">
        <p14:creationId xmlns:p14="http://schemas.microsoft.com/office/powerpoint/2010/main" val="407983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C6AE-65F6-88B1-C5A6-2E698C9E6D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C80AD3-7310-BC96-9925-FBD1067CD79C}"/>
              </a:ext>
            </a:extLst>
          </p:cNvPr>
          <p:cNvSpPr>
            <a:spLocks noGrp="1"/>
          </p:cNvSpPr>
          <p:nvPr>
            <p:ph idx="1"/>
          </p:nvPr>
        </p:nvSpPr>
        <p:spPr>
          <a:xfrm>
            <a:off x="837406" y="2276744"/>
            <a:ext cx="5124482" cy="3584306"/>
          </a:xfrm>
        </p:spPr>
        <p:txBody>
          <a:bodyPr>
            <a:normAutofit lnSpcReduction="10000"/>
          </a:bodyPr>
          <a:lstStyle/>
          <a:p>
            <a:pPr fontAlgn="ctr"/>
            <a:r>
              <a:rPr lang="en-US" sz="2000" dirty="0"/>
              <a:t>ASTM is a voluntary consensus standards organization</a:t>
            </a:r>
          </a:p>
          <a:p>
            <a:pPr fontAlgn="ctr"/>
            <a:r>
              <a:rPr lang="en-US" sz="2000" dirty="0"/>
              <a:t>Founded in 1898 as the American Society for Testing and Materials</a:t>
            </a:r>
          </a:p>
          <a:p>
            <a:pPr lvl="1" fontAlgn="ctr"/>
            <a:r>
              <a:rPr lang="en-US" sz="1600" dirty="0"/>
              <a:t>Renamed ASTM International in 2001 to reflect global role in standards development</a:t>
            </a:r>
          </a:p>
          <a:p>
            <a:pPr fontAlgn="ctr"/>
            <a:r>
              <a:rPr lang="en-US" sz="2000" dirty="0"/>
              <a:t>Standards are developed through technical committees, subcommittees, and task groups</a:t>
            </a:r>
          </a:p>
          <a:p>
            <a:pPr fontAlgn="ctr"/>
            <a:r>
              <a:rPr lang="en-US" sz="2000" dirty="0"/>
              <a:t>Creates common performance language across regulators, operators, suppliers, and researchers</a:t>
            </a:r>
          </a:p>
        </p:txBody>
      </p:sp>
      <p:sp>
        <p:nvSpPr>
          <p:cNvPr id="3" name="Title 2">
            <a:extLst>
              <a:ext uri="{FF2B5EF4-FFF2-40B4-BE49-F238E27FC236}">
                <a16:creationId xmlns:a16="http://schemas.microsoft.com/office/drawing/2014/main" id="{6EB74B0E-C8CE-566C-4323-24B0528C6560}"/>
              </a:ext>
            </a:extLst>
          </p:cNvPr>
          <p:cNvSpPr>
            <a:spLocks noGrp="1"/>
          </p:cNvSpPr>
          <p:nvPr>
            <p:ph type="title" idx="4294967295"/>
          </p:nvPr>
        </p:nvSpPr>
        <p:spPr>
          <a:xfrm>
            <a:off x="836612" y="591049"/>
            <a:ext cx="10515600" cy="1211118"/>
          </a:xfrm>
        </p:spPr>
        <p:txBody>
          <a:bodyPr/>
          <a:lstStyle/>
          <a:p>
            <a:r>
              <a:rPr lang="en-US" dirty="0"/>
              <a:t>ASTM</a:t>
            </a:r>
          </a:p>
        </p:txBody>
      </p:sp>
      <p:sp>
        <p:nvSpPr>
          <p:cNvPr id="4" name="Content Placeholder 3">
            <a:extLst>
              <a:ext uri="{FF2B5EF4-FFF2-40B4-BE49-F238E27FC236}">
                <a16:creationId xmlns:a16="http://schemas.microsoft.com/office/drawing/2014/main" id="{0AC6ABF4-82BF-10B8-7870-FF9729BA8401}"/>
              </a:ext>
            </a:extLst>
          </p:cNvPr>
          <p:cNvSpPr>
            <a:spLocks noGrp="1"/>
          </p:cNvSpPr>
          <p:nvPr>
            <p:ph idx="10"/>
          </p:nvPr>
        </p:nvSpPr>
        <p:spPr/>
        <p:txBody>
          <a:bodyPr/>
          <a:lstStyle/>
          <a:p>
            <a:r>
              <a:rPr lang="en-US" dirty="0"/>
              <a:t>What is ASTM?</a:t>
            </a:r>
          </a:p>
        </p:txBody>
      </p:sp>
      <p:pic>
        <p:nvPicPr>
          <p:cNvPr id="3076" name="Picture 4" descr="And... it is a wrap! The ASTM International F38 Committee was meeting ...">
            <a:extLst>
              <a:ext uri="{FF2B5EF4-FFF2-40B4-BE49-F238E27FC236}">
                <a16:creationId xmlns:a16="http://schemas.microsoft.com/office/drawing/2014/main" id="{7C9F327F-7D69-092F-2EF3-9BAB11108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35" y="1802167"/>
            <a:ext cx="5124482" cy="3843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78A8F3-882B-1670-E6FB-F2325946467B}"/>
              </a:ext>
            </a:extLst>
          </p:cNvPr>
          <p:cNvSpPr txBox="1"/>
          <p:nvPr/>
        </p:nvSpPr>
        <p:spPr>
          <a:xfrm>
            <a:off x="9742019" y="5398659"/>
            <a:ext cx="2998621" cy="261610"/>
          </a:xfrm>
          <a:prstGeom prst="rect">
            <a:avLst/>
          </a:prstGeom>
          <a:noFill/>
        </p:spPr>
        <p:txBody>
          <a:bodyPr wrap="square">
            <a:spAutoFit/>
          </a:bodyPr>
          <a:lstStyle/>
          <a:p>
            <a:r>
              <a:rPr lang="en-US" sz="1050" dirty="0">
                <a:solidFill>
                  <a:schemeClr val="bg1"/>
                </a:solidFill>
              </a:rPr>
              <a:t>Credit: Alexandra Florin</a:t>
            </a:r>
          </a:p>
        </p:txBody>
      </p:sp>
    </p:spTree>
    <p:extLst>
      <p:ext uri="{BB962C8B-B14F-4D97-AF65-F5344CB8AC3E}">
        <p14:creationId xmlns:p14="http://schemas.microsoft.com/office/powerpoint/2010/main" val="24181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0A923-D9C5-E6D4-7A79-A29C79E3150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53A6560-CE86-890C-5EEF-112A4E31CBC8}"/>
              </a:ext>
            </a:extLst>
          </p:cNvPr>
          <p:cNvPicPr>
            <a:picLocks noChangeAspect="1"/>
          </p:cNvPicPr>
          <p:nvPr/>
        </p:nvPicPr>
        <p:blipFill>
          <a:blip r:embed="rId3">
            <a:extLst>
              <a:ext uri="{28A0092B-C50C-407E-A947-70E740481C1C}">
                <a14:useLocalDpi xmlns:a14="http://schemas.microsoft.com/office/drawing/2010/main" val="0"/>
              </a:ext>
            </a:extLst>
          </a:blip>
          <a:srcRect l="44900" t="23862" r="19300" b="47306"/>
          <a:stretch>
            <a:fillRect/>
          </a:stretch>
        </p:blipFill>
        <p:spPr>
          <a:xfrm>
            <a:off x="5687857" y="2999232"/>
            <a:ext cx="5871661" cy="2414016"/>
          </a:xfrm>
          <a:prstGeom prst="rect">
            <a:avLst/>
          </a:prstGeom>
        </p:spPr>
      </p:pic>
      <p:sp>
        <p:nvSpPr>
          <p:cNvPr id="3" name="Title 2">
            <a:extLst>
              <a:ext uri="{FF2B5EF4-FFF2-40B4-BE49-F238E27FC236}">
                <a16:creationId xmlns:a16="http://schemas.microsoft.com/office/drawing/2014/main" id="{714AF9EF-47DB-BF04-8CBC-CEC9C1EE9D61}"/>
              </a:ext>
            </a:extLst>
          </p:cNvPr>
          <p:cNvSpPr>
            <a:spLocks noGrp="1"/>
          </p:cNvSpPr>
          <p:nvPr>
            <p:ph type="title" idx="4294967295"/>
          </p:nvPr>
        </p:nvSpPr>
        <p:spPr>
          <a:xfrm>
            <a:off x="836612" y="591049"/>
            <a:ext cx="10515600" cy="1211118"/>
          </a:xfrm>
        </p:spPr>
        <p:txBody>
          <a:bodyPr/>
          <a:lstStyle/>
          <a:p>
            <a:r>
              <a:rPr lang="en-US" dirty="0"/>
              <a:t>ASTM – Structure and Process</a:t>
            </a:r>
          </a:p>
        </p:txBody>
      </p:sp>
      <p:pic>
        <p:nvPicPr>
          <p:cNvPr id="2051" name="Picture 3" descr="Bill Of GIF - Bill Of Rights - Discover &amp; Share GIFs">
            <a:extLst>
              <a:ext uri="{FF2B5EF4-FFF2-40B4-BE49-F238E27FC236}">
                <a16:creationId xmlns:a16="http://schemas.microsoft.com/office/drawing/2014/main" id="{3ED4D6DC-A4CC-BE6D-FC4A-39893F1B8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375" y="370633"/>
            <a:ext cx="1832658" cy="143153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611CC4-D367-E5BC-D94A-868B80A4724A}"/>
              </a:ext>
            </a:extLst>
          </p:cNvPr>
          <p:cNvSpPr txBox="1"/>
          <p:nvPr/>
        </p:nvSpPr>
        <p:spPr>
          <a:xfrm rot="20122740">
            <a:off x="9938064" y="1186300"/>
            <a:ext cx="383118" cy="123111"/>
          </a:xfrm>
          <a:prstGeom prst="rect">
            <a:avLst/>
          </a:prstGeom>
          <a:solidFill>
            <a:schemeClr val="bg1">
              <a:lumMod val="95000"/>
            </a:schemeClr>
          </a:solidFill>
        </p:spPr>
        <p:txBody>
          <a:bodyPr wrap="none" lIns="0" tIns="0" rIns="0" bIns="0" rtlCol="0">
            <a:spAutoFit/>
          </a:bodyPr>
          <a:lstStyle/>
          <a:p>
            <a:r>
              <a:rPr lang="en-US" sz="800" dirty="0">
                <a:latin typeface="Impact" panose="020B0806030902050204" pitchFamily="34" charset="0"/>
                <a:ea typeface="HGMaruGothicMPRO" panose="020B0400000000000000" pitchFamily="34" charset="-128"/>
              </a:rPr>
              <a:t>Standard</a:t>
            </a:r>
          </a:p>
        </p:txBody>
      </p:sp>
      <p:pic>
        <p:nvPicPr>
          <p:cNvPr id="10" name="Picture 9">
            <a:extLst>
              <a:ext uri="{FF2B5EF4-FFF2-40B4-BE49-F238E27FC236}">
                <a16:creationId xmlns:a16="http://schemas.microsoft.com/office/drawing/2014/main" id="{E9E13369-BEC2-61A2-A364-B71DF959AE2E}"/>
              </a:ext>
            </a:extLst>
          </p:cNvPr>
          <p:cNvPicPr>
            <a:picLocks noChangeAspect="1"/>
          </p:cNvPicPr>
          <p:nvPr/>
        </p:nvPicPr>
        <p:blipFill>
          <a:blip r:embed="rId5">
            <a:extLst>
              <a:ext uri="{28A0092B-C50C-407E-A947-70E740481C1C}">
                <a14:useLocalDpi xmlns:a14="http://schemas.microsoft.com/office/drawing/2010/main" val="0"/>
              </a:ext>
            </a:extLst>
          </a:blip>
          <a:srcRect l="1174" t="16226" r="66500" b="11852"/>
          <a:stretch>
            <a:fillRect/>
          </a:stretch>
        </p:blipFill>
        <p:spPr>
          <a:xfrm>
            <a:off x="1184064" y="1843683"/>
            <a:ext cx="3894443" cy="4423268"/>
          </a:xfrm>
          <a:prstGeom prst="rect">
            <a:avLst/>
          </a:prstGeom>
        </p:spPr>
      </p:pic>
      <p:sp>
        <p:nvSpPr>
          <p:cNvPr id="12" name="Content Placeholder 3">
            <a:extLst>
              <a:ext uri="{FF2B5EF4-FFF2-40B4-BE49-F238E27FC236}">
                <a16:creationId xmlns:a16="http://schemas.microsoft.com/office/drawing/2014/main" id="{611AADDC-CC99-45B8-25B3-705AFD69D761}"/>
              </a:ext>
            </a:extLst>
          </p:cNvPr>
          <p:cNvSpPr>
            <a:spLocks noGrp="1"/>
          </p:cNvSpPr>
          <p:nvPr>
            <p:ph idx="10"/>
          </p:nvPr>
        </p:nvSpPr>
        <p:spPr>
          <a:xfrm>
            <a:off x="1574487" y="1589679"/>
            <a:ext cx="3113596" cy="418463"/>
          </a:xfrm>
        </p:spPr>
        <p:txBody>
          <a:bodyPr/>
          <a:lstStyle/>
          <a:p>
            <a:pPr algn="ctr"/>
            <a:r>
              <a:rPr lang="en-US" sz="1800" dirty="0"/>
              <a:t>ASTM Hierarchy </a:t>
            </a:r>
          </a:p>
        </p:txBody>
      </p:sp>
      <p:sp>
        <p:nvSpPr>
          <p:cNvPr id="13" name="Content Placeholder 3">
            <a:extLst>
              <a:ext uri="{FF2B5EF4-FFF2-40B4-BE49-F238E27FC236}">
                <a16:creationId xmlns:a16="http://schemas.microsoft.com/office/drawing/2014/main" id="{95DD1A9A-1796-3275-E6F9-99C9F5ED6019}"/>
              </a:ext>
            </a:extLst>
          </p:cNvPr>
          <p:cNvSpPr txBox="1">
            <a:spLocks/>
          </p:cNvSpPr>
          <p:nvPr/>
        </p:nvSpPr>
        <p:spPr>
          <a:xfrm>
            <a:off x="6583425" y="2485069"/>
            <a:ext cx="4080524" cy="418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rgbClr val="0061D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800" dirty="0"/>
              <a:t>Standards Development Process</a:t>
            </a:r>
          </a:p>
        </p:txBody>
      </p:sp>
    </p:spTree>
    <p:extLst>
      <p:ext uri="{BB962C8B-B14F-4D97-AF65-F5344CB8AC3E}">
        <p14:creationId xmlns:p14="http://schemas.microsoft.com/office/powerpoint/2010/main" val="4984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500"/>
                                        <p:tgtEl>
                                          <p:spTgt spid="20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502B-8A4F-D647-0B5D-D6031CF612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30BC6-7CCE-63A9-A3D0-C18B734C8985}"/>
              </a:ext>
            </a:extLst>
          </p:cNvPr>
          <p:cNvSpPr>
            <a:spLocks noGrp="1"/>
          </p:cNvSpPr>
          <p:nvPr>
            <p:ph idx="1"/>
          </p:nvPr>
        </p:nvSpPr>
        <p:spPr>
          <a:xfrm>
            <a:off x="837406" y="2276744"/>
            <a:ext cx="5636546" cy="3844656"/>
          </a:xfrm>
        </p:spPr>
        <p:txBody>
          <a:bodyPr>
            <a:normAutofit lnSpcReduction="10000"/>
          </a:bodyPr>
          <a:lstStyle/>
          <a:p>
            <a:pPr fontAlgn="ctr"/>
            <a:r>
              <a:rPr lang="en-US" sz="1800" b="1" dirty="0"/>
              <a:t>Purpose: </a:t>
            </a:r>
            <a:r>
              <a:rPr lang="en-US" sz="1800" dirty="0"/>
              <a:t>Define performance requirements for Weather Information Providers (WIPs). </a:t>
            </a:r>
          </a:p>
          <a:p>
            <a:pPr fontAlgn="ctr"/>
            <a:r>
              <a:rPr lang="en-US" sz="1800" b="1" dirty="0"/>
              <a:t>Scope: </a:t>
            </a:r>
            <a:r>
              <a:rPr lang="en-US" sz="1800" dirty="0"/>
              <a:t>UAS, VTOL, and </a:t>
            </a:r>
            <a:r>
              <a:rPr lang="en-US" sz="1800" dirty="0" err="1"/>
              <a:t>xTM</a:t>
            </a:r>
            <a:r>
              <a:rPr lang="en-US" sz="1800" dirty="0"/>
              <a:t> operations from the surface to 5000 ft AGL</a:t>
            </a:r>
          </a:p>
          <a:p>
            <a:pPr fontAlgn="ctr"/>
            <a:r>
              <a:rPr lang="en-US" sz="1800" b="1" dirty="0"/>
              <a:t>Key Principle</a:t>
            </a:r>
            <a:r>
              <a:rPr lang="en-US" sz="1800" dirty="0"/>
              <a:t>: Seeks to develop a data-centric, source-agnostic framework for evaluating weather information.</a:t>
            </a:r>
          </a:p>
          <a:p>
            <a:pPr fontAlgn="ctr"/>
            <a:r>
              <a:rPr lang="en-US" sz="1800" b="1" dirty="0"/>
              <a:t>Primary Components</a:t>
            </a:r>
          </a:p>
          <a:p>
            <a:pPr lvl="1" fontAlgn="ctr"/>
            <a:r>
              <a:rPr lang="en-US" sz="1600" dirty="0"/>
              <a:t>Weather Data Performance and Tiering</a:t>
            </a:r>
          </a:p>
          <a:p>
            <a:pPr lvl="1" fontAlgn="ctr"/>
            <a:r>
              <a:rPr lang="en-US" sz="1600" dirty="0"/>
              <a:t>Quality Control Measures</a:t>
            </a:r>
          </a:p>
          <a:p>
            <a:pPr lvl="1" fontAlgn="ctr"/>
            <a:r>
              <a:rPr lang="en-US" sz="1600" dirty="0"/>
              <a:t>Data Reliability, Security, and Management</a:t>
            </a:r>
          </a:p>
          <a:p>
            <a:pPr lvl="1" fontAlgn="ctr"/>
            <a:r>
              <a:rPr lang="en-US" sz="1600" dirty="0"/>
              <a:t>Metadata</a:t>
            </a:r>
          </a:p>
          <a:p>
            <a:pPr fontAlgn="ctr"/>
            <a:r>
              <a:rPr lang="en-US" sz="1800" b="1" dirty="0"/>
              <a:t>Status: </a:t>
            </a:r>
            <a:r>
              <a:rPr lang="en-US" sz="1800" dirty="0"/>
              <a:t>Published and under revision </a:t>
            </a:r>
            <a:endParaRPr lang="en-US" sz="1400" dirty="0"/>
          </a:p>
        </p:txBody>
      </p:sp>
      <p:sp>
        <p:nvSpPr>
          <p:cNvPr id="3" name="Title 2">
            <a:extLst>
              <a:ext uri="{FF2B5EF4-FFF2-40B4-BE49-F238E27FC236}">
                <a16:creationId xmlns:a16="http://schemas.microsoft.com/office/drawing/2014/main" id="{9FD51068-5E84-391C-37E6-D772421A80BC}"/>
              </a:ext>
            </a:extLst>
          </p:cNvPr>
          <p:cNvSpPr>
            <a:spLocks noGrp="1"/>
          </p:cNvSpPr>
          <p:nvPr>
            <p:ph type="title" idx="4294967295"/>
          </p:nvPr>
        </p:nvSpPr>
        <p:spPr>
          <a:xfrm>
            <a:off x="836612" y="591049"/>
            <a:ext cx="10515600" cy="1211118"/>
          </a:xfrm>
        </p:spPr>
        <p:txBody>
          <a:bodyPr/>
          <a:lstStyle/>
          <a:p>
            <a:r>
              <a:rPr lang="en-US" dirty="0"/>
              <a:t>The Weather Standard</a:t>
            </a:r>
          </a:p>
        </p:txBody>
      </p:sp>
      <p:sp>
        <p:nvSpPr>
          <p:cNvPr id="4" name="Content Placeholder 3">
            <a:extLst>
              <a:ext uri="{FF2B5EF4-FFF2-40B4-BE49-F238E27FC236}">
                <a16:creationId xmlns:a16="http://schemas.microsoft.com/office/drawing/2014/main" id="{3894085D-654A-7AC8-0C0F-43B77ABE3235}"/>
              </a:ext>
            </a:extLst>
          </p:cNvPr>
          <p:cNvSpPr>
            <a:spLocks noGrp="1"/>
          </p:cNvSpPr>
          <p:nvPr>
            <p:ph idx="10"/>
          </p:nvPr>
        </p:nvSpPr>
        <p:spPr/>
        <p:txBody>
          <a:bodyPr/>
          <a:lstStyle/>
          <a:p>
            <a:r>
              <a:rPr lang="en-US" dirty="0"/>
              <a:t>ASTM F3673-24</a:t>
            </a:r>
          </a:p>
        </p:txBody>
      </p:sp>
      <p:pic>
        <p:nvPicPr>
          <p:cNvPr id="6" name="Picture 5">
            <a:extLst>
              <a:ext uri="{FF2B5EF4-FFF2-40B4-BE49-F238E27FC236}">
                <a16:creationId xmlns:a16="http://schemas.microsoft.com/office/drawing/2014/main" id="{AAEC612A-2106-7CC5-6AF8-346EBE759498}"/>
              </a:ext>
            </a:extLst>
          </p:cNvPr>
          <p:cNvPicPr>
            <a:picLocks noChangeAspect="1"/>
          </p:cNvPicPr>
          <p:nvPr/>
        </p:nvPicPr>
        <p:blipFill>
          <a:blip r:embed="rId3"/>
          <a:stretch>
            <a:fillRect/>
          </a:stretch>
        </p:blipFill>
        <p:spPr>
          <a:xfrm>
            <a:off x="7084112" y="974025"/>
            <a:ext cx="4169464" cy="4887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8076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E00A1-CECD-0528-288F-8BA0262823E6}"/>
              </a:ext>
            </a:extLst>
          </p:cNvPr>
          <p:cNvSpPr>
            <a:spLocks noGrp="1"/>
          </p:cNvSpPr>
          <p:nvPr>
            <p:ph idx="1"/>
          </p:nvPr>
        </p:nvSpPr>
        <p:spPr>
          <a:xfrm>
            <a:off x="837406" y="2276744"/>
            <a:ext cx="4720114" cy="3815298"/>
          </a:xfrm>
        </p:spPr>
        <p:txBody>
          <a:bodyPr>
            <a:normAutofit fontScale="77500" lnSpcReduction="20000"/>
          </a:bodyPr>
          <a:lstStyle/>
          <a:p>
            <a:r>
              <a:rPr lang="en-US" dirty="0"/>
              <a:t>Traditional approach: certify the observing system</a:t>
            </a:r>
          </a:p>
          <a:p>
            <a:r>
              <a:rPr lang="en-US" dirty="0"/>
              <a:t>F3673 approach: evaluate the reported weather element and supporting evidence</a:t>
            </a:r>
          </a:p>
          <a:p>
            <a:r>
              <a:rPr lang="en-US" dirty="0"/>
              <a:t>Source is treated as an abstraction: in situ, remote, derived, or analyzed</a:t>
            </a:r>
          </a:p>
          <a:p>
            <a:r>
              <a:rPr lang="en-US" dirty="0"/>
              <a:t>Table 1 organized around parameter performance thresholds</a:t>
            </a:r>
          </a:p>
          <a:p>
            <a:r>
              <a:rPr lang="en-US" dirty="0"/>
              <a:t>Bottom line: Current version is a hybrid framework allowing for both well-known, long-term data sources and new sources to enter the low-altitude aviation ecosystem. </a:t>
            </a:r>
          </a:p>
        </p:txBody>
      </p:sp>
      <p:sp>
        <p:nvSpPr>
          <p:cNvPr id="4" name="Title 3">
            <a:extLst>
              <a:ext uri="{FF2B5EF4-FFF2-40B4-BE49-F238E27FC236}">
                <a16:creationId xmlns:a16="http://schemas.microsoft.com/office/drawing/2014/main" id="{3D531F2D-9AF3-6D45-16A4-C347159B24D0}"/>
              </a:ext>
            </a:extLst>
          </p:cNvPr>
          <p:cNvSpPr>
            <a:spLocks noGrp="1"/>
          </p:cNvSpPr>
          <p:nvPr>
            <p:ph type="title" idx="4294967295"/>
          </p:nvPr>
        </p:nvSpPr>
        <p:spPr>
          <a:xfrm>
            <a:off x="836612" y="591049"/>
            <a:ext cx="10515600" cy="1211118"/>
          </a:xfrm>
        </p:spPr>
        <p:txBody>
          <a:bodyPr/>
          <a:lstStyle/>
          <a:p>
            <a:r>
              <a:rPr lang="en-US" dirty="0"/>
              <a:t>Focusing on the Data</a:t>
            </a:r>
          </a:p>
        </p:txBody>
      </p:sp>
      <p:pic>
        <p:nvPicPr>
          <p:cNvPr id="8" name="Picture 7">
            <a:extLst>
              <a:ext uri="{FF2B5EF4-FFF2-40B4-BE49-F238E27FC236}">
                <a16:creationId xmlns:a16="http://schemas.microsoft.com/office/drawing/2014/main" id="{E1824095-5650-9833-FD29-09E2E71A55D0}"/>
              </a:ext>
            </a:extLst>
          </p:cNvPr>
          <p:cNvPicPr>
            <a:picLocks noChangeAspect="1"/>
          </p:cNvPicPr>
          <p:nvPr/>
        </p:nvPicPr>
        <p:blipFill>
          <a:blip r:embed="rId3"/>
          <a:stretch>
            <a:fillRect/>
          </a:stretch>
        </p:blipFill>
        <p:spPr>
          <a:xfrm>
            <a:off x="6366502" y="2038032"/>
            <a:ext cx="4985710" cy="3883148"/>
          </a:xfrm>
          <a:prstGeom prst="rect">
            <a:avLst/>
          </a:prstGeom>
        </p:spPr>
      </p:pic>
      <p:sp>
        <p:nvSpPr>
          <p:cNvPr id="6" name="Content Placeholder 5">
            <a:extLst>
              <a:ext uri="{FF2B5EF4-FFF2-40B4-BE49-F238E27FC236}">
                <a16:creationId xmlns:a16="http://schemas.microsoft.com/office/drawing/2014/main" id="{A9E2E557-81BE-6C6C-FA5E-02DED3B4283D}"/>
              </a:ext>
            </a:extLst>
          </p:cNvPr>
          <p:cNvSpPr>
            <a:spLocks noGrp="1"/>
          </p:cNvSpPr>
          <p:nvPr>
            <p:ph idx="10"/>
          </p:nvPr>
        </p:nvSpPr>
        <p:spPr/>
        <p:txBody>
          <a:bodyPr/>
          <a:lstStyle/>
          <a:p>
            <a:r>
              <a:rPr lang="en-US" dirty="0"/>
              <a:t>ASTM F3673 is a data-centric standard</a:t>
            </a:r>
          </a:p>
        </p:txBody>
      </p:sp>
    </p:spTree>
    <p:extLst>
      <p:ext uri="{BB962C8B-B14F-4D97-AF65-F5344CB8AC3E}">
        <p14:creationId xmlns:p14="http://schemas.microsoft.com/office/powerpoint/2010/main" val="428326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FEF90-94F9-EAB3-4352-2DF464C2D7F3}"/>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0C10001-89F5-E7A1-6AAB-40346B5659EC}"/>
              </a:ext>
            </a:extLst>
          </p:cNvPr>
          <p:cNvSpPr>
            <a:spLocks noGrp="1"/>
          </p:cNvSpPr>
          <p:nvPr>
            <p:ph idx="1"/>
          </p:nvPr>
        </p:nvSpPr>
        <p:spPr>
          <a:xfrm>
            <a:off x="837407" y="2276744"/>
            <a:ext cx="6369510" cy="3584306"/>
          </a:xfrm>
        </p:spPr>
        <p:txBody>
          <a:bodyPr>
            <a:normAutofit fontScale="77500" lnSpcReduction="20000"/>
          </a:bodyPr>
          <a:lstStyle/>
          <a:p>
            <a:pPr>
              <a:lnSpc>
                <a:spcPct val="120000"/>
              </a:lnSpc>
              <a:spcBef>
                <a:spcPts val="0"/>
              </a:spcBef>
              <a:spcAft>
                <a:spcPts val="600"/>
              </a:spcAft>
            </a:pPr>
            <a:r>
              <a:rPr lang="en-US" dirty="0"/>
              <a:t>Operationalizing the standard requires documentation of how compliance can be demonstrated</a:t>
            </a:r>
          </a:p>
          <a:p>
            <a:pPr>
              <a:lnSpc>
                <a:spcPct val="120000"/>
              </a:lnSpc>
              <a:spcBef>
                <a:spcPts val="0"/>
              </a:spcBef>
              <a:spcAft>
                <a:spcPts val="600"/>
              </a:spcAft>
            </a:pPr>
            <a:r>
              <a:rPr lang="en-US" dirty="0"/>
              <a:t>Goal of the group is to develop objective, verifiable, and auditable pathways for F3673 requirements</a:t>
            </a:r>
          </a:p>
          <a:p>
            <a:pPr>
              <a:lnSpc>
                <a:spcPct val="120000"/>
              </a:lnSpc>
              <a:spcBef>
                <a:spcPts val="0"/>
              </a:spcBef>
            </a:pPr>
            <a:r>
              <a:rPr lang="en-US" dirty="0"/>
              <a:t>MOC deliverables:</a:t>
            </a:r>
          </a:p>
          <a:p>
            <a:pPr lvl="1">
              <a:lnSpc>
                <a:spcPct val="120000"/>
              </a:lnSpc>
              <a:spcBef>
                <a:spcPts val="0"/>
              </a:spcBef>
            </a:pPr>
            <a:r>
              <a:rPr lang="en-US" dirty="0"/>
              <a:t>Recommended revisions to F3673-24</a:t>
            </a:r>
          </a:p>
          <a:p>
            <a:pPr lvl="1">
              <a:lnSpc>
                <a:spcPct val="120000"/>
              </a:lnSpc>
              <a:spcBef>
                <a:spcPts val="0"/>
              </a:spcBef>
            </a:pPr>
            <a:r>
              <a:rPr lang="en-US" dirty="0"/>
              <a:t>MOC Annex</a:t>
            </a:r>
          </a:p>
          <a:p>
            <a:pPr lvl="2">
              <a:lnSpc>
                <a:spcPct val="120000"/>
              </a:lnSpc>
              <a:spcBef>
                <a:spcPts val="0"/>
              </a:spcBef>
            </a:pPr>
            <a:r>
              <a:rPr lang="en-US" sz="1500" dirty="0"/>
              <a:t>Compliance matrix </a:t>
            </a:r>
          </a:p>
          <a:p>
            <a:pPr lvl="2">
              <a:lnSpc>
                <a:spcPct val="120000"/>
              </a:lnSpc>
              <a:spcBef>
                <a:spcPts val="0"/>
              </a:spcBef>
            </a:pPr>
            <a:r>
              <a:rPr lang="en-US" sz="1500" dirty="0"/>
              <a:t>Appendix A: Weather Information Source Assessment </a:t>
            </a:r>
          </a:p>
          <a:p>
            <a:pPr lvl="2">
              <a:lnSpc>
                <a:spcPct val="120000"/>
              </a:lnSpc>
              <a:spcBef>
                <a:spcPts val="0"/>
              </a:spcBef>
            </a:pPr>
            <a:r>
              <a:rPr lang="en-US" sz="1500" dirty="0"/>
              <a:t>Appendix B: Metadata </a:t>
            </a:r>
          </a:p>
          <a:p>
            <a:pPr lvl="2">
              <a:lnSpc>
                <a:spcPct val="120000"/>
              </a:lnSpc>
              <a:spcBef>
                <a:spcPts val="0"/>
              </a:spcBef>
            </a:pPr>
            <a:r>
              <a:rPr lang="en-US" sz="1500" dirty="0"/>
              <a:t>Appendix C: Timestamp definitions</a:t>
            </a:r>
          </a:p>
          <a:p>
            <a:pPr marL="0" indent="0">
              <a:lnSpc>
                <a:spcPct val="100000"/>
              </a:lnSpc>
              <a:spcBef>
                <a:spcPts val="0"/>
              </a:spcBef>
              <a:spcAft>
                <a:spcPts val="1200"/>
              </a:spcAft>
              <a:buNone/>
            </a:pPr>
            <a:endParaRPr lang="en-US" dirty="0"/>
          </a:p>
          <a:p>
            <a:pPr>
              <a:lnSpc>
                <a:spcPct val="100000"/>
              </a:lnSpc>
              <a:spcBef>
                <a:spcPts val="0"/>
              </a:spcBef>
              <a:spcAft>
                <a:spcPts val="1200"/>
              </a:spcAft>
            </a:pPr>
            <a:endParaRPr lang="en-US" dirty="0"/>
          </a:p>
          <a:p>
            <a:endParaRPr lang="en-US" sz="2400" dirty="0"/>
          </a:p>
          <a:p>
            <a:endParaRPr lang="en-US" sz="2400" dirty="0"/>
          </a:p>
          <a:p>
            <a:pPr algn="ctr"/>
            <a:endParaRPr lang="en-US" sz="2400" dirty="0"/>
          </a:p>
        </p:txBody>
      </p:sp>
      <p:sp>
        <p:nvSpPr>
          <p:cNvPr id="6" name="Title 5">
            <a:extLst>
              <a:ext uri="{FF2B5EF4-FFF2-40B4-BE49-F238E27FC236}">
                <a16:creationId xmlns:a16="http://schemas.microsoft.com/office/drawing/2014/main" id="{066E5891-45BB-FDBC-349B-24B8E08CD00D}"/>
              </a:ext>
            </a:extLst>
          </p:cNvPr>
          <p:cNvSpPr>
            <a:spLocks noGrp="1"/>
          </p:cNvSpPr>
          <p:nvPr>
            <p:ph type="title" idx="4294967295"/>
          </p:nvPr>
        </p:nvSpPr>
        <p:spPr>
          <a:xfrm>
            <a:off x="836612" y="591049"/>
            <a:ext cx="10515600" cy="1211118"/>
          </a:xfrm>
        </p:spPr>
        <p:txBody>
          <a:bodyPr/>
          <a:lstStyle/>
          <a:p>
            <a:r>
              <a:rPr lang="en-US" dirty="0"/>
              <a:t>Compliance with ASTM F3673-24</a:t>
            </a:r>
          </a:p>
        </p:txBody>
      </p:sp>
      <p:sp>
        <p:nvSpPr>
          <p:cNvPr id="2" name="Content Placeholder 1">
            <a:extLst>
              <a:ext uri="{FF2B5EF4-FFF2-40B4-BE49-F238E27FC236}">
                <a16:creationId xmlns:a16="http://schemas.microsoft.com/office/drawing/2014/main" id="{E2779734-CA24-2C82-C183-1AD96961F30F}"/>
              </a:ext>
            </a:extLst>
          </p:cNvPr>
          <p:cNvSpPr>
            <a:spLocks noGrp="1"/>
          </p:cNvSpPr>
          <p:nvPr>
            <p:ph idx="10"/>
          </p:nvPr>
        </p:nvSpPr>
        <p:spPr/>
        <p:txBody>
          <a:bodyPr/>
          <a:lstStyle/>
          <a:p>
            <a:r>
              <a:rPr lang="en-US" dirty="0"/>
              <a:t>Means of Compliance Work Group</a:t>
            </a:r>
          </a:p>
        </p:txBody>
      </p:sp>
      <p:pic>
        <p:nvPicPr>
          <p:cNvPr id="7" name="Picture 6">
            <a:extLst>
              <a:ext uri="{FF2B5EF4-FFF2-40B4-BE49-F238E27FC236}">
                <a16:creationId xmlns:a16="http://schemas.microsoft.com/office/drawing/2014/main" id="{593B4EFE-828A-D962-7434-3C9D56971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796" y="1196608"/>
            <a:ext cx="3766541" cy="4701374"/>
          </a:xfrm>
          <a:prstGeom prst="rect">
            <a:avLst/>
          </a:prstGeom>
        </p:spPr>
      </p:pic>
    </p:spTree>
    <p:extLst>
      <p:ext uri="{BB962C8B-B14F-4D97-AF65-F5344CB8AC3E}">
        <p14:creationId xmlns:p14="http://schemas.microsoft.com/office/powerpoint/2010/main" val="249681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BDEF-EB11-74FF-3D9F-6D47F5BB92F6}"/>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3CD27CB-3278-175C-6846-086B8A78E45A}"/>
              </a:ext>
            </a:extLst>
          </p:cNvPr>
          <p:cNvSpPr>
            <a:spLocks noGrp="1"/>
          </p:cNvSpPr>
          <p:nvPr>
            <p:ph idx="1"/>
          </p:nvPr>
        </p:nvSpPr>
        <p:spPr>
          <a:xfrm>
            <a:off x="837407" y="2276744"/>
            <a:ext cx="10792618" cy="3584306"/>
          </a:xfrm>
        </p:spPr>
        <p:txBody>
          <a:bodyPr>
            <a:normAutofit/>
          </a:bodyPr>
          <a:lstStyle/>
          <a:p>
            <a:pPr>
              <a:lnSpc>
                <a:spcPct val="100000"/>
              </a:lnSpc>
              <a:spcBef>
                <a:spcPts val="0"/>
              </a:spcBef>
              <a:spcAft>
                <a:spcPts val="1200"/>
              </a:spcAft>
            </a:pPr>
            <a:endParaRPr lang="en-US" dirty="0"/>
          </a:p>
          <a:p>
            <a:endParaRPr lang="en-US" sz="2400" dirty="0"/>
          </a:p>
          <a:p>
            <a:endParaRPr lang="en-US" sz="2400" dirty="0"/>
          </a:p>
          <a:p>
            <a:pPr algn="ctr"/>
            <a:endParaRPr lang="en-US" sz="2400" dirty="0"/>
          </a:p>
        </p:txBody>
      </p:sp>
      <p:sp>
        <p:nvSpPr>
          <p:cNvPr id="6" name="Title 5">
            <a:extLst>
              <a:ext uri="{FF2B5EF4-FFF2-40B4-BE49-F238E27FC236}">
                <a16:creationId xmlns:a16="http://schemas.microsoft.com/office/drawing/2014/main" id="{291CE671-9CC4-F45A-5628-EEAAD3BAA0FD}"/>
              </a:ext>
            </a:extLst>
          </p:cNvPr>
          <p:cNvSpPr>
            <a:spLocks noGrp="1"/>
          </p:cNvSpPr>
          <p:nvPr>
            <p:ph type="title" idx="4294967295"/>
          </p:nvPr>
        </p:nvSpPr>
        <p:spPr>
          <a:xfrm>
            <a:off x="836612" y="591049"/>
            <a:ext cx="10515600" cy="1211118"/>
          </a:xfrm>
        </p:spPr>
        <p:txBody>
          <a:bodyPr/>
          <a:lstStyle/>
          <a:p>
            <a:r>
              <a:rPr lang="en-US" dirty="0"/>
              <a:t>Means of Compliance Status</a:t>
            </a:r>
          </a:p>
        </p:txBody>
      </p:sp>
      <p:sp>
        <p:nvSpPr>
          <p:cNvPr id="2" name="Content Placeholder 1">
            <a:extLst>
              <a:ext uri="{FF2B5EF4-FFF2-40B4-BE49-F238E27FC236}">
                <a16:creationId xmlns:a16="http://schemas.microsoft.com/office/drawing/2014/main" id="{EDC45FDE-CDE0-7221-4A26-5E96958EB3E0}"/>
              </a:ext>
            </a:extLst>
          </p:cNvPr>
          <p:cNvSpPr>
            <a:spLocks noGrp="1"/>
          </p:cNvSpPr>
          <p:nvPr>
            <p:ph idx="10"/>
          </p:nvPr>
        </p:nvSpPr>
        <p:spPr/>
        <p:txBody>
          <a:bodyPr/>
          <a:lstStyle/>
          <a:p>
            <a:r>
              <a:rPr lang="en-US" dirty="0"/>
              <a:t>Final internal review before ballot</a:t>
            </a:r>
          </a:p>
        </p:txBody>
      </p:sp>
      <p:graphicFrame>
        <p:nvGraphicFramePr>
          <p:cNvPr id="7" name="Content Placeholder 5">
            <a:extLst>
              <a:ext uri="{FF2B5EF4-FFF2-40B4-BE49-F238E27FC236}">
                <a16:creationId xmlns:a16="http://schemas.microsoft.com/office/drawing/2014/main" id="{CC6E2467-4C94-4F27-8F26-55FB7C6C8680}"/>
              </a:ext>
            </a:extLst>
          </p:cNvPr>
          <p:cNvGraphicFramePr>
            <a:graphicFrameLocks/>
          </p:cNvGraphicFramePr>
          <p:nvPr>
            <p:extLst>
              <p:ext uri="{D42A27DB-BD31-4B8C-83A1-F6EECF244321}">
                <p14:modId xmlns:p14="http://schemas.microsoft.com/office/powerpoint/2010/main" val="4172671873"/>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1222563" y="1828801"/>
          <a:ext cx="10022305" cy="4812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0830446"/>
      </p:ext>
    </p:extLst>
  </p:cSld>
  <p:clrMapOvr>
    <a:masterClrMapping/>
  </p:clrMapOvr>
</p:sld>
</file>

<file path=ppt/theme/theme1.xml><?xml version="1.0" encoding="utf-8"?>
<a:theme xmlns:a="http://schemas.openxmlformats.org/drawingml/2006/main" name="Light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S">
      <a:majorFont>
        <a:latin typeface="Segoe UI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d18f73-956c-4b55-9466-28cfed44e799" xsi:nil="true"/>
    <lcf76f155ced4ddcb4097134ff3c332f xmlns="4e6f7b60-5f17-4730-96a4-16a1d1f5a6c7">
      <Terms xmlns="http://schemas.microsoft.com/office/infopath/2007/PartnerControls"/>
    </lcf76f155ced4ddcb4097134ff3c332f>
    <SharedWithUsers xmlns="e5d18f73-956c-4b55-9466-28cfed44e799">
      <UserInfo>
        <DisplayName>Lisa T.</DisplayName>
        <AccountId>13</AccountId>
        <AccountType/>
      </UserInfo>
      <UserInfo>
        <DisplayName>Kayla</DisplayName>
        <AccountId>16</AccountId>
        <AccountType/>
      </UserInfo>
      <UserInfo>
        <DisplayName>Tom</DisplayName>
        <AccountId>338</AccountId>
        <AccountType/>
      </UserInfo>
      <UserInfo>
        <DisplayName>Howard</DisplayName>
        <AccountId>27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78FE1D864C6D448C6AAB30137B7973" ma:contentTypeVersion="19" ma:contentTypeDescription="Create a new document." ma:contentTypeScope="" ma:versionID="49bf5cd6a1395511f92ec8b76d86b534">
  <xsd:schema xmlns:xsd="http://www.w3.org/2001/XMLSchema" xmlns:xs="http://www.w3.org/2001/XMLSchema" xmlns:p="http://schemas.microsoft.com/office/2006/metadata/properties" xmlns:ns2="4e6f7b60-5f17-4730-96a4-16a1d1f5a6c7" xmlns:ns3="e5d18f73-956c-4b55-9466-28cfed44e799" targetNamespace="http://schemas.microsoft.com/office/2006/metadata/properties" ma:root="true" ma:fieldsID="2fb277f94d0b8a7df9818b1978c93ca1" ns2:_="" ns3:_="">
    <xsd:import namespace="4e6f7b60-5f17-4730-96a4-16a1d1f5a6c7"/>
    <xsd:import namespace="e5d18f73-956c-4b55-9466-28cfed44e7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6f7b60-5f17-4730-96a4-16a1d1f5a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0b55bc3-186a-4a2f-8e8a-7d471ee876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d18f73-956c-4b55-9466-28cfed44e79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415f9d6-ab5f-4df5-8e7b-bcde9050f476}" ma:internalName="TaxCatchAll" ma:showField="CatchAllData" ma:web="e5d18f73-956c-4b55-9466-28cfed44e7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B00C6-3DA9-4921-A55F-79C38EE054C2}">
  <ds:schemaRefs>
    <ds:schemaRef ds:uri="http://schemas.microsoft.com/sharepoint/v3/contenttype/forms"/>
  </ds:schemaRefs>
</ds:datastoreItem>
</file>

<file path=customXml/itemProps2.xml><?xml version="1.0" encoding="utf-8"?>
<ds:datastoreItem xmlns:ds="http://schemas.openxmlformats.org/officeDocument/2006/customXml" ds:itemID="{05542B30-683E-42F8-A6BD-7DE319ED7B55}">
  <ds:schemaRef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 ds:uri="http://purl.org/dc/elements/1.1/"/>
    <ds:schemaRef ds:uri="http://schemas.openxmlformats.org/package/2006/metadata/core-properties"/>
    <ds:schemaRef ds:uri="e5d18f73-956c-4b55-9466-28cfed44e799"/>
    <ds:schemaRef ds:uri="4e6f7b60-5f17-4730-96a4-16a1d1f5a6c7"/>
  </ds:schemaRefs>
</ds:datastoreItem>
</file>

<file path=customXml/itemProps3.xml><?xml version="1.0" encoding="utf-8"?>
<ds:datastoreItem xmlns:ds="http://schemas.openxmlformats.org/officeDocument/2006/customXml" ds:itemID="{0A255847-9878-4195-8FD5-79A49EE92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6f7b60-5f17-4730-96a4-16a1d1f5a6c7"/>
    <ds:schemaRef ds:uri="e5d18f73-956c-4b55-9466-28cfed44e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7670</TotalTime>
  <Words>2064</Words>
  <Application>Microsoft Office PowerPoint</Application>
  <PresentationFormat>Widescreen</PresentationFormat>
  <Paragraphs>229</Paragraphs>
  <Slides>20</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Impact</vt:lpstr>
      <vt:lpstr>Mongolian Baiti</vt:lpstr>
      <vt:lpstr>Montserrat</vt:lpstr>
      <vt:lpstr>Montserrat Light</vt:lpstr>
      <vt:lpstr>Montserrat Thin</vt:lpstr>
      <vt:lpstr>Open Sans</vt:lpstr>
      <vt:lpstr>Segoe UI</vt:lpstr>
      <vt:lpstr>Segoe UI Semibold</vt:lpstr>
      <vt:lpstr>Light_Theme</vt:lpstr>
      <vt:lpstr>PowerPoint Presentation</vt:lpstr>
      <vt:lpstr>Motivation</vt:lpstr>
      <vt:lpstr>Why the Standard Exists</vt:lpstr>
      <vt:lpstr>ASTM</vt:lpstr>
      <vt:lpstr>ASTM – Structure and Process</vt:lpstr>
      <vt:lpstr>The Weather Standard</vt:lpstr>
      <vt:lpstr>Focusing on the Data</vt:lpstr>
      <vt:lpstr>Compliance with ASTM F3673-24</vt:lpstr>
      <vt:lpstr>Means of Compliance Status</vt:lpstr>
      <vt:lpstr>Introduction to FAA’s Visual Weather Observation System </vt:lpstr>
      <vt:lpstr>Practical Entry Point </vt:lpstr>
      <vt:lpstr>VWOS Parameters</vt:lpstr>
      <vt:lpstr>PowerPoint Presentation</vt:lpstr>
      <vt:lpstr>Wind Direction Evaluation</vt:lpstr>
      <vt:lpstr>Visibility Evaluation</vt:lpstr>
      <vt:lpstr>PowerPoint Presentation</vt:lpstr>
      <vt:lpstr>EXTRA</vt:lpstr>
      <vt:lpstr>PowerPoint Presentation</vt:lpstr>
      <vt:lpstr>Weather Standard(s) Next Steps/?s</vt:lpstr>
      <vt:lpstr>Potentially Helpful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chris.zarzar@truweathersolutions.com</dc:creator>
  <cp:lastModifiedBy>Chris Zarzar</cp:lastModifiedBy>
  <cp:revision>6</cp:revision>
  <dcterms:created xsi:type="dcterms:W3CDTF">2024-03-25T17:03:58Z</dcterms:created>
  <dcterms:modified xsi:type="dcterms:W3CDTF">2026-04-21T17:24:12Z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0x010100CD78FE1D864C6D448C6AAB30137B7973</vt:lpwstr>
  </property>
  <property fmtid="{D5CDD505-2E9C-101B-9397-08002B2CF9AE}" pid="3" name="MediaServiceImageTags">
    <vt:lpwstr/>
  </property>
</Properties>
</file>