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9144000"/>
  <p:notesSz cx="7102475" cy="938847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2" roundtripDataSignature="AMtx7mhpjYep9uZPIGwae2wzjRxqg3Z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77739" cy="471054"/>
          </a:xfrm>
          <a:prstGeom prst="rect">
            <a:avLst/>
          </a:prstGeom>
          <a:noFill/>
          <a:ln>
            <a:noFill/>
          </a:ln>
        </p:spPr>
        <p:txBody>
          <a:bodyPr anchorCtr="0" anchor="t" bIns="47100" lIns="94225" spcFirstLastPara="1" rIns="94225" wrap="square" tIns="471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23092" y="0"/>
            <a:ext cx="3077739" cy="471054"/>
          </a:xfrm>
          <a:prstGeom prst="rect">
            <a:avLst/>
          </a:prstGeom>
          <a:noFill/>
          <a:ln>
            <a:noFill/>
          </a:ln>
        </p:spPr>
        <p:txBody>
          <a:bodyPr anchorCtr="0" anchor="t" bIns="47100" lIns="94225" spcFirstLastPara="1" rIns="94225" wrap="square" tIns="471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917422"/>
            <a:ext cx="3077739" cy="471053"/>
          </a:xfrm>
          <a:prstGeom prst="rect">
            <a:avLst/>
          </a:prstGeom>
          <a:noFill/>
          <a:ln>
            <a:noFill/>
          </a:ln>
        </p:spPr>
        <p:txBody>
          <a:bodyPr anchorCtr="0" anchor="b" bIns="47100" lIns="94225" spcFirstLastPara="1" rIns="94225" wrap="square" tIns="471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88" name="Google Shape;88;p1: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0: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170" name="Google Shape;170;p10: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1: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176" name="Google Shape;176;p11: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2: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183" name="Google Shape;183;p12: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3: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191" name="Google Shape;191;p13: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4: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198" name="Google Shape;198;p14: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5: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205" name="Google Shape;205;p15: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6: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211" name="Google Shape;211;p16: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7: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217" name="Google Shape;217;p17: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8: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224" name="Google Shape;224;p18: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9: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231" name="Google Shape;231;p19: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0: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237" name="Google Shape;237;p20: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1: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244" name="Google Shape;244;p21: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2: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250" name="Google Shape;250;p22: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3: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257" name="Google Shape;257;p23: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4: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263" name="Google Shape;263;p24: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5: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269" name="Google Shape;269;p25: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6: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276" name="Google Shape;276;p26: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123" name="Google Shape;123;p4: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130" name="Google Shape;130;p5: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146" name="Google Shape;146;p6: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7: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152" name="Google Shape;152;p7: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8: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158" name="Google Shape;158;p8: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9:notes"/>
          <p:cNvSpPr txBox="1"/>
          <p:nvPr>
            <p:ph idx="1" type="body"/>
          </p:nvPr>
        </p:nvSpPr>
        <p:spPr>
          <a:xfrm>
            <a:off x="710248" y="4518204"/>
            <a:ext cx="5681980" cy="3696712"/>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164" name="Google Shape;164;p9: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8"/>
          <p:cNvSpPr/>
          <p:nvPr/>
        </p:nvSpPr>
        <p:spPr>
          <a:xfrm>
            <a:off x="628650" y="1619249"/>
            <a:ext cx="7886700" cy="304800"/>
          </a:xfrm>
          <a:prstGeom prst="rect">
            <a:avLst/>
          </a:prstGeom>
          <a:solidFill>
            <a:srgbClr val="BF171B"/>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17" name="Google Shape;17;p28"/>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8"/>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9" name="Google Shape;19;p2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2" name="Google Shape;22;p28"/>
          <p:cNvPicPr preferRelativeResize="0"/>
          <p:nvPr/>
        </p:nvPicPr>
        <p:blipFill rotWithShape="1">
          <a:blip r:embed="rId2">
            <a:alphaModFix/>
          </a:blip>
          <a:srcRect b="0" l="0" r="0" t="0"/>
          <a:stretch/>
        </p:blipFill>
        <p:spPr>
          <a:xfrm>
            <a:off x="628650" y="504449"/>
            <a:ext cx="1944442" cy="8858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3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7"/>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7" name="Google Shape;77;p3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38"/>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38"/>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3" name="Google Shape;83;p3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3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 name="Shape 23"/>
        <p:cNvGrpSpPr/>
        <p:nvPr/>
      </p:nvGrpSpPr>
      <p:grpSpPr>
        <a:xfrm>
          <a:off x="0" y="0"/>
          <a:ext cx="0" cy="0"/>
          <a:chOff x="0" y="0"/>
          <a:chExt cx="0" cy="0"/>
        </a:xfrm>
      </p:grpSpPr>
      <p:sp>
        <p:nvSpPr>
          <p:cNvPr id="24" name="Google Shape;24;p29"/>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29"/>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26" name="Google Shape;26;p2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30"/>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0"/>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32" name="Google Shape;32;p3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3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1"/>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8" name="Google Shape;38;p31"/>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 name="Google Shape;39;p3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32"/>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32"/>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5" name="Google Shape;45;p32"/>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6" name="Google Shape;46;p32"/>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7" name="Google Shape;47;p32"/>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 name="Google Shape;48;p3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3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3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3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3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 name="Shape 60"/>
        <p:cNvGrpSpPr/>
        <p:nvPr/>
      </p:nvGrpSpPr>
      <p:grpSpPr>
        <a:xfrm>
          <a:off x="0" y="0"/>
          <a:ext cx="0" cy="0"/>
          <a:chOff x="0" y="0"/>
          <a:chExt cx="0" cy="0"/>
        </a:xfrm>
      </p:grpSpPr>
      <p:sp>
        <p:nvSpPr>
          <p:cNvPr id="61" name="Google Shape;61;p35"/>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35"/>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3" name="Google Shape;63;p35"/>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4" name="Google Shape;64;p3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7" name="Shape 67"/>
        <p:cNvGrpSpPr/>
        <p:nvPr/>
      </p:nvGrpSpPr>
      <p:grpSpPr>
        <a:xfrm>
          <a:off x="0" y="0"/>
          <a:ext cx="0" cy="0"/>
          <a:chOff x="0" y="0"/>
          <a:chExt cx="0" cy="0"/>
        </a:xfrm>
      </p:grpSpPr>
      <p:sp>
        <p:nvSpPr>
          <p:cNvPr id="68" name="Google Shape;68;p36"/>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36"/>
          <p:cNvSpPr/>
          <p:nvPr>
            <p:ph idx="2" type="pic"/>
          </p:nvPr>
        </p:nvSpPr>
        <p:spPr>
          <a:xfrm>
            <a:off x="3887391" y="987426"/>
            <a:ext cx="4629150" cy="4873625"/>
          </a:xfrm>
          <a:prstGeom prst="rect">
            <a:avLst/>
          </a:prstGeom>
          <a:noFill/>
          <a:ln>
            <a:noFill/>
          </a:ln>
        </p:spPr>
      </p:sp>
      <p:sp>
        <p:nvSpPr>
          <p:cNvPr id="70" name="Google Shape;70;p36"/>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71" name="Google Shape;71;p3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 name="Google Shape;12;p2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2.jpg"/><Relationship Id="rId5" Type="http://schemas.openxmlformats.org/officeDocument/2006/relationships/image" Target="../media/image23.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23.png"/><Relationship Id="rId6" Type="http://schemas.openxmlformats.org/officeDocument/2006/relationships/image" Target="../media/image4.png"/><Relationship Id="rId7" Type="http://schemas.openxmlformats.org/officeDocument/2006/relationships/image" Target="../media/image18.png"/><Relationship Id="rId8"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
          <p:cNvSpPr txBox="1"/>
          <p:nvPr>
            <p:ph type="title"/>
          </p:nvPr>
        </p:nvSpPr>
        <p:spPr>
          <a:xfrm>
            <a:off x="1533277" y="180917"/>
            <a:ext cx="7467600" cy="1325563"/>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3200"/>
              <a:buFont typeface="Calibri"/>
              <a:buNone/>
            </a:pPr>
            <a:r>
              <a:rPr b="1" lang="en-US" sz="3200"/>
              <a:t>FPAW</a:t>
            </a:r>
            <a:br>
              <a:rPr b="1" lang="en-US" sz="3200"/>
            </a:br>
            <a:r>
              <a:rPr b="1" lang="en-US" sz="3200"/>
              <a:t>Ken Carson</a:t>
            </a:r>
            <a:br>
              <a:rPr b="1" lang="en-US" sz="3200"/>
            </a:br>
            <a:r>
              <a:rPr b="1" lang="en-US" sz="3200"/>
              <a:t>April 21-23  2016</a:t>
            </a:r>
            <a:endParaRPr/>
          </a:p>
        </p:txBody>
      </p:sp>
      <p:sp>
        <p:nvSpPr>
          <p:cNvPr id="91" name="Google Shape;91;p1"/>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n-US"/>
              <a:t>Fly, Control and Manage Like a Champion!</a:t>
            </a:r>
            <a:endParaRPr/>
          </a:p>
          <a:p>
            <a:pPr indent="0" lvl="0" marL="0" rtl="0" algn="l">
              <a:lnSpc>
                <a:spcPct val="90000"/>
              </a:lnSpc>
              <a:spcBef>
                <a:spcPts val="750"/>
              </a:spcBef>
              <a:spcAft>
                <a:spcPts val="0"/>
              </a:spcAft>
              <a:buClr>
                <a:schemeClr val="dk1"/>
              </a:buClr>
              <a:buSzPts val="2100"/>
              <a:buNone/>
            </a:pPr>
            <a:r>
              <a:t/>
            </a:r>
            <a:endParaRPr/>
          </a:p>
        </p:txBody>
      </p:sp>
      <p:pic>
        <p:nvPicPr>
          <p:cNvPr descr="A picture containing plane, sky, outdoor, airplane&#10;&#10;Description automatically generated" id="92" name="Google Shape;92;p1"/>
          <p:cNvPicPr preferRelativeResize="0"/>
          <p:nvPr/>
        </p:nvPicPr>
        <p:blipFill rotWithShape="1">
          <a:blip r:embed="rId3">
            <a:alphaModFix/>
          </a:blip>
          <a:srcRect b="0" l="0" r="0" t="0"/>
          <a:stretch/>
        </p:blipFill>
        <p:spPr>
          <a:xfrm>
            <a:off x="6629400" y="5079392"/>
            <a:ext cx="2371477" cy="1778608"/>
          </a:xfrm>
          <a:prstGeom prst="rect">
            <a:avLst/>
          </a:prstGeom>
          <a:noFill/>
          <a:ln>
            <a:noFill/>
          </a:ln>
        </p:spPr>
      </p:pic>
      <p:pic>
        <p:nvPicPr>
          <p:cNvPr descr="Text&#10;&#10;Description automatically generated" id="93" name="Google Shape;93;p1"/>
          <p:cNvPicPr preferRelativeResize="0"/>
          <p:nvPr/>
        </p:nvPicPr>
        <p:blipFill rotWithShape="1">
          <a:blip r:embed="rId4">
            <a:alphaModFix/>
          </a:blip>
          <a:srcRect b="41406" l="0" r="781" t="28125"/>
          <a:stretch/>
        </p:blipFill>
        <p:spPr>
          <a:xfrm>
            <a:off x="446314" y="2179638"/>
            <a:ext cx="8001000" cy="1485900"/>
          </a:xfrm>
          <a:prstGeom prst="rect">
            <a:avLst/>
          </a:prstGeom>
          <a:noFill/>
          <a:ln>
            <a:noFill/>
          </a:ln>
        </p:spPr>
      </p:pic>
      <p:pic>
        <p:nvPicPr>
          <p:cNvPr id="94" name="Google Shape;94;p1"/>
          <p:cNvPicPr preferRelativeResize="0"/>
          <p:nvPr/>
        </p:nvPicPr>
        <p:blipFill rotWithShape="1">
          <a:blip r:embed="rId5">
            <a:alphaModFix/>
          </a:blip>
          <a:srcRect b="0" l="0" r="0" t="0"/>
          <a:stretch/>
        </p:blipFill>
        <p:spPr>
          <a:xfrm>
            <a:off x="3048000" y="3483407"/>
            <a:ext cx="4333636" cy="1978723"/>
          </a:xfrm>
          <a:prstGeom prst="rect">
            <a:avLst/>
          </a:prstGeom>
          <a:noFill/>
          <a:ln>
            <a:noFill/>
          </a:ln>
        </p:spPr>
      </p:pic>
      <p:pic>
        <p:nvPicPr>
          <p:cNvPr id="95" name="Google Shape;95;p1"/>
          <p:cNvPicPr preferRelativeResize="0"/>
          <p:nvPr/>
        </p:nvPicPr>
        <p:blipFill rotWithShape="1">
          <a:blip r:embed="rId6">
            <a:alphaModFix/>
          </a:blip>
          <a:srcRect b="0" l="0" r="0" t="0"/>
          <a:stretch/>
        </p:blipFill>
        <p:spPr>
          <a:xfrm>
            <a:off x="-67626" y="4867786"/>
            <a:ext cx="3378045" cy="211863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0"/>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00000"/>
              <a:buFont typeface="Calibri"/>
              <a:buNone/>
            </a:pPr>
            <a:r>
              <a:rPr lang="en-US"/>
              <a:t>Experienced VFR Private Pilot</a:t>
            </a:r>
            <a:br>
              <a:rPr lang="en-US"/>
            </a:br>
            <a:r>
              <a:rPr lang="en-US"/>
              <a:t>Using AWC Aero Decision Making (ADM) Skillsets</a:t>
            </a:r>
            <a:endParaRPr/>
          </a:p>
        </p:txBody>
      </p:sp>
      <p:sp>
        <p:nvSpPr>
          <p:cNvPr id="173" name="Google Shape;173;p10"/>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Ceilings: Will the ceilings stay comfortably above me my whole flight?</a:t>
            </a:r>
            <a:endParaRPr/>
          </a:p>
          <a:p>
            <a:pPr indent="-171450" lvl="0" marL="171450" rtl="0" algn="l">
              <a:lnSpc>
                <a:spcPct val="90000"/>
              </a:lnSpc>
              <a:spcBef>
                <a:spcPts val="750"/>
              </a:spcBef>
              <a:spcAft>
                <a:spcPts val="0"/>
              </a:spcAft>
              <a:buClr>
                <a:schemeClr val="dk1"/>
              </a:buClr>
              <a:buSzPts val="2100"/>
              <a:buChar char="•"/>
            </a:pPr>
            <a:r>
              <a:rPr lang="en-US"/>
              <a:t>Vis:  Is or is it possible for visibility (inflight and surface) to get worse?</a:t>
            </a:r>
            <a:endParaRPr/>
          </a:p>
          <a:p>
            <a:pPr indent="-171450" lvl="1" marL="514350" rtl="0" algn="l">
              <a:lnSpc>
                <a:spcPct val="90000"/>
              </a:lnSpc>
              <a:spcBef>
                <a:spcPts val="375"/>
              </a:spcBef>
              <a:spcAft>
                <a:spcPts val="0"/>
              </a:spcAft>
              <a:buClr>
                <a:schemeClr val="dk1"/>
              </a:buClr>
              <a:buSzPts val="1800"/>
              <a:buChar char="•"/>
            </a:pPr>
            <a:r>
              <a:rPr lang="en-US"/>
              <a:t>Are either trending worse?</a:t>
            </a:r>
            <a:endParaRPr/>
          </a:p>
          <a:p>
            <a:pPr indent="-171450" lvl="0" marL="171450" rtl="0" algn="l">
              <a:lnSpc>
                <a:spcPct val="90000"/>
              </a:lnSpc>
              <a:spcBef>
                <a:spcPts val="750"/>
              </a:spcBef>
              <a:spcAft>
                <a:spcPts val="0"/>
              </a:spcAft>
              <a:buClr>
                <a:schemeClr val="dk1"/>
              </a:buClr>
              <a:buSzPts val="2100"/>
              <a:buChar char="•"/>
            </a:pPr>
            <a:r>
              <a:rPr lang="en-US"/>
              <a:t>WHAT “weather” is moving toward me?  (Use forecast, radar, sat, AWC;  mesonet)</a:t>
            </a:r>
            <a:endParaRPr/>
          </a:p>
          <a:p>
            <a:pPr indent="-171450" lvl="1" marL="514350" rtl="0" algn="l">
              <a:lnSpc>
                <a:spcPct val="90000"/>
              </a:lnSpc>
              <a:spcBef>
                <a:spcPts val="375"/>
              </a:spcBef>
              <a:spcAft>
                <a:spcPts val="0"/>
              </a:spcAft>
              <a:buClr>
                <a:schemeClr val="dk1"/>
              </a:buClr>
              <a:buSzPts val="1800"/>
              <a:buChar char="•"/>
            </a:pPr>
            <a:r>
              <a:rPr lang="en-US"/>
              <a:t>CRM – “use ALL available resources – including “what you SEE!”</a:t>
            </a:r>
            <a:endParaRPr/>
          </a:p>
          <a:p>
            <a:pPr indent="-171450" lvl="0" marL="171450" rtl="0" algn="l">
              <a:lnSpc>
                <a:spcPct val="90000"/>
              </a:lnSpc>
              <a:spcBef>
                <a:spcPts val="750"/>
              </a:spcBef>
              <a:spcAft>
                <a:spcPts val="0"/>
              </a:spcAft>
              <a:buClr>
                <a:schemeClr val="dk1"/>
              </a:buClr>
              <a:buSzPts val="2100"/>
              <a:buChar char="•"/>
            </a:pPr>
            <a:r>
              <a:rPr lang="en-US"/>
              <a:t>Winds / Turb :   Are surface winds within my personal limits</a:t>
            </a:r>
            <a:endParaRPr/>
          </a:p>
          <a:p>
            <a:pPr indent="-171450" lvl="0" marL="171450" rtl="0" algn="l">
              <a:lnSpc>
                <a:spcPct val="90000"/>
              </a:lnSpc>
              <a:spcBef>
                <a:spcPts val="750"/>
              </a:spcBef>
              <a:spcAft>
                <a:spcPts val="0"/>
              </a:spcAft>
              <a:buClr>
                <a:schemeClr val="dk1"/>
              </a:buClr>
              <a:buSzPts val="2100"/>
              <a:buChar char="•"/>
            </a:pPr>
            <a:r>
              <a:rPr lang="en-US"/>
              <a:t>Storms:  Any convective activity near or forecast near my route?</a:t>
            </a:r>
            <a:endParaRPr/>
          </a:p>
          <a:p>
            <a:pPr indent="-171450" lvl="0" marL="171450" rtl="0" algn="l">
              <a:lnSpc>
                <a:spcPct val="90000"/>
              </a:lnSpc>
              <a:spcBef>
                <a:spcPts val="750"/>
              </a:spcBef>
              <a:spcAft>
                <a:spcPts val="0"/>
              </a:spcAft>
              <a:buClr>
                <a:schemeClr val="dk1"/>
              </a:buClr>
              <a:buSzPts val="2100"/>
              <a:buChar char="•"/>
            </a:pPr>
            <a:r>
              <a:rPr lang="en-US"/>
              <a:t>Icing:  Know the freezing level</a:t>
            </a:r>
            <a:endParaRPr/>
          </a:p>
          <a:p>
            <a:pPr indent="-171450" lvl="1" marL="514350" rtl="0" algn="l">
              <a:lnSpc>
                <a:spcPct val="90000"/>
              </a:lnSpc>
              <a:spcBef>
                <a:spcPts val="375"/>
              </a:spcBef>
              <a:spcAft>
                <a:spcPts val="0"/>
              </a:spcAft>
              <a:buClr>
                <a:schemeClr val="dk1"/>
              </a:buClr>
              <a:buSzPts val="1800"/>
              <a:buChar char="•"/>
            </a:pPr>
            <a:r>
              <a:rPr lang="en-US"/>
              <a:t>Any current icing along or near my route / any forecast?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1"/>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rPr lang="en-US"/>
              <a:t>NTSB Safety Alerts for “WEATHER”</a:t>
            </a:r>
            <a:br>
              <a:rPr lang="en-US"/>
            </a:br>
            <a:r>
              <a:rPr lang="en-US"/>
              <a:t>The “seam areas”</a:t>
            </a:r>
            <a:endParaRPr/>
          </a:p>
        </p:txBody>
      </p:sp>
      <p:sp>
        <p:nvSpPr>
          <p:cNvPr id="179" name="Google Shape;179;p11"/>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chemeClr val="dk1"/>
              </a:buClr>
              <a:buSzPts val="2100"/>
              <a:buNone/>
            </a:pPr>
            <a:r>
              <a:t/>
            </a:r>
            <a:endParaRPr/>
          </a:p>
        </p:txBody>
      </p:sp>
      <p:sp>
        <p:nvSpPr>
          <p:cNvPr id="180" name="Google Shape;180;p11"/>
          <p:cNvSpPr/>
          <p:nvPr/>
        </p:nvSpPr>
        <p:spPr>
          <a:xfrm>
            <a:off x="381000" y="2206645"/>
            <a:ext cx="8610600"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Weather</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SA-011 - Thunderstorm Encounters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SA-017 - In-Cockpit NEXRAD Mosaic Imagery – Caution… can be up to 20 min delayed</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SA-014 - Aircraft Inflight Icing</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SA-006 – Ground Icing - Aircraft PreFlight and taxi build up</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SA-020 - Reduced Visual References --  Requires Vigilance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SA-020 Safety Alert Video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SA-082 - Flight in Snow: Assess the risk of flight in wet snow conditions, especially at low altitudes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SA-064 – Importance of - Pilot Weather Reports (PIREPs): Pay It Forward</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 Esp for all hazds but esp for TURB,  Low Vis and Icing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2"/>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rPr lang="en-US"/>
              <a:t>NTSB Safety alert – timeliness of radar presentations</a:t>
            </a:r>
            <a:endParaRPr/>
          </a:p>
        </p:txBody>
      </p:sp>
      <p:sp>
        <p:nvSpPr>
          <p:cNvPr id="186" name="Google Shape;186;p12"/>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chemeClr val="dk1"/>
              </a:buClr>
              <a:buSzPts val="2100"/>
              <a:buNone/>
            </a:pPr>
            <a:r>
              <a:t/>
            </a:r>
            <a:endParaRPr/>
          </a:p>
        </p:txBody>
      </p:sp>
      <p:sp>
        <p:nvSpPr>
          <p:cNvPr descr="https://image.slidesharecdn.com/thunderstormsencounters-130815131824-phpapp02/75/Thunderstorms-encounters-1-2048.jpg" id="187" name="Google Shape;187;p12"/>
          <p:cNvSpPr/>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88" name="Google Shape;188;p12"/>
          <p:cNvPicPr preferRelativeResize="0"/>
          <p:nvPr/>
        </p:nvPicPr>
        <p:blipFill rotWithShape="1">
          <a:blip r:embed="rId3">
            <a:alphaModFix/>
          </a:blip>
          <a:srcRect b="0" l="0" r="0" t="0"/>
          <a:stretch/>
        </p:blipFill>
        <p:spPr>
          <a:xfrm>
            <a:off x="1143000" y="1752600"/>
            <a:ext cx="5300069"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3"/>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00000"/>
              <a:buFont typeface="Calibri"/>
              <a:buNone/>
            </a:pPr>
            <a:r>
              <a:rPr b="1" lang="en-US"/>
              <a:t>On board</a:t>
            </a:r>
            <a:br>
              <a:rPr b="1" lang="en-US"/>
            </a:br>
            <a:r>
              <a:rPr b="1" lang="en-US"/>
              <a:t>Sat and NEXRAD</a:t>
            </a:r>
            <a:br>
              <a:rPr b="1" lang="en-US"/>
            </a:br>
            <a:br>
              <a:rPr b="1" lang="en-US"/>
            </a:br>
            <a:r>
              <a:rPr b="1" lang="en-US"/>
              <a:t>“Devil in the DETAILS”</a:t>
            </a:r>
            <a:endParaRPr/>
          </a:p>
        </p:txBody>
      </p:sp>
      <p:sp>
        <p:nvSpPr>
          <p:cNvPr id="194" name="Google Shape;194;p13"/>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chemeClr val="dk1"/>
              </a:buClr>
              <a:buSzPts val="2100"/>
              <a:buNone/>
            </a:pPr>
            <a:r>
              <a:t/>
            </a:r>
            <a:endParaRPr/>
          </a:p>
        </p:txBody>
      </p:sp>
      <p:pic>
        <p:nvPicPr>
          <p:cNvPr id="195" name="Google Shape;195;p13"/>
          <p:cNvPicPr preferRelativeResize="0"/>
          <p:nvPr/>
        </p:nvPicPr>
        <p:blipFill rotWithShape="1">
          <a:blip r:embed="rId3">
            <a:alphaModFix/>
          </a:blip>
          <a:srcRect b="5535" l="35833" r="35833" t="39624"/>
          <a:stretch/>
        </p:blipFill>
        <p:spPr>
          <a:xfrm>
            <a:off x="2743200" y="1752600"/>
            <a:ext cx="4349366" cy="47331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4"/>
          <p:cNvSpPr txBox="1"/>
          <p:nvPr>
            <p:ph type="title"/>
          </p:nvPr>
        </p:nvSpPr>
        <p:spPr>
          <a:xfrm>
            <a:off x="990600" y="219867"/>
            <a:ext cx="8153399" cy="1325563"/>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00000"/>
              <a:buFont typeface="Calibri"/>
              <a:buNone/>
            </a:pPr>
            <a:r>
              <a:rPr lang="en-US" sz="2800"/>
              <a:t>Pilots must know “how to use</a:t>
            </a:r>
            <a:br>
              <a:rPr lang="en-US" sz="2800"/>
            </a:br>
            <a:r>
              <a:rPr lang="en-US" sz="2800"/>
              <a:t> acft Wx Radar</a:t>
            </a:r>
            <a:br>
              <a:rPr lang="en-US" sz="2800"/>
            </a:br>
            <a:r>
              <a:rPr lang="en-US" sz="2800"/>
              <a:t>Nexrad updates (caution timeliness)</a:t>
            </a:r>
            <a:br>
              <a:rPr lang="en-US" sz="2800"/>
            </a:br>
            <a:r>
              <a:rPr lang="en-US" sz="2800"/>
              <a:t>Augment  with satellite data / stormscope</a:t>
            </a:r>
            <a:endParaRPr sz="2800"/>
          </a:p>
        </p:txBody>
      </p:sp>
      <p:sp>
        <p:nvSpPr>
          <p:cNvPr id="201" name="Google Shape;201;p14"/>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chemeClr val="dk1"/>
              </a:buClr>
              <a:buSzPts val="2100"/>
              <a:buNone/>
            </a:pPr>
            <a:r>
              <a:t/>
            </a:r>
            <a:endParaRPr/>
          </a:p>
        </p:txBody>
      </p:sp>
      <p:pic>
        <p:nvPicPr>
          <p:cNvPr id="202" name="Google Shape;202;p14"/>
          <p:cNvPicPr preferRelativeResize="0"/>
          <p:nvPr/>
        </p:nvPicPr>
        <p:blipFill rotWithShape="1">
          <a:blip r:embed="rId3">
            <a:alphaModFix/>
          </a:blip>
          <a:srcRect b="0" l="0" r="0" t="0"/>
          <a:stretch/>
        </p:blipFill>
        <p:spPr>
          <a:xfrm>
            <a:off x="304800" y="1864518"/>
            <a:ext cx="8686800" cy="48863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5"/>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rPr lang="en-US"/>
              <a:t>STORMSCOPES</a:t>
            </a:r>
            <a:endParaRPr/>
          </a:p>
        </p:txBody>
      </p:sp>
      <p:sp>
        <p:nvSpPr>
          <p:cNvPr id="208" name="Google Shape;208;p15"/>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Assist</a:t>
            </a:r>
            <a:endParaRPr/>
          </a:p>
          <a:p>
            <a:pPr indent="-171450" lvl="0" marL="171450" rtl="0" algn="l">
              <a:lnSpc>
                <a:spcPct val="90000"/>
              </a:lnSpc>
              <a:spcBef>
                <a:spcPts val="750"/>
              </a:spcBef>
              <a:spcAft>
                <a:spcPts val="0"/>
              </a:spcAft>
              <a:buClr>
                <a:schemeClr val="dk1"/>
              </a:buClr>
              <a:buSzPts val="2100"/>
              <a:buChar char="•"/>
            </a:pPr>
            <a:r>
              <a:rPr lang="en-US"/>
              <a:t>But all pilots should have good training on their on board weather radar on how to “tilt” beam as you approach weather – back up with storm scope options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6"/>
          <p:cNvSpPr txBox="1"/>
          <p:nvPr>
            <p:ph type="title"/>
          </p:nvPr>
        </p:nvSpPr>
        <p:spPr>
          <a:xfrm>
            <a:off x="2542504" y="219867"/>
            <a:ext cx="6601495"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rPr lang="en-US"/>
              <a:t>PIC Responsible for final operation….</a:t>
            </a:r>
            <a:endParaRPr/>
          </a:p>
        </p:txBody>
      </p:sp>
      <p:sp>
        <p:nvSpPr>
          <p:cNvPr id="214" name="Google Shape;214;p16"/>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Cooperate and Graduate with ATC – and other traffic</a:t>
            </a:r>
            <a:endParaRPr/>
          </a:p>
          <a:p>
            <a:pPr indent="-171450" lvl="0" marL="171450" rtl="0" algn="l">
              <a:lnSpc>
                <a:spcPct val="90000"/>
              </a:lnSpc>
              <a:spcBef>
                <a:spcPts val="750"/>
              </a:spcBef>
              <a:spcAft>
                <a:spcPts val="0"/>
              </a:spcAft>
              <a:buClr>
                <a:schemeClr val="dk1"/>
              </a:buClr>
              <a:buSzPts val="2100"/>
              <a:buChar char="•"/>
            </a:pPr>
            <a:r>
              <a:rPr lang="en-US"/>
              <a:t>“EARLY” requests for deviations for “storms” – get out of icing</a:t>
            </a:r>
            <a:endParaRPr/>
          </a:p>
          <a:p>
            <a:pPr indent="-171450" lvl="0" marL="171450" rtl="0" algn="l">
              <a:lnSpc>
                <a:spcPct val="90000"/>
              </a:lnSpc>
              <a:spcBef>
                <a:spcPts val="750"/>
              </a:spcBef>
              <a:spcAft>
                <a:spcPts val="0"/>
              </a:spcAft>
              <a:buClr>
                <a:schemeClr val="dk1"/>
              </a:buClr>
              <a:buSzPts val="2100"/>
              <a:buChar char="•"/>
            </a:pPr>
            <a:r>
              <a:rPr lang="en-US"/>
              <a:t>How to request – IMPORTANT Techniques</a:t>
            </a:r>
            <a:endParaRPr/>
          </a:p>
          <a:p>
            <a:pPr indent="-171450" lvl="0" marL="171450" rtl="0" algn="l">
              <a:lnSpc>
                <a:spcPct val="90000"/>
              </a:lnSpc>
              <a:spcBef>
                <a:spcPts val="750"/>
              </a:spcBef>
              <a:spcAft>
                <a:spcPts val="0"/>
              </a:spcAft>
              <a:buClr>
                <a:schemeClr val="dk1"/>
              </a:buClr>
              <a:buSzPts val="2100"/>
              <a:buChar char="•"/>
            </a:pPr>
            <a:r>
              <a:rPr lang="en-US"/>
              <a:t>Request “at least XX miles (direction) of course for storms”</a:t>
            </a:r>
            <a:endParaRPr/>
          </a:p>
          <a:p>
            <a:pPr indent="-171450" lvl="0" marL="171450" rtl="0" algn="l">
              <a:lnSpc>
                <a:spcPct val="90000"/>
              </a:lnSpc>
              <a:spcBef>
                <a:spcPts val="750"/>
              </a:spcBef>
              <a:spcAft>
                <a:spcPts val="0"/>
              </a:spcAft>
              <a:buClr>
                <a:schemeClr val="dk1"/>
              </a:buClr>
              <a:buSzPts val="2100"/>
              <a:buChar char="•"/>
            </a:pPr>
            <a:r>
              <a:rPr lang="en-US"/>
              <a:t>Request “at least XX miles either side of course for storms”</a:t>
            </a:r>
            <a:endParaRPr/>
          </a:p>
          <a:p>
            <a:pPr indent="-171450" lvl="1" marL="514350" rtl="0" algn="l">
              <a:lnSpc>
                <a:spcPct val="90000"/>
              </a:lnSpc>
              <a:spcBef>
                <a:spcPts val="375"/>
              </a:spcBef>
              <a:spcAft>
                <a:spcPts val="0"/>
              </a:spcAft>
              <a:buClr>
                <a:schemeClr val="dk1"/>
              </a:buClr>
              <a:buSzPts val="1800"/>
              <a:buChar char="•"/>
            </a:pPr>
            <a:r>
              <a:rPr lang="en-US"/>
              <a:t>Knowledge of storm movement and speed</a:t>
            </a:r>
            <a:endParaRPr/>
          </a:p>
          <a:p>
            <a:pPr indent="-171450" lvl="1" marL="514350" rtl="0" algn="l">
              <a:lnSpc>
                <a:spcPct val="90000"/>
              </a:lnSpc>
              <a:spcBef>
                <a:spcPts val="375"/>
              </a:spcBef>
              <a:spcAft>
                <a:spcPts val="0"/>
              </a:spcAft>
              <a:buClr>
                <a:schemeClr val="dk1"/>
              </a:buClr>
              <a:buSzPts val="1800"/>
              <a:buChar char="•"/>
            </a:pPr>
            <a:r>
              <a:rPr lang="en-US"/>
              <a:t>Knowledge of storm cell “footprint” – current – future (knowledgeable pilot)</a:t>
            </a:r>
            <a:endParaRPr/>
          </a:p>
          <a:p>
            <a:pPr indent="-171450" lvl="1" marL="514350" rtl="0" algn="l">
              <a:lnSpc>
                <a:spcPct val="90000"/>
              </a:lnSpc>
              <a:spcBef>
                <a:spcPts val="375"/>
              </a:spcBef>
              <a:spcAft>
                <a:spcPts val="0"/>
              </a:spcAft>
              <a:buClr>
                <a:schemeClr val="dk1"/>
              </a:buClr>
              <a:buSzPts val="1800"/>
              <a:buChar char="•"/>
            </a:pPr>
            <a:r>
              <a:rPr lang="en-US"/>
              <a:t>Hail/Lightning/Turb</a:t>
            </a:r>
            <a:endParaRPr/>
          </a:p>
          <a:p>
            <a:pPr indent="-57150" lvl="1" marL="514350" rtl="0" algn="l">
              <a:lnSpc>
                <a:spcPct val="90000"/>
              </a:lnSpc>
              <a:spcBef>
                <a:spcPts val="375"/>
              </a:spcBef>
              <a:spcAft>
                <a:spcPts val="0"/>
              </a:spcAft>
              <a:buClr>
                <a:schemeClr val="dk1"/>
              </a:buClr>
              <a:buSzPts val="1800"/>
              <a:buNone/>
            </a:pPr>
            <a:r>
              <a:t/>
            </a:r>
            <a:endParaRPr/>
          </a:p>
          <a:p>
            <a:pPr indent="-171450" lvl="1" marL="514350" rtl="0" algn="l">
              <a:lnSpc>
                <a:spcPct val="90000"/>
              </a:lnSpc>
              <a:spcBef>
                <a:spcPts val="375"/>
              </a:spcBef>
              <a:spcAft>
                <a:spcPts val="0"/>
              </a:spcAft>
              <a:buClr>
                <a:schemeClr val="dk1"/>
              </a:buClr>
              <a:buSzPts val="1800"/>
              <a:buChar char="•"/>
            </a:pPr>
            <a:r>
              <a:rPr lang="en-US"/>
              <a:t>If unable – may have to declare an “EMERGENCY” – not taken lightly but may have to….  (divert or declare emergency for AVOIDANCE)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7"/>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t/>
            </a:r>
            <a:endParaRPr/>
          </a:p>
        </p:txBody>
      </p:sp>
      <p:sp>
        <p:nvSpPr>
          <p:cNvPr id="220" name="Google Shape;220;p17"/>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chemeClr val="dk1"/>
              </a:buClr>
              <a:buSzPts val="2100"/>
              <a:buNone/>
            </a:pPr>
            <a:r>
              <a:t/>
            </a:r>
            <a:endParaRPr/>
          </a:p>
        </p:txBody>
      </p:sp>
      <p:pic>
        <p:nvPicPr>
          <p:cNvPr id="221" name="Google Shape;221;p17"/>
          <p:cNvPicPr preferRelativeResize="0"/>
          <p:nvPr/>
        </p:nvPicPr>
        <p:blipFill rotWithShape="1">
          <a:blip r:embed="rId3">
            <a:alphaModFix/>
          </a:blip>
          <a:srcRect b="0" l="0" r="0" t="0"/>
          <a:stretch/>
        </p:blipFill>
        <p:spPr>
          <a:xfrm>
            <a:off x="2971800" y="381000"/>
            <a:ext cx="5299364"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8"/>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t/>
            </a:r>
            <a:endParaRPr/>
          </a:p>
        </p:txBody>
      </p:sp>
      <p:sp>
        <p:nvSpPr>
          <p:cNvPr id="227" name="Google Shape;227;p18"/>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chemeClr val="dk1"/>
              </a:buClr>
              <a:buSzPts val="2100"/>
              <a:buNone/>
            </a:pPr>
            <a:r>
              <a:t/>
            </a:r>
            <a:endParaRPr/>
          </a:p>
        </p:txBody>
      </p:sp>
      <p:pic>
        <p:nvPicPr>
          <p:cNvPr id="228" name="Google Shape;228;p18"/>
          <p:cNvPicPr preferRelativeResize="0"/>
          <p:nvPr/>
        </p:nvPicPr>
        <p:blipFill rotWithShape="1">
          <a:blip r:embed="rId3">
            <a:alphaModFix/>
          </a:blip>
          <a:srcRect b="5688" l="27806" r="8333" t="21838"/>
          <a:stretch/>
        </p:blipFill>
        <p:spPr>
          <a:xfrm>
            <a:off x="1730992" y="1371600"/>
            <a:ext cx="7285063" cy="4648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9"/>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t/>
            </a:r>
            <a:endParaRPr/>
          </a:p>
        </p:txBody>
      </p:sp>
      <p:sp>
        <p:nvSpPr>
          <p:cNvPr id="234" name="Google Shape;234;p19"/>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Over the 20 years, the NTSB has determined the probable cause for numerous turbulence-related accidents and has issued safety recommendations for improving weather forecasting, </a:t>
            </a:r>
            <a:r>
              <a:rPr lang="en-US">
                <a:highlight>
                  <a:srgbClr val="FFFF00"/>
                </a:highlight>
              </a:rPr>
              <a:t>dissemination of weather reports, and air traffic management practices to reduce the likelihood of aircraft encounters with turbulence.</a:t>
            </a:r>
            <a:r>
              <a:rPr lang="en-US"/>
              <a:t> More recently, in 2017, the NTSB issued several recommendations addressing safety issues related to turbulence as part of its special investigation report Improving Pilot Weather Report Submission and Dissemination to Benefit Safety in the National Airspace System, SIR-17/02​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t/>
            </a:r>
            <a:endParaRPr/>
          </a:p>
        </p:txBody>
      </p:sp>
      <p:sp>
        <p:nvSpPr>
          <p:cNvPr id="101" name="Google Shape;101;p2"/>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chemeClr val="dk1"/>
              </a:buClr>
              <a:buSzPts val="2100"/>
              <a:buNone/>
            </a:pPr>
            <a:r>
              <a:t/>
            </a:r>
            <a:endParaRPr/>
          </a:p>
        </p:txBody>
      </p:sp>
      <p:pic>
        <p:nvPicPr>
          <p:cNvPr id="102" name="Google Shape;102;p2"/>
          <p:cNvPicPr preferRelativeResize="0"/>
          <p:nvPr/>
        </p:nvPicPr>
        <p:blipFill rotWithShape="1">
          <a:blip r:embed="rId3">
            <a:alphaModFix/>
          </a:blip>
          <a:srcRect b="0" l="0" r="0" t="0"/>
          <a:stretch/>
        </p:blipFill>
        <p:spPr>
          <a:xfrm>
            <a:off x="176354" y="1539795"/>
            <a:ext cx="1552747" cy="1048967"/>
          </a:xfrm>
          <a:prstGeom prst="rect">
            <a:avLst/>
          </a:prstGeom>
          <a:noFill/>
          <a:ln>
            <a:noFill/>
          </a:ln>
        </p:spPr>
      </p:pic>
      <p:sp>
        <p:nvSpPr>
          <p:cNvPr id="103" name="Google Shape;103;p2"/>
          <p:cNvSpPr txBox="1"/>
          <p:nvPr/>
        </p:nvSpPr>
        <p:spPr>
          <a:xfrm>
            <a:off x="1729101" y="1859436"/>
            <a:ext cx="579036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OU</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1977 – 1979 NSSL intern – Storm Intercept Doppler Crews  </a:t>
            </a:r>
            <a:endParaRPr/>
          </a:p>
        </p:txBody>
      </p:sp>
      <p:sp>
        <p:nvSpPr>
          <p:cNvPr id="104" name="Google Shape;104;p2"/>
          <p:cNvSpPr txBox="1"/>
          <p:nvPr/>
        </p:nvSpPr>
        <p:spPr>
          <a:xfrm>
            <a:off x="1729101" y="2435224"/>
            <a:ext cx="3276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1979 - OU AF ROTC Private Pilot</a:t>
            </a:r>
            <a:endParaRPr/>
          </a:p>
        </p:txBody>
      </p:sp>
      <p:sp>
        <p:nvSpPr>
          <p:cNvPr id="105" name="Google Shape;105;p2"/>
          <p:cNvSpPr txBox="1"/>
          <p:nvPr/>
        </p:nvSpPr>
        <p:spPr>
          <a:xfrm>
            <a:off x="1729101" y="2734327"/>
            <a:ext cx="63240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1980 – NASA NSSL Project Roughrider – NASAF-106 penetrator</a:t>
            </a:r>
            <a:endParaRPr/>
          </a:p>
        </p:txBody>
      </p:sp>
      <p:pic>
        <p:nvPicPr>
          <p:cNvPr id="106" name="Google Shape;106;p2"/>
          <p:cNvPicPr preferRelativeResize="0"/>
          <p:nvPr/>
        </p:nvPicPr>
        <p:blipFill rotWithShape="1">
          <a:blip r:embed="rId4">
            <a:alphaModFix/>
          </a:blip>
          <a:srcRect b="0" l="0" r="0" t="0"/>
          <a:stretch/>
        </p:blipFill>
        <p:spPr>
          <a:xfrm>
            <a:off x="190351" y="3395722"/>
            <a:ext cx="1623459" cy="1018197"/>
          </a:xfrm>
          <a:prstGeom prst="rect">
            <a:avLst/>
          </a:prstGeom>
          <a:noFill/>
          <a:ln>
            <a:noFill/>
          </a:ln>
        </p:spPr>
      </p:pic>
      <p:sp>
        <p:nvSpPr>
          <p:cNvPr id="107" name="Google Shape;107;p2"/>
          <p:cNvSpPr txBox="1"/>
          <p:nvPr/>
        </p:nvSpPr>
        <p:spPr>
          <a:xfrm>
            <a:off x="1756397" y="3293095"/>
            <a:ext cx="33528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USAF  </a:t>
            </a:r>
            <a:endParaRPr/>
          </a:p>
          <a:p>
            <a:pPr indent="-342900" lvl="0" marL="342900" marR="0" rtl="0" algn="l">
              <a:spcBef>
                <a:spcPts val="0"/>
              </a:spcBef>
              <a:spcAft>
                <a:spcPts val="0"/>
              </a:spcAft>
              <a:buClr>
                <a:schemeClr val="dk1"/>
              </a:buClr>
              <a:buSzPts val="1800"/>
              <a:buFont typeface="Calibri"/>
              <a:buAutoNum type="arabicPlain" startAt="1982"/>
            </a:pPr>
            <a:r>
              <a:rPr lang="en-US" sz="1800">
                <a:solidFill>
                  <a:schemeClr val="dk1"/>
                </a:solidFill>
                <a:latin typeface="Calibri"/>
                <a:ea typeface="Calibri"/>
                <a:cs typeface="Calibri"/>
                <a:sym typeface="Calibri"/>
              </a:rPr>
              <a:t>    6 years</a:t>
            </a:r>
            <a:endParaRPr/>
          </a:p>
          <a:p>
            <a:pPr indent="-342900" lvl="0" marL="342900" marR="0" rtl="0" algn="l">
              <a:spcBef>
                <a:spcPts val="0"/>
              </a:spcBef>
              <a:spcAft>
                <a:spcPts val="0"/>
              </a:spcAft>
              <a:buClr>
                <a:schemeClr val="dk1"/>
              </a:buClr>
              <a:buSzPts val="1800"/>
              <a:buFont typeface="Calibri"/>
              <a:buAutoNum type="arabicPlain" startAt="1982"/>
            </a:pPr>
            <a:r>
              <a:rPr lang="en-US" sz="1800">
                <a:solidFill>
                  <a:schemeClr val="dk1"/>
                </a:solidFill>
                <a:latin typeface="Calibri"/>
                <a:ea typeface="Calibri"/>
                <a:cs typeface="Calibri"/>
                <a:sym typeface="Calibri"/>
              </a:rPr>
              <a:t>    WC-130 Guam</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WC – 130 Keesler</a:t>
            </a:r>
            <a:endParaRPr/>
          </a:p>
        </p:txBody>
      </p:sp>
      <p:pic>
        <p:nvPicPr>
          <p:cNvPr id="108" name="Google Shape;108;p2"/>
          <p:cNvPicPr preferRelativeResize="0"/>
          <p:nvPr/>
        </p:nvPicPr>
        <p:blipFill rotWithShape="1">
          <a:blip r:embed="rId5">
            <a:alphaModFix/>
          </a:blip>
          <a:srcRect b="0" l="0" r="0" t="0"/>
          <a:stretch/>
        </p:blipFill>
        <p:spPr>
          <a:xfrm>
            <a:off x="172344" y="4467009"/>
            <a:ext cx="1641466" cy="749488"/>
          </a:xfrm>
          <a:prstGeom prst="rect">
            <a:avLst/>
          </a:prstGeom>
          <a:noFill/>
          <a:ln>
            <a:noFill/>
          </a:ln>
        </p:spPr>
      </p:pic>
      <p:sp>
        <p:nvSpPr>
          <p:cNvPr id="109" name="Google Shape;109;p2"/>
          <p:cNvSpPr txBox="1"/>
          <p:nvPr/>
        </p:nvSpPr>
        <p:spPr>
          <a:xfrm>
            <a:off x="1756396" y="4438259"/>
            <a:ext cx="34252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1988   16 years   C-5 worldwide</a:t>
            </a:r>
            <a:endParaRPr/>
          </a:p>
        </p:txBody>
      </p:sp>
      <p:pic>
        <p:nvPicPr>
          <p:cNvPr id="110" name="Google Shape;110;p2"/>
          <p:cNvPicPr preferRelativeResize="0"/>
          <p:nvPr/>
        </p:nvPicPr>
        <p:blipFill rotWithShape="1">
          <a:blip r:embed="rId6">
            <a:alphaModFix/>
          </a:blip>
          <a:srcRect b="0" l="0" r="0" t="0"/>
          <a:stretch/>
        </p:blipFill>
        <p:spPr>
          <a:xfrm>
            <a:off x="152303" y="5172701"/>
            <a:ext cx="1219297" cy="915256"/>
          </a:xfrm>
          <a:prstGeom prst="rect">
            <a:avLst/>
          </a:prstGeom>
          <a:noFill/>
          <a:ln>
            <a:noFill/>
          </a:ln>
        </p:spPr>
      </p:pic>
      <p:sp>
        <p:nvSpPr>
          <p:cNvPr id="111" name="Google Shape;111;p2"/>
          <p:cNvSpPr txBox="1"/>
          <p:nvPr/>
        </p:nvSpPr>
        <p:spPr>
          <a:xfrm>
            <a:off x="1529971" y="5133717"/>
            <a:ext cx="7614029"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2004 – 2020  OU Director School of Aviation</a:t>
            </a:r>
            <a:endParaRPr/>
          </a:p>
          <a:p>
            <a:pPr indent="-285750" lvl="0" marL="285750" marR="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Enhanced pilot, controller, mgt opsl knowledge of AVIA Weather HZDS</a:t>
            </a:r>
            <a:endParaRPr/>
          </a:p>
          <a:p>
            <a:pPr indent="-285750" lvl="0" marL="285750" marR="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Started working with OU research faculty on 3D mesonet – COA 5,000 AGL</a:t>
            </a:r>
            <a:endParaRPr/>
          </a:p>
          <a:p>
            <a:pPr indent="-285750" lvl="0" marL="285750" marR="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Teach Crew Resource Mgt (CRM) &amp; Avia Safety courses</a:t>
            </a:r>
            <a:endParaRPr/>
          </a:p>
          <a:p>
            <a:pPr indent="-285750" lvl="0" marL="285750" marR="0" rtl="0" algn="l">
              <a:spcBef>
                <a:spcPts val="0"/>
              </a:spcBef>
              <a:spcAft>
                <a:spcPts val="0"/>
              </a:spcAft>
              <a:buClr>
                <a:schemeClr val="dk1"/>
              </a:buClr>
              <a:buSzPts val="1800"/>
              <a:buFont typeface="Calibri"/>
              <a:buChar char="-"/>
            </a:pPr>
            <a:r>
              <a:rPr b="1" lang="en-US" sz="1800">
                <a:solidFill>
                  <a:schemeClr val="dk1"/>
                </a:solidFill>
                <a:highlight>
                  <a:srgbClr val="FFFF00"/>
                </a:highlight>
                <a:latin typeface="Calibri"/>
                <a:ea typeface="Calibri"/>
                <a:cs typeface="Calibri"/>
                <a:sym typeface="Calibri"/>
              </a:rPr>
              <a:t>BETTER AVIATION WEATHER EDUCATED  AVIATORS (pilots, controllers, mgt)</a:t>
            </a:r>
            <a:endParaRPr/>
          </a:p>
        </p:txBody>
      </p:sp>
      <p:pic>
        <p:nvPicPr>
          <p:cNvPr id="112" name="Google Shape;112;p2"/>
          <p:cNvPicPr preferRelativeResize="0"/>
          <p:nvPr/>
        </p:nvPicPr>
        <p:blipFill rotWithShape="1">
          <a:blip r:embed="rId7">
            <a:alphaModFix/>
          </a:blip>
          <a:srcRect b="0" l="0" r="0" t="0"/>
          <a:stretch/>
        </p:blipFill>
        <p:spPr>
          <a:xfrm>
            <a:off x="152303" y="2605781"/>
            <a:ext cx="1219297" cy="812574"/>
          </a:xfrm>
          <a:prstGeom prst="rect">
            <a:avLst/>
          </a:prstGeom>
          <a:noFill/>
          <a:ln>
            <a:noFill/>
          </a:ln>
        </p:spPr>
      </p:pic>
      <p:pic>
        <p:nvPicPr>
          <p:cNvPr id="113" name="Google Shape;113;p2"/>
          <p:cNvPicPr preferRelativeResize="0"/>
          <p:nvPr/>
        </p:nvPicPr>
        <p:blipFill rotWithShape="1">
          <a:blip r:embed="rId8">
            <a:alphaModFix/>
          </a:blip>
          <a:srcRect b="12242" l="-540" r="2106" t="27989"/>
          <a:stretch/>
        </p:blipFill>
        <p:spPr>
          <a:xfrm>
            <a:off x="152303" y="6007157"/>
            <a:ext cx="1377668" cy="83651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0"/>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t/>
            </a:r>
            <a:endParaRPr/>
          </a:p>
        </p:txBody>
      </p:sp>
      <p:sp>
        <p:nvSpPr>
          <p:cNvPr id="240" name="Google Shape;240;p20"/>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chemeClr val="dk1"/>
              </a:buClr>
              <a:buSzPts val="2100"/>
              <a:buNone/>
            </a:pPr>
            <a:r>
              <a:t/>
            </a:r>
            <a:endParaRPr/>
          </a:p>
        </p:txBody>
      </p:sp>
      <p:pic>
        <p:nvPicPr>
          <p:cNvPr id="241" name="Google Shape;241;p20"/>
          <p:cNvPicPr preferRelativeResize="0"/>
          <p:nvPr/>
        </p:nvPicPr>
        <p:blipFill rotWithShape="1">
          <a:blip r:embed="rId3">
            <a:alphaModFix/>
          </a:blip>
          <a:srcRect b="4206" l="25833" r="10833" t="23321"/>
          <a:stretch/>
        </p:blipFill>
        <p:spPr>
          <a:xfrm>
            <a:off x="1066800" y="1845987"/>
            <a:ext cx="7448550" cy="479214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1"/>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t/>
            </a:r>
            <a:endParaRPr/>
          </a:p>
        </p:txBody>
      </p:sp>
      <p:sp>
        <p:nvSpPr>
          <p:cNvPr id="247" name="Google Shape;247;p21"/>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0ver 20 Recs to FAA</a:t>
            </a:r>
            <a:endParaRPr/>
          </a:p>
          <a:p>
            <a:pPr indent="-171450" lvl="0" marL="171450" rtl="0" algn="l">
              <a:lnSpc>
                <a:spcPct val="90000"/>
              </a:lnSpc>
              <a:spcBef>
                <a:spcPts val="750"/>
              </a:spcBef>
              <a:spcAft>
                <a:spcPts val="0"/>
              </a:spcAft>
              <a:buClr>
                <a:schemeClr val="dk1"/>
              </a:buClr>
              <a:buSzPts val="2100"/>
              <a:buChar char="•"/>
            </a:pPr>
            <a:r>
              <a:rPr lang="en-US"/>
              <a:t>Revise Advisory Circular 120-88A, “Preventing Injuries Caused by Turbulence,” </a:t>
            </a:r>
            <a:r>
              <a:rPr b="1" lang="en-US" u="sng"/>
              <a:t>to reflect current best practices </a:t>
            </a:r>
            <a:r>
              <a:rPr lang="en-US"/>
              <a:t>and the findings of this research report, such as new turbulence forecasting and warning technologies; training methods; in-flight communications between pilots and flight attendants, procedures, and available information for predicting turbulence; and altitudes at which flight attendants should be secured in their seats. (A-21-42)</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2"/>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rPr lang="en-US"/>
              <a:t>FAA Turbulence web page</a:t>
            </a:r>
            <a:br>
              <a:rPr lang="en-US"/>
            </a:br>
            <a:r>
              <a:rPr lang="en-US"/>
              <a:t>FAA NEXTGEN Wx Programs - Turb</a:t>
            </a:r>
            <a:endParaRPr/>
          </a:p>
        </p:txBody>
      </p:sp>
      <p:sp>
        <p:nvSpPr>
          <p:cNvPr id="253" name="Google Shape;253;p22"/>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chemeClr val="dk1"/>
              </a:buClr>
              <a:buSzPts val="2100"/>
              <a:buNone/>
            </a:pPr>
            <a:r>
              <a:t/>
            </a:r>
            <a:endParaRPr/>
          </a:p>
        </p:txBody>
      </p:sp>
      <p:pic>
        <p:nvPicPr>
          <p:cNvPr id="254" name="Google Shape;254;p22"/>
          <p:cNvPicPr preferRelativeResize="0"/>
          <p:nvPr/>
        </p:nvPicPr>
        <p:blipFill rotWithShape="1">
          <a:blip r:embed="rId3">
            <a:alphaModFix/>
          </a:blip>
          <a:srcRect b="14164" l="22500" r="1667" t="13361"/>
          <a:stretch/>
        </p:blipFill>
        <p:spPr>
          <a:xfrm>
            <a:off x="-580641" y="1545430"/>
            <a:ext cx="10334241" cy="55527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3"/>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rPr lang="en-US"/>
              <a:t>Pilot Knowledge of Inadvertent STORM penetration or CAT</a:t>
            </a:r>
            <a:endParaRPr/>
          </a:p>
        </p:txBody>
      </p:sp>
      <p:sp>
        <p:nvSpPr>
          <p:cNvPr id="260" name="Google Shape;260;p23"/>
          <p:cNvSpPr txBox="1"/>
          <p:nvPr>
            <p:ph idx="1" type="body"/>
          </p:nvPr>
        </p:nvSpPr>
        <p:spPr>
          <a:xfrm>
            <a:off x="628650" y="2451100"/>
            <a:ext cx="8362950" cy="3725863"/>
          </a:xfrm>
          <a:prstGeom prst="rect">
            <a:avLst/>
          </a:prstGeom>
          <a:noFill/>
          <a:ln>
            <a:noFill/>
          </a:ln>
        </p:spPr>
        <p:txBody>
          <a:bodyPr anchorCtr="0" anchor="t" bIns="45700" lIns="91425" spcFirstLastPara="1" rIns="91425" wrap="square" tIns="45700">
            <a:normAutofit fontScale="92500" lnSpcReduction="20000"/>
          </a:bodyPr>
          <a:lstStyle/>
          <a:p>
            <a:pPr indent="-171482" lvl="0" marL="171450" rtl="0" algn="l">
              <a:lnSpc>
                <a:spcPct val="90000"/>
              </a:lnSpc>
              <a:spcBef>
                <a:spcPts val="0"/>
              </a:spcBef>
              <a:spcAft>
                <a:spcPts val="0"/>
              </a:spcAft>
              <a:buClr>
                <a:schemeClr val="dk1"/>
              </a:buClr>
              <a:buSzPct val="100000"/>
              <a:buChar char="•"/>
            </a:pPr>
            <a:r>
              <a:rPr lang="en-US"/>
              <a:t>IMMEDIATELY: Get all occupants mandatory strapped in</a:t>
            </a:r>
            <a:endParaRPr/>
          </a:p>
          <a:p>
            <a:pPr indent="-171482" lvl="0" marL="171450" rtl="0" algn="l">
              <a:lnSpc>
                <a:spcPct val="90000"/>
              </a:lnSpc>
              <a:spcBef>
                <a:spcPts val="750"/>
              </a:spcBef>
              <a:spcAft>
                <a:spcPts val="0"/>
              </a:spcAft>
              <a:buClr>
                <a:schemeClr val="dk1"/>
              </a:buClr>
              <a:buSzPct val="100000"/>
              <a:buChar char="•"/>
            </a:pPr>
            <a:r>
              <a:rPr lang="en-US"/>
              <a:t>Slow to “best penetration airspeed” (Va) (ol Typhoon/Hurricane Hunter)</a:t>
            </a:r>
            <a:endParaRPr/>
          </a:p>
          <a:p>
            <a:pPr indent="0" lvl="0" marL="0" rtl="0" algn="l">
              <a:lnSpc>
                <a:spcPct val="90000"/>
              </a:lnSpc>
              <a:spcBef>
                <a:spcPts val="750"/>
              </a:spcBef>
              <a:spcAft>
                <a:spcPts val="0"/>
              </a:spcAft>
              <a:buClr>
                <a:schemeClr val="dk1"/>
              </a:buClr>
              <a:buSzPct val="100000"/>
              <a:buNone/>
            </a:pPr>
            <a:r>
              <a:t/>
            </a:r>
            <a:endParaRPr/>
          </a:p>
          <a:p>
            <a:pPr indent="-171482" lvl="0" marL="171450" rtl="0" algn="l">
              <a:lnSpc>
                <a:spcPct val="90000"/>
              </a:lnSpc>
              <a:spcBef>
                <a:spcPts val="750"/>
              </a:spcBef>
              <a:spcAft>
                <a:spcPts val="0"/>
              </a:spcAft>
              <a:buClr>
                <a:schemeClr val="dk1"/>
              </a:buClr>
              <a:buSzPct val="100000"/>
              <a:buChar char="•"/>
            </a:pPr>
            <a:r>
              <a:rPr lang="en-US"/>
              <a:t>Typically this is 250 to 280 kts or higher FL 0.70 to 0.75 mach</a:t>
            </a:r>
            <a:endParaRPr/>
          </a:p>
          <a:p>
            <a:pPr indent="-171450" lvl="1" marL="514350" rtl="0" algn="l">
              <a:lnSpc>
                <a:spcPct val="90000"/>
              </a:lnSpc>
              <a:spcBef>
                <a:spcPts val="375"/>
              </a:spcBef>
              <a:spcAft>
                <a:spcPts val="0"/>
              </a:spcAft>
              <a:buClr>
                <a:schemeClr val="dk1"/>
              </a:buClr>
              <a:buSzPct val="100000"/>
              <a:buChar char="•"/>
            </a:pPr>
            <a:r>
              <a:rPr lang="en-US"/>
              <a:t>Typical cruise 0.78 (540 KIAS)  to 0.95 mach</a:t>
            </a:r>
            <a:endParaRPr/>
          </a:p>
          <a:p>
            <a:pPr indent="-171482" lvl="0" marL="171450" rtl="0" algn="l">
              <a:lnSpc>
                <a:spcPct val="90000"/>
              </a:lnSpc>
              <a:spcBef>
                <a:spcPts val="750"/>
              </a:spcBef>
              <a:spcAft>
                <a:spcPts val="0"/>
              </a:spcAft>
              <a:buClr>
                <a:schemeClr val="dk1"/>
              </a:buClr>
              <a:buSzPct val="100000"/>
              <a:buChar char="•"/>
            </a:pPr>
            <a:r>
              <a:rPr lang="en-US"/>
              <a:t>Set throttles – not chase altitude</a:t>
            </a:r>
            <a:endParaRPr/>
          </a:p>
          <a:p>
            <a:pPr indent="-171482" lvl="0" marL="171450" rtl="0" algn="l">
              <a:lnSpc>
                <a:spcPct val="90000"/>
              </a:lnSpc>
              <a:spcBef>
                <a:spcPts val="750"/>
              </a:spcBef>
              <a:spcAft>
                <a:spcPts val="0"/>
              </a:spcAft>
              <a:buClr>
                <a:schemeClr val="dk1"/>
              </a:buClr>
              <a:buSzPct val="100000"/>
              <a:buChar char="•"/>
            </a:pPr>
            <a:r>
              <a:rPr lang="en-US"/>
              <a:t>Turn ON flight deck “Thunderstorm Flood Lights”</a:t>
            </a:r>
            <a:endParaRPr/>
          </a:p>
          <a:p>
            <a:pPr indent="-48133" lvl="0" marL="171450" rtl="0" algn="l">
              <a:lnSpc>
                <a:spcPct val="90000"/>
              </a:lnSpc>
              <a:spcBef>
                <a:spcPts val="750"/>
              </a:spcBef>
              <a:spcAft>
                <a:spcPts val="0"/>
              </a:spcAft>
              <a:buClr>
                <a:schemeClr val="dk1"/>
              </a:buClr>
              <a:buSzPct val="100000"/>
              <a:buNone/>
            </a:pPr>
            <a:r>
              <a:t/>
            </a:r>
            <a:endParaRPr/>
          </a:p>
          <a:p>
            <a:pPr indent="-171482" lvl="0" marL="171450" rtl="0" algn="l">
              <a:lnSpc>
                <a:spcPct val="90000"/>
              </a:lnSpc>
              <a:spcBef>
                <a:spcPts val="750"/>
              </a:spcBef>
              <a:spcAft>
                <a:spcPts val="0"/>
              </a:spcAft>
              <a:buClr>
                <a:schemeClr val="dk1"/>
              </a:buClr>
              <a:buSzPct val="100000"/>
              <a:buChar char="•"/>
            </a:pPr>
            <a:r>
              <a:rPr lang="en-US"/>
              <a:t>WC-130  Va  -  typically 180 KIAS  (cruise 410 mph or 360 KIAS)</a:t>
            </a:r>
            <a:endParaRPr/>
          </a:p>
          <a:p>
            <a:pPr indent="-48133" lvl="0" marL="171450" rtl="0" algn="l">
              <a:lnSpc>
                <a:spcPct val="90000"/>
              </a:lnSpc>
              <a:spcBef>
                <a:spcPts val="750"/>
              </a:spcBef>
              <a:spcAft>
                <a:spcPts val="0"/>
              </a:spcAft>
              <a:buClr>
                <a:schemeClr val="dk1"/>
              </a:buClr>
              <a:buSzPct val="100000"/>
              <a:buNone/>
            </a:pPr>
            <a:r>
              <a:t/>
            </a:r>
            <a:endParaRPr/>
          </a:p>
          <a:p>
            <a:pPr indent="0" lvl="0" marL="0" rtl="0" algn="l">
              <a:lnSpc>
                <a:spcPct val="90000"/>
              </a:lnSpc>
              <a:spcBef>
                <a:spcPts val="750"/>
              </a:spcBef>
              <a:spcAft>
                <a:spcPts val="0"/>
              </a:spcAft>
              <a:buClr>
                <a:schemeClr val="dk1"/>
              </a:buClr>
              <a:buSzPct val="100000"/>
              <a:buNone/>
            </a:pPr>
            <a:r>
              <a:rPr lang="en-US"/>
              <a:t>For Icing – INFORM ATC!!!!</a:t>
            </a:r>
            <a:endParaRPr/>
          </a:p>
          <a:p>
            <a:pPr indent="-171482" lvl="0" marL="171450" rtl="0" algn="l">
              <a:lnSpc>
                <a:spcPct val="90000"/>
              </a:lnSpc>
              <a:spcBef>
                <a:spcPts val="750"/>
              </a:spcBef>
              <a:spcAft>
                <a:spcPts val="0"/>
              </a:spcAft>
              <a:buClr>
                <a:schemeClr val="dk1"/>
              </a:buClr>
              <a:buSzPct val="100000"/>
              <a:buChar char="•"/>
            </a:pPr>
            <a:r>
              <a:rPr lang="en-US"/>
              <a:t>Inform ATC you want lower if better/able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4"/>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t/>
            </a:r>
            <a:endParaRPr/>
          </a:p>
        </p:txBody>
      </p:sp>
      <p:sp>
        <p:nvSpPr>
          <p:cNvPr id="266" name="Google Shape;266;p24"/>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To the Federal Aviation Administration:</a:t>
            </a:r>
            <a:endParaRPr/>
          </a:p>
          <a:p>
            <a:pPr indent="-171450" lvl="0" marL="171450" rtl="0" algn="l">
              <a:lnSpc>
                <a:spcPct val="90000"/>
              </a:lnSpc>
              <a:spcBef>
                <a:spcPts val="750"/>
              </a:spcBef>
              <a:spcAft>
                <a:spcPts val="0"/>
              </a:spcAft>
              <a:buClr>
                <a:schemeClr val="dk1"/>
              </a:buClr>
              <a:buSzPts val="2100"/>
              <a:buChar char="•"/>
            </a:pPr>
            <a:r>
              <a:rPr lang="en-US"/>
              <a:t> Encourage industry safety efforts, such as the Commercial Aviation Safety Team and the General Aviation Joint Steering Committee, to identify, develop, and implement incentives for 14 Code of Federal Regulations Part 121, 135, and 91K operators and the general aviation community </a:t>
            </a:r>
            <a:r>
              <a:rPr lang="en-US">
                <a:highlight>
                  <a:srgbClr val="FFFF00"/>
                </a:highlight>
              </a:rPr>
              <a:t>to freely share pilot weather reports (PIREPs), including braking action or runway condition reports filed as PIREPs</a:t>
            </a:r>
            <a:r>
              <a:rPr lang="en-US"/>
              <a:t>, to the National Airspace System to enhance flight safety. (A-17-25)</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5"/>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00000"/>
              <a:buFont typeface="Calibri"/>
              <a:buNone/>
            </a:pPr>
            <a:r>
              <a:rPr lang="en-US"/>
              <a:t>NCAR </a:t>
            </a:r>
            <a:br>
              <a:rPr lang="en-US"/>
            </a:br>
            <a:r>
              <a:rPr lang="en-US"/>
              <a:t>Turb Staying Safe Page</a:t>
            </a:r>
            <a:br>
              <a:rPr lang="en-US"/>
            </a:br>
            <a:r>
              <a:rPr lang="en-US"/>
              <a:t>15 min updates</a:t>
            </a:r>
            <a:endParaRPr/>
          </a:p>
        </p:txBody>
      </p:sp>
      <p:sp>
        <p:nvSpPr>
          <p:cNvPr id="272" name="Google Shape;272;p25"/>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chemeClr val="dk1"/>
              </a:buClr>
              <a:buSzPts val="2100"/>
              <a:buNone/>
            </a:pPr>
            <a:r>
              <a:t/>
            </a:r>
            <a:endParaRPr/>
          </a:p>
        </p:txBody>
      </p:sp>
      <p:pic>
        <p:nvPicPr>
          <p:cNvPr id="273" name="Google Shape;273;p25"/>
          <p:cNvPicPr preferRelativeResize="0"/>
          <p:nvPr/>
        </p:nvPicPr>
        <p:blipFill rotWithShape="1">
          <a:blip r:embed="rId3">
            <a:alphaModFix/>
          </a:blip>
          <a:srcRect b="0" l="3333" r="0" t="15118"/>
          <a:stretch/>
        </p:blipFill>
        <p:spPr>
          <a:xfrm>
            <a:off x="15922" y="1579549"/>
            <a:ext cx="8839200" cy="436381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6"/>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t/>
            </a:r>
            <a:endParaRPr/>
          </a:p>
        </p:txBody>
      </p:sp>
      <p:pic>
        <p:nvPicPr>
          <p:cNvPr id="279" name="Google Shape;279;p26"/>
          <p:cNvPicPr preferRelativeResize="0"/>
          <p:nvPr>
            <p:ph idx="1" type="body"/>
          </p:nvPr>
        </p:nvPicPr>
        <p:blipFill rotWithShape="1">
          <a:blip r:embed="rId3">
            <a:alphaModFix/>
          </a:blip>
          <a:srcRect b="0" l="0" r="0" t="0"/>
          <a:stretch/>
        </p:blipFill>
        <p:spPr>
          <a:xfrm>
            <a:off x="1600200" y="1821469"/>
            <a:ext cx="6463161" cy="4847371"/>
          </a:xfrm>
          <a:prstGeom prst="rect">
            <a:avLst/>
          </a:prstGeom>
          <a:noFill/>
          <a:ln>
            <a:noFill/>
          </a:ln>
        </p:spPr>
      </p:pic>
      <p:pic>
        <p:nvPicPr>
          <p:cNvPr id="280" name="Google Shape;280;p26"/>
          <p:cNvPicPr preferRelativeResize="0"/>
          <p:nvPr/>
        </p:nvPicPr>
        <p:blipFill rotWithShape="1">
          <a:blip r:embed="rId4">
            <a:alphaModFix/>
          </a:blip>
          <a:srcRect b="0" l="0" r="0" t="0"/>
          <a:stretch/>
        </p:blipFill>
        <p:spPr>
          <a:xfrm>
            <a:off x="2780169" y="54272"/>
            <a:ext cx="5250210" cy="16291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txBox="1"/>
          <p:nvPr>
            <p:ph type="title"/>
          </p:nvPr>
        </p:nvSpPr>
        <p:spPr>
          <a:xfrm>
            <a:off x="2471098" y="259555"/>
            <a:ext cx="5962650" cy="1325563"/>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00000"/>
              <a:buFont typeface="Calibri"/>
              <a:buNone/>
            </a:pPr>
            <a:r>
              <a:rPr b="1" lang="en-US"/>
              <a:t>So…… – Viewing Through the Flight Deck “lens”</a:t>
            </a:r>
            <a:br>
              <a:rPr b="1" lang="en-US"/>
            </a:br>
            <a:r>
              <a:rPr b="1" lang="en-US"/>
              <a:t>Educating future aviators!</a:t>
            </a:r>
            <a:endParaRPr/>
          </a:p>
        </p:txBody>
      </p:sp>
      <p:sp>
        <p:nvSpPr>
          <p:cNvPr id="119" name="Google Shape;119;p3"/>
          <p:cNvSpPr txBox="1"/>
          <p:nvPr>
            <p:ph idx="1" type="body"/>
          </p:nvPr>
        </p:nvSpPr>
        <p:spPr>
          <a:xfrm>
            <a:off x="519752" y="2209800"/>
            <a:ext cx="7886700" cy="3725863"/>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Weather Hazards: Pilot, Controller, Manager KNOWLDEGE through </a:t>
            </a:r>
            <a:r>
              <a:rPr lang="en-US" u="sng"/>
              <a:t>education</a:t>
            </a:r>
            <a:r>
              <a:rPr lang="en-US"/>
              <a:t>, </a:t>
            </a:r>
            <a:r>
              <a:rPr lang="en-US" u="sng"/>
              <a:t>appreciation</a:t>
            </a:r>
            <a:r>
              <a:rPr lang="en-US"/>
              <a:t> and </a:t>
            </a:r>
            <a:r>
              <a:rPr lang="en-US" u="sng"/>
              <a:t>real time knowledge of current </a:t>
            </a:r>
            <a:r>
              <a:rPr lang="en-US"/>
              <a:t>and </a:t>
            </a:r>
            <a:r>
              <a:rPr lang="en-US" u="sng"/>
              <a:t>forecast</a:t>
            </a:r>
            <a:r>
              <a:rPr lang="en-US"/>
              <a:t> WX (using wx info tools) – </a:t>
            </a:r>
            <a:r>
              <a:rPr b="1" i="1" lang="en-US">
                <a:highlight>
                  <a:srgbClr val="FFFF00"/>
                </a:highlight>
              </a:rPr>
              <a:t>still key </a:t>
            </a:r>
            <a:r>
              <a:rPr b="1" i="1" lang="en-US"/>
              <a:t>to risk mitigation/safety</a:t>
            </a:r>
            <a:endParaRPr/>
          </a:p>
          <a:p>
            <a:pPr indent="-171450" lvl="0" marL="171450" rtl="0" algn="l">
              <a:lnSpc>
                <a:spcPct val="90000"/>
              </a:lnSpc>
              <a:spcBef>
                <a:spcPts val="750"/>
              </a:spcBef>
              <a:spcAft>
                <a:spcPts val="0"/>
              </a:spcAft>
              <a:buClr>
                <a:schemeClr val="dk1"/>
              </a:buClr>
              <a:buSzPts val="2100"/>
              <a:buChar char="•"/>
            </a:pPr>
            <a:r>
              <a:rPr lang="en-US">
                <a:highlight>
                  <a:srgbClr val="00FFFF"/>
                </a:highlight>
              </a:rPr>
              <a:t>Applaud the FPAW </a:t>
            </a:r>
            <a:r>
              <a:rPr lang="en-US"/>
              <a:t>for their </a:t>
            </a:r>
            <a:r>
              <a:rPr b="1" i="1" lang="en-US"/>
              <a:t>continuous efforts </a:t>
            </a:r>
            <a:r>
              <a:rPr lang="en-US"/>
              <a:t>to improve data / forecasts and disbursement to the end user (ground in in air)</a:t>
            </a:r>
            <a:endParaRPr/>
          </a:p>
          <a:p>
            <a:pPr indent="-171450" lvl="0" marL="171450" rtl="0" algn="l">
              <a:lnSpc>
                <a:spcPct val="90000"/>
              </a:lnSpc>
              <a:spcBef>
                <a:spcPts val="750"/>
              </a:spcBef>
              <a:spcAft>
                <a:spcPts val="0"/>
              </a:spcAft>
              <a:buClr>
                <a:schemeClr val="dk1"/>
              </a:buClr>
              <a:buSzPts val="2100"/>
              <a:buChar char="•"/>
            </a:pPr>
            <a:r>
              <a:rPr lang="en-US"/>
              <a:t>Avia Weather Enterprise – NWS Partners and Ambassadors Program</a:t>
            </a:r>
            <a:endParaRPr/>
          </a:p>
          <a:p>
            <a:pPr indent="-171450" lvl="1" marL="514350" rtl="0" algn="l">
              <a:lnSpc>
                <a:spcPct val="90000"/>
              </a:lnSpc>
              <a:spcBef>
                <a:spcPts val="375"/>
              </a:spcBef>
              <a:spcAft>
                <a:spcPts val="0"/>
              </a:spcAft>
              <a:buClr>
                <a:schemeClr val="dk1"/>
              </a:buClr>
              <a:buSzPts val="1800"/>
              <a:buChar char="•"/>
            </a:pPr>
            <a:r>
              <a:rPr lang="en-US"/>
              <a:t>Work is critical and important!</a:t>
            </a:r>
            <a:endParaRPr/>
          </a:p>
          <a:p>
            <a:pPr indent="-57150" lvl="1" marL="514350" rtl="0" algn="l">
              <a:lnSpc>
                <a:spcPct val="90000"/>
              </a:lnSpc>
              <a:spcBef>
                <a:spcPts val="375"/>
              </a:spcBef>
              <a:spcAft>
                <a:spcPts val="0"/>
              </a:spcAft>
              <a:buClr>
                <a:schemeClr val="dk1"/>
              </a:buClr>
              <a:buSzPts val="1800"/>
              <a:buNone/>
            </a:pPr>
            <a:r>
              <a:t/>
            </a:r>
            <a:endParaRPr/>
          </a:p>
          <a:p>
            <a:pPr indent="0" lvl="1" marL="342900" rtl="0" algn="l">
              <a:lnSpc>
                <a:spcPct val="90000"/>
              </a:lnSpc>
              <a:spcBef>
                <a:spcPts val="375"/>
              </a:spcBef>
              <a:spcAft>
                <a:spcPts val="0"/>
              </a:spcAft>
              <a:buClr>
                <a:schemeClr val="dk1"/>
              </a:buClr>
              <a:buSzPts val="1800"/>
              <a:buNone/>
            </a:pPr>
            <a:r>
              <a:rPr lang="en-US"/>
              <a:t>In the end…the history and future of  Federal Avia Regs (FARs)   14 CFR 91.3 – </a:t>
            </a:r>
            <a:endParaRPr/>
          </a:p>
          <a:p>
            <a:pPr indent="0" lvl="1" marL="342900" rtl="0" algn="l">
              <a:lnSpc>
                <a:spcPct val="90000"/>
              </a:lnSpc>
              <a:spcBef>
                <a:spcPts val="375"/>
              </a:spcBef>
              <a:spcAft>
                <a:spcPts val="0"/>
              </a:spcAft>
              <a:buClr>
                <a:schemeClr val="dk1"/>
              </a:buClr>
              <a:buSzPts val="1800"/>
              <a:buNone/>
            </a:pPr>
            <a:r>
              <a:rPr b="1" lang="en-US"/>
              <a:t>…..” the Pilot in Command is directly responsible for, and is the final authority as to, the operation of their aircraft.”</a:t>
            </a:r>
            <a:br>
              <a:rPr lang="en-US"/>
            </a:br>
            <a:endParaRPr/>
          </a:p>
        </p:txBody>
      </p:sp>
      <p:pic>
        <p:nvPicPr>
          <p:cNvPr id="120" name="Google Shape;120;p3"/>
          <p:cNvPicPr preferRelativeResize="0"/>
          <p:nvPr/>
        </p:nvPicPr>
        <p:blipFill rotWithShape="1">
          <a:blip r:embed="rId3">
            <a:alphaModFix/>
          </a:blip>
          <a:srcRect b="0" l="0" r="0" t="0"/>
          <a:stretch/>
        </p:blipFill>
        <p:spPr>
          <a:xfrm>
            <a:off x="5714999" y="5482997"/>
            <a:ext cx="2556823" cy="13750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4"/>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t/>
            </a:r>
            <a:endParaRPr/>
          </a:p>
        </p:txBody>
      </p:sp>
      <p:sp>
        <p:nvSpPr>
          <p:cNvPr id="126" name="Google Shape;126;p4"/>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n-US"/>
              <a:t>Aug 1985</a:t>
            </a:r>
            <a:endParaRPr/>
          </a:p>
          <a:p>
            <a:pPr indent="0" lvl="0" marL="0" rtl="0" algn="l">
              <a:lnSpc>
                <a:spcPct val="90000"/>
              </a:lnSpc>
              <a:spcBef>
                <a:spcPts val="750"/>
              </a:spcBef>
              <a:spcAft>
                <a:spcPts val="0"/>
              </a:spcAft>
              <a:buClr>
                <a:schemeClr val="dk1"/>
              </a:buClr>
              <a:buSzPts val="2100"/>
              <a:buNone/>
            </a:pPr>
            <a:r>
              <a:rPr lang="en-US"/>
              <a:t>CFR 91.3 was the last sentence in the NTSB final report on Delta Flt 191</a:t>
            </a:r>
            <a:endParaRPr/>
          </a:p>
          <a:p>
            <a:pPr indent="0" lvl="0" marL="0" rtl="0" algn="l">
              <a:lnSpc>
                <a:spcPct val="90000"/>
              </a:lnSpc>
              <a:spcBef>
                <a:spcPts val="750"/>
              </a:spcBef>
              <a:spcAft>
                <a:spcPts val="0"/>
              </a:spcAft>
              <a:buClr>
                <a:schemeClr val="dk1"/>
              </a:buClr>
              <a:buSzPts val="2100"/>
              <a:buNone/>
            </a:pPr>
            <a:r>
              <a:rPr lang="en-US"/>
              <a:t>Crash at DFW on final approach (1.63 km) short as they flew into a developing microburst on final approach.   </a:t>
            </a:r>
            <a:endParaRPr/>
          </a:p>
          <a:p>
            <a:pPr indent="0" lvl="0" marL="0" rtl="0" algn="l">
              <a:lnSpc>
                <a:spcPct val="90000"/>
              </a:lnSpc>
              <a:spcBef>
                <a:spcPts val="750"/>
              </a:spcBef>
              <a:spcAft>
                <a:spcPts val="0"/>
              </a:spcAft>
              <a:buClr>
                <a:schemeClr val="dk1"/>
              </a:buClr>
              <a:buSzPts val="2100"/>
              <a:buNone/>
            </a:pPr>
            <a:r>
              <a:rPr lang="en-US"/>
              <a:t>Lockheed L-1011 Tristar</a:t>
            </a:r>
            <a:endParaRPr/>
          </a:p>
          <a:p>
            <a:pPr indent="0" lvl="0" marL="0" rtl="0" algn="l">
              <a:lnSpc>
                <a:spcPct val="90000"/>
              </a:lnSpc>
              <a:spcBef>
                <a:spcPts val="750"/>
              </a:spcBef>
              <a:spcAft>
                <a:spcPts val="0"/>
              </a:spcAft>
              <a:buClr>
                <a:schemeClr val="dk1"/>
              </a:buClr>
              <a:buSzPts val="2100"/>
              <a:buNone/>
            </a:pPr>
            <a:r>
              <a:t/>
            </a:r>
            <a:endParaRPr/>
          </a:p>
        </p:txBody>
      </p:sp>
      <p:pic>
        <p:nvPicPr>
          <p:cNvPr id="127" name="Google Shape;127;p4"/>
          <p:cNvPicPr preferRelativeResize="0"/>
          <p:nvPr/>
        </p:nvPicPr>
        <p:blipFill rotWithShape="1">
          <a:blip r:embed="rId3">
            <a:alphaModFix/>
          </a:blip>
          <a:srcRect b="0" l="0" r="0" t="0"/>
          <a:stretch/>
        </p:blipFill>
        <p:spPr>
          <a:xfrm>
            <a:off x="5715000" y="3767919"/>
            <a:ext cx="2675974" cy="3124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5"/>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2000"/>
              <a:buFont typeface="Calibri"/>
              <a:buNone/>
            </a:pPr>
            <a:r>
              <a:rPr b="1" lang="en-US" sz="2000"/>
              <a:t>Loss of on board wx radar (lightning strike) inside eye of Cat 4 Typhoon</a:t>
            </a:r>
            <a:br>
              <a:rPr b="1" lang="en-US" sz="2000"/>
            </a:br>
            <a:r>
              <a:rPr b="1" lang="en-US" sz="2000"/>
              <a:t>HF phone patch to Andersen AFB &amp; Clark AFB metro …</a:t>
            </a:r>
            <a:br>
              <a:rPr b="1" lang="en-US" sz="2000"/>
            </a:br>
            <a:r>
              <a:rPr b="1" lang="en-US" sz="2000"/>
              <a:t>Which base would you go to?</a:t>
            </a:r>
            <a:endParaRPr/>
          </a:p>
        </p:txBody>
      </p:sp>
      <p:sp>
        <p:nvSpPr>
          <p:cNvPr id="133" name="Google Shape;133;p5"/>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chemeClr val="dk1"/>
              </a:buClr>
              <a:buSzPts val="2100"/>
              <a:buNone/>
            </a:pPr>
            <a:r>
              <a:t/>
            </a:r>
            <a:endParaRPr/>
          </a:p>
        </p:txBody>
      </p:sp>
      <p:pic>
        <p:nvPicPr>
          <p:cNvPr id="134" name="Google Shape;134;p5"/>
          <p:cNvPicPr preferRelativeResize="0"/>
          <p:nvPr/>
        </p:nvPicPr>
        <p:blipFill rotWithShape="1">
          <a:blip r:embed="rId3">
            <a:alphaModFix/>
          </a:blip>
          <a:srcRect b="0" l="0" r="0" t="0"/>
          <a:stretch/>
        </p:blipFill>
        <p:spPr>
          <a:xfrm>
            <a:off x="574065" y="2209800"/>
            <a:ext cx="1775898" cy="2085975"/>
          </a:xfrm>
          <a:prstGeom prst="rect">
            <a:avLst/>
          </a:prstGeom>
          <a:noFill/>
          <a:ln>
            <a:noFill/>
          </a:ln>
        </p:spPr>
      </p:pic>
      <p:pic>
        <p:nvPicPr>
          <p:cNvPr id="135" name="Google Shape;135;p5"/>
          <p:cNvPicPr preferRelativeResize="0"/>
          <p:nvPr/>
        </p:nvPicPr>
        <p:blipFill rotWithShape="1">
          <a:blip r:embed="rId4">
            <a:alphaModFix/>
          </a:blip>
          <a:srcRect b="11462" l="32948" r="0" t="24804"/>
          <a:stretch/>
        </p:blipFill>
        <p:spPr>
          <a:xfrm>
            <a:off x="2635155" y="2427216"/>
            <a:ext cx="6131268" cy="3276601"/>
          </a:xfrm>
          <a:prstGeom prst="rect">
            <a:avLst/>
          </a:prstGeom>
          <a:noFill/>
          <a:ln>
            <a:noFill/>
          </a:ln>
        </p:spPr>
      </p:pic>
      <p:sp>
        <p:nvSpPr>
          <p:cNvPr id="136" name="Google Shape;136;p5"/>
          <p:cNvSpPr/>
          <p:nvPr/>
        </p:nvSpPr>
        <p:spPr>
          <a:xfrm>
            <a:off x="6019800" y="4829175"/>
            <a:ext cx="76200" cy="123825"/>
          </a:xfrm>
          <a:prstGeom prst="ellipse">
            <a:avLst/>
          </a:prstGeom>
          <a:solidFill>
            <a:schemeClr val="accent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5"/>
          <p:cNvSpPr/>
          <p:nvPr/>
        </p:nvSpPr>
        <p:spPr>
          <a:xfrm>
            <a:off x="5069995" y="3510887"/>
            <a:ext cx="800770" cy="714375"/>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 name="Google Shape;138;p5"/>
          <p:cNvSpPr txBox="1"/>
          <p:nvPr/>
        </p:nvSpPr>
        <p:spPr>
          <a:xfrm>
            <a:off x="6096000" y="4829175"/>
            <a:ext cx="1143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Guam</a:t>
            </a:r>
            <a:endParaRPr/>
          </a:p>
        </p:txBody>
      </p:sp>
      <p:sp>
        <p:nvSpPr>
          <p:cNvPr id="139" name="Google Shape;139;p5"/>
          <p:cNvSpPr txBox="1"/>
          <p:nvPr/>
        </p:nvSpPr>
        <p:spPr>
          <a:xfrm>
            <a:off x="5470380" y="2504054"/>
            <a:ext cx="1295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Yakota AB</a:t>
            </a:r>
            <a:endParaRPr/>
          </a:p>
        </p:txBody>
      </p:sp>
      <p:sp>
        <p:nvSpPr>
          <p:cNvPr id="140" name="Google Shape;140;p5"/>
          <p:cNvSpPr txBox="1"/>
          <p:nvPr/>
        </p:nvSpPr>
        <p:spPr>
          <a:xfrm>
            <a:off x="859403" y="4678233"/>
            <a:ext cx="1572295" cy="3698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1983</a:t>
            </a:r>
            <a:endParaRPr/>
          </a:p>
        </p:txBody>
      </p:sp>
      <p:cxnSp>
        <p:nvCxnSpPr>
          <p:cNvPr id="141" name="Google Shape;141;p5"/>
          <p:cNvCxnSpPr/>
          <p:nvPr/>
        </p:nvCxnSpPr>
        <p:spPr>
          <a:xfrm>
            <a:off x="5791200" y="4295775"/>
            <a:ext cx="228600" cy="533400"/>
          </a:xfrm>
          <a:prstGeom prst="straightConnector1">
            <a:avLst/>
          </a:prstGeom>
          <a:noFill/>
          <a:ln cap="flat" cmpd="sng" w="76200">
            <a:solidFill>
              <a:schemeClr val="accent1"/>
            </a:solidFill>
            <a:prstDash val="solid"/>
            <a:miter lim="800000"/>
            <a:headEnd len="sm" w="sm" type="none"/>
            <a:tailEnd len="med" w="med" type="triangle"/>
          </a:ln>
        </p:spPr>
      </p:cxnSp>
      <p:cxnSp>
        <p:nvCxnSpPr>
          <p:cNvPr id="142" name="Google Shape;142;p5"/>
          <p:cNvCxnSpPr/>
          <p:nvPr/>
        </p:nvCxnSpPr>
        <p:spPr>
          <a:xfrm rot="10800000">
            <a:off x="5470380" y="2785357"/>
            <a:ext cx="0" cy="639235"/>
          </a:xfrm>
          <a:prstGeom prst="straightConnector1">
            <a:avLst/>
          </a:prstGeom>
          <a:noFill/>
          <a:ln cap="flat" cmpd="sng" w="76200">
            <a:solidFill>
              <a:schemeClr val="accent1"/>
            </a:solidFill>
            <a:prstDash val="solid"/>
            <a:miter lim="800000"/>
            <a:headEnd len="sm" w="sm" type="none"/>
            <a:tailEnd len="med" w="med" type="triangle"/>
          </a:ln>
        </p:spPr>
      </p:cxnSp>
      <p:sp>
        <p:nvSpPr>
          <p:cNvPr id="143" name="Google Shape;143;p5"/>
          <p:cNvSpPr txBox="1"/>
          <p:nvPr/>
        </p:nvSpPr>
        <p:spPr>
          <a:xfrm>
            <a:off x="6112950" y="3455890"/>
            <a:ext cx="129539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2.5 hours either way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6"/>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00000"/>
              <a:buFont typeface="Calibri"/>
              <a:buNone/>
            </a:pPr>
            <a:r>
              <a:rPr b="1" lang="en-US"/>
              <a:t>Top Weather Concerns for Seasoned </a:t>
            </a:r>
            <a:r>
              <a:rPr lang="en-US"/>
              <a:t>Airline/Corporate/Military Pilots</a:t>
            </a:r>
            <a:endParaRPr/>
          </a:p>
        </p:txBody>
      </p:sp>
      <p:sp>
        <p:nvSpPr>
          <p:cNvPr id="149" name="Google Shape;149;p6"/>
          <p:cNvSpPr txBox="1"/>
          <p:nvPr>
            <p:ph idx="1" type="body"/>
          </p:nvPr>
        </p:nvSpPr>
        <p:spPr>
          <a:xfrm>
            <a:off x="0" y="2057400"/>
            <a:ext cx="9067800" cy="4800600"/>
          </a:xfrm>
          <a:prstGeom prst="rect">
            <a:avLst/>
          </a:prstGeom>
          <a:noFill/>
          <a:ln>
            <a:noFill/>
          </a:ln>
        </p:spPr>
        <p:txBody>
          <a:bodyPr anchorCtr="0" anchor="t" bIns="45700" lIns="91425" spcFirstLastPara="1" rIns="91425" wrap="square" tIns="45700">
            <a:normAutofit fontScale="92500" lnSpcReduction="20000"/>
          </a:bodyPr>
          <a:lstStyle/>
          <a:p>
            <a:pPr indent="-171482" lvl="0" marL="171450" rtl="0" algn="l">
              <a:lnSpc>
                <a:spcPct val="90000"/>
              </a:lnSpc>
              <a:spcBef>
                <a:spcPts val="0"/>
              </a:spcBef>
              <a:spcAft>
                <a:spcPts val="0"/>
              </a:spcAft>
              <a:buClr>
                <a:schemeClr val="dk1"/>
              </a:buClr>
              <a:buSzPct val="100000"/>
              <a:buFont typeface="Calibri"/>
              <a:buChar char="-"/>
            </a:pPr>
            <a:r>
              <a:rPr lang="en-US">
                <a:highlight>
                  <a:srgbClr val="FFFF00"/>
                </a:highlight>
              </a:rPr>
              <a:t>Thunderstorm AVOIDANCE </a:t>
            </a:r>
            <a:r>
              <a:rPr lang="en-US"/>
              <a:t>–(assoc hzds)</a:t>
            </a:r>
            <a:endParaRPr/>
          </a:p>
          <a:p>
            <a:pPr indent="-171450" lvl="1" marL="514350" rtl="0" algn="l">
              <a:lnSpc>
                <a:spcPct val="90000"/>
              </a:lnSpc>
              <a:spcBef>
                <a:spcPts val="375"/>
              </a:spcBef>
              <a:spcAft>
                <a:spcPts val="0"/>
              </a:spcAft>
              <a:buClr>
                <a:schemeClr val="dk1"/>
              </a:buClr>
              <a:buSzPct val="100000"/>
              <a:buFont typeface="Calibri"/>
              <a:buChar char="-"/>
            </a:pPr>
            <a:r>
              <a:rPr lang="en-US"/>
              <a:t>Avoid at least 20 miles</a:t>
            </a:r>
            <a:endParaRPr/>
          </a:p>
          <a:p>
            <a:pPr indent="-171482" lvl="0" marL="171450" rtl="0" algn="l">
              <a:lnSpc>
                <a:spcPct val="90000"/>
              </a:lnSpc>
              <a:spcBef>
                <a:spcPts val="750"/>
              </a:spcBef>
              <a:spcAft>
                <a:spcPts val="0"/>
              </a:spcAft>
              <a:buClr>
                <a:schemeClr val="dk1"/>
              </a:buClr>
              <a:buSzPct val="100000"/>
              <a:buFont typeface="Calibri"/>
              <a:buChar char="-"/>
            </a:pPr>
            <a:r>
              <a:rPr lang="en-US">
                <a:highlight>
                  <a:srgbClr val="FFFF00"/>
                </a:highlight>
              </a:rPr>
              <a:t>CAT </a:t>
            </a:r>
            <a:r>
              <a:rPr lang="en-US"/>
              <a:t>(Clear Air Turbulence) &amp; Turbulence  - Forecast / nowcast…</a:t>
            </a:r>
            <a:endParaRPr/>
          </a:p>
          <a:p>
            <a:pPr indent="-171482" lvl="0" marL="171450" rtl="0" algn="l">
              <a:lnSpc>
                <a:spcPct val="90000"/>
              </a:lnSpc>
              <a:spcBef>
                <a:spcPts val="750"/>
              </a:spcBef>
              <a:spcAft>
                <a:spcPts val="0"/>
              </a:spcAft>
              <a:buClr>
                <a:schemeClr val="dk1"/>
              </a:buClr>
              <a:buSzPct val="100000"/>
              <a:buFont typeface="Calibri"/>
              <a:buChar char="-"/>
            </a:pPr>
            <a:r>
              <a:rPr lang="en-US">
                <a:highlight>
                  <a:srgbClr val="FFFF00"/>
                </a:highlight>
              </a:rPr>
              <a:t>Wind Shear </a:t>
            </a:r>
            <a:r>
              <a:rPr lang="en-US"/>
              <a:t>– Esp approach/landing and takeoff/climbout</a:t>
            </a:r>
            <a:endParaRPr/>
          </a:p>
          <a:p>
            <a:pPr indent="-171482" lvl="0" marL="171450" rtl="0" algn="l">
              <a:lnSpc>
                <a:spcPct val="90000"/>
              </a:lnSpc>
              <a:spcBef>
                <a:spcPts val="750"/>
              </a:spcBef>
              <a:spcAft>
                <a:spcPts val="0"/>
              </a:spcAft>
              <a:buClr>
                <a:schemeClr val="dk1"/>
              </a:buClr>
              <a:buSzPct val="100000"/>
              <a:buChar char="•"/>
            </a:pPr>
            <a:r>
              <a:rPr lang="en-US">
                <a:highlight>
                  <a:srgbClr val="FFFF00"/>
                </a:highlight>
              </a:rPr>
              <a:t>Mdt or Svr  inflight Icing AVOIDANCE </a:t>
            </a:r>
            <a:r>
              <a:rPr lang="en-US"/>
              <a:t>or NO FLY</a:t>
            </a:r>
            <a:endParaRPr/>
          </a:p>
          <a:p>
            <a:pPr indent="-171450" lvl="1" marL="514350" rtl="0" algn="l">
              <a:lnSpc>
                <a:spcPct val="90000"/>
              </a:lnSpc>
              <a:spcBef>
                <a:spcPts val="375"/>
              </a:spcBef>
              <a:spcAft>
                <a:spcPts val="0"/>
              </a:spcAft>
              <a:buClr>
                <a:schemeClr val="dk1"/>
              </a:buClr>
              <a:buSzPct val="100000"/>
              <a:buChar char="•"/>
            </a:pPr>
            <a:r>
              <a:rPr lang="en-US"/>
              <a:t>Acft flight manuals only allow for flight ”descending or climbing through trace and light icing – Typically a warning for “flight in mdt or severe”</a:t>
            </a:r>
            <a:endParaRPr/>
          </a:p>
          <a:p>
            <a:pPr indent="-171450" lvl="1" marL="514350" rtl="0" algn="l">
              <a:lnSpc>
                <a:spcPct val="90000"/>
              </a:lnSpc>
              <a:spcBef>
                <a:spcPts val="375"/>
              </a:spcBef>
              <a:spcAft>
                <a:spcPts val="0"/>
              </a:spcAft>
              <a:buClr>
                <a:schemeClr val="dk1"/>
              </a:buClr>
              <a:buSzPct val="100000"/>
              <a:buChar char="•"/>
            </a:pPr>
            <a:r>
              <a:rPr lang="en-US"/>
              <a:t>Caution or Warning for flight in prolonged “light icing” conditions</a:t>
            </a:r>
            <a:endParaRPr/>
          </a:p>
          <a:p>
            <a:pPr indent="-171450" lvl="1" marL="514350" rtl="0" algn="l">
              <a:lnSpc>
                <a:spcPct val="90000"/>
              </a:lnSpc>
              <a:spcBef>
                <a:spcPts val="375"/>
              </a:spcBef>
              <a:spcAft>
                <a:spcPts val="0"/>
              </a:spcAft>
              <a:buClr>
                <a:schemeClr val="dk1"/>
              </a:buClr>
              <a:buSzPct val="100000"/>
              <a:buChar char="•"/>
            </a:pPr>
            <a:r>
              <a:rPr lang="en-US"/>
              <a:t>NO DE ICE or ANTI ice on entire aircraft surface or wings surface areas!!!!!</a:t>
            </a:r>
            <a:endParaRPr/>
          </a:p>
          <a:p>
            <a:pPr indent="-171450" lvl="1" marL="514350" rtl="0" algn="l">
              <a:lnSpc>
                <a:spcPct val="90000"/>
              </a:lnSpc>
              <a:spcBef>
                <a:spcPts val="375"/>
              </a:spcBef>
              <a:spcAft>
                <a:spcPts val="0"/>
              </a:spcAft>
              <a:buClr>
                <a:schemeClr val="dk1"/>
              </a:buClr>
              <a:buSzPct val="100000"/>
              <a:buChar char="•"/>
            </a:pPr>
            <a:r>
              <a:rPr lang="en-US"/>
              <a:t>ONLY anti-ice or de-ice on wing / elevator leading edges and windshields</a:t>
            </a:r>
            <a:endParaRPr/>
          </a:p>
          <a:p>
            <a:pPr indent="-171450" lvl="1" marL="514350" rtl="0" algn="l">
              <a:lnSpc>
                <a:spcPct val="90000"/>
              </a:lnSpc>
              <a:spcBef>
                <a:spcPts val="375"/>
              </a:spcBef>
              <a:spcAft>
                <a:spcPts val="0"/>
              </a:spcAft>
              <a:buClr>
                <a:schemeClr val="dk1"/>
              </a:buClr>
              <a:buSzPct val="100000"/>
              <a:buChar char="•"/>
            </a:pPr>
            <a:r>
              <a:rPr lang="en-US"/>
              <a:t>I always teach new aviators about “think about an Okla ICE STORM” </a:t>
            </a:r>
            <a:r>
              <a:rPr b="1" lang="en-US"/>
              <a:t>WEIGHT &amp; Airfoil</a:t>
            </a:r>
            <a:endParaRPr/>
          </a:p>
          <a:p>
            <a:pPr indent="-171450" lvl="1" marL="514350" rtl="0" algn="l">
              <a:lnSpc>
                <a:spcPct val="90000"/>
              </a:lnSpc>
              <a:spcBef>
                <a:spcPts val="375"/>
              </a:spcBef>
              <a:spcAft>
                <a:spcPts val="0"/>
              </a:spcAft>
              <a:buClr>
                <a:schemeClr val="dk1"/>
              </a:buClr>
              <a:buSzPct val="100000"/>
              <a:buChar char="•"/>
            </a:pPr>
            <a:r>
              <a:rPr lang="en-US"/>
              <a:t>Critical pitot/static systems ---   Air France disaster transiting a T-storm area at FL 350</a:t>
            </a:r>
            <a:endParaRPr/>
          </a:p>
          <a:p>
            <a:pPr indent="-171482" lvl="0" marL="171450" rtl="0" algn="l">
              <a:lnSpc>
                <a:spcPct val="90000"/>
              </a:lnSpc>
              <a:spcBef>
                <a:spcPts val="750"/>
              </a:spcBef>
              <a:spcAft>
                <a:spcPts val="0"/>
              </a:spcAft>
              <a:buClr>
                <a:schemeClr val="dk1"/>
              </a:buClr>
              <a:buSzPct val="100000"/>
              <a:buChar char="•"/>
            </a:pPr>
            <a:r>
              <a:rPr lang="en-US">
                <a:highlight>
                  <a:srgbClr val="FFFF00"/>
                </a:highlight>
              </a:rPr>
              <a:t>Winter Wx Ops</a:t>
            </a:r>
            <a:endParaRPr/>
          </a:p>
          <a:p>
            <a:pPr indent="-171450" lvl="1" marL="514350" rtl="0" algn="l">
              <a:lnSpc>
                <a:spcPct val="90000"/>
              </a:lnSpc>
              <a:spcBef>
                <a:spcPts val="375"/>
              </a:spcBef>
              <a:spcAft>
                <a:spcPts val="0"/>
              </a:spcAft>
              <a:buClr>
                <a:schemeClr val="dk1"/>
              </a:buClr>
              <a:buSzPct val="100000"/>
              <a:buChar char="•"/>
            </a:pPr>
            <a:r>
              <a:rPr lang="en-US"/>
              <a:t>Runway RCR / Airfoil contamination</a:t>
            </a:r>
            <a:endParaRPr/>
          </a:p>
          <a:p>
            <a:pPr indent="-171482" lvl="0" marL="171450" rtl="0" algn="l">
              <a:lnSpc>
                <a:spcPct val="90000"/>
              </a:lnSpc>
              <a:spcBef>
                <a:spcPts val="750"/>
              </a:spcBef>
              <a:spcAft>
                <a:spcPts val="0"/>
              </a:spcAft>
              <a:buClr>
                <a:schemeClr val="dk1"/>
              </a:buClr>
              <a:buSzPct val="100000"/>
              <a:buChar char="•"/>
            </a:pPr>
            <a:r>
              <a:rPr lang="en-US">
                <a:highlight>
                  <a:srgbClr val="FFFF00"/>
                </a:highlight>
              </a:rPr>
              <a:t>Low Vis </a:t>
            </a:r>
            <a:r>
              <a:rPr lang="en-US"/>
              <a:t>– Typically no issues with modern flight decks and training</a:t>
            </a:r>
            <a:endParaRPr/>
          </a:p>
          <a:p>
            <a:pPr indent="-171450" lvl="1" marL="514350" rtl="0" algn="l">
              <a:lnSpc>
                <a:spcPct val="90000"/>
              </a:lnSpc>
              <a:spcBef>
                <a:spcPts val="375"/>
              </a:spcBef>
              <a:spcAft>
                <a:spcPts val="0"/>
              </a:spcAft>
              <a:buClr>
                <a:schemeClr val="dk1"/>
              </a:buClr>
              <a:buSzPct val="100000"/>
              <a:buChar char="•"/>
            </a:pPr>
            <a:r>
              <a:rPr lang="en-US"/>
              <a:t>Once gets less than ½ mile vis – planning issues/ divert issues</a:t>
            </a:r>
            <a:endParaRPr/>
          </a:p>
          <a:p>
            <a:pPr indent="-65722" lvl="1" marL="514350" rtl="0" algn="l">
              <a:lnSpc>
                <a:spcPct val="90000"/>
              </a:lnSpc>
              <a:spcBef>
                <a:spcPts val="375"/>
              </a:spcBef>
              <a:spcAft>
                <a:spcPts val="0"/>
              </a:spcAft>
              <a:buClr>
                <a:schemeClr val="dk1"/>
              </a:buClr>
              <a:buSzPct val="100000"/>
              <a:buNone/>
            </a:pPr>
            <a:r>
              <a:t/>
            </a:r>
            <a:endParaRPr/>
          </a:p>
          <a:p>
            <a:pPr indent="-171482" lvl="0" marL="171450" rtl="0" algn="l">
              <a:lnSpc>
                <a:spcPct val="90000"/>
              </a:lnSpc>
              <a:spcBef>
                <a:spcPts val="750"/>
              </a:spcBef>
              <a:spcAft>
                <a:spcPts val="0"/>
              </a:spcAft>
              <a:buClr>
                <a:schemeClr val="dk1"/>
              </a:buClr>
              <a:buSzPct val="100000"/>
              <a:buChar char="•"/>
            </a:pPr>
            <a:r>
              <a:rPr lang="en-US">
                <a:highlight>
                  <a:srgbClr val="FFFF00"/>
                </a:highlight>
              </a:rPr>
              <a:t>Volcanic ASH </a:t>
            </a:r>
            <a:r>
              <a:rPr lang="en-US"/>
              <a:t>– Rare – BUT BIG CONCERN for TIMELY ALERTS</a:t>
            </a:r>
            <a:endParaRPr/>
          </a:p>
          <a:p>
            <a:pPr indent="-65722" lvl="1" marL="514350" rtl="0" algn="l">
              <a:lnSpc>
                <a:spcPct val="90000"/>
              </a:lnSpc>
              <a:spcBef>
                <a:spcPts val="375"/>
              </a:spcBef>
              <a:spcAft>
                <a:spcPts val="0"/>
              </a:spcAft>
              <a:buClr>
                <a:schemeClr val="dk1"/>
              </a:buClr>
              <a:buSzPct val="1000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7"/>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rPr b="1" lang="en-US"/>
              <a:t>Top Weather Concerns </a:t>
            </a:r>
            <a:r>
              <a:rPr lang="en-US"/>
              <a:t>for </a:t>
            </a:r>
            <a:br>
              <a:rPr lang="en-US"/>
            </a:br>
            <a:r>
              <a:rPr lang="en-US"/>
              <a:t>Private/Commercial GA Pilots</a:t>
            </a:r>
            <a:endParaRPr/>
          </a:p>
        </p:txBody>
      </p:sp>
      <p:sp>
        <p:nvSpPr>
          <p:cNvPr id="155" name="Google Shape;155;p7"/>
          <p:cNvSpPr txBox="1"/>
          <p:nvPr>
            <p:ph idx="1" type="body"/>
          </p:nvPr>
        </p:nvSpPr>
        <p:spPr>
          <a:xfrm>
            <a:off x="152400" y="1981200"/>
            <a:ext cx="8763000" cy="4876800"/>
          </a:xfrm>
          <a:prstGeom prst="rect">
            <a:avLst/>
          </a:prstGeom>
          <a:noFill/>
          <a:ln>
            <a:noFill/>
          </a:ln>
        </p:spPr>
        <p:txBody>
          <a:bodyPr anchorCtr="0" anchor="t" bIns="45700" lIns="91425" spcFirstLastPara="1" rIns="91425" wrap="square" tIns="45700">
            <a:normAutofit fontScale="92500" lnSpcReduction="10000"/>
          </a:bodyPr>
          <a:lstStyle/>
          <a:p>
            <a:pPr indent="-171482" lvl="0" marL="171450" rtl="0" algn="l">
              <a:lnSpc>
                <a:spcPct val="90000"/>
              </a:lnSpc>
              <a:spcBef>
                <a:spcPts val="0"/>
              </a:spcBef>
              <a:spcAft>
                <a:spcPts val="0"/>
              </a:spcAft>
              <a:buClr>
                <a:schemeClr val="dk1"/>
              </a:buClr>
              <a:buSzPct val="100000"/>
              <a:buFont typeface="Calibri"/>
              <a:buChar char="-"/>
            </a:pPr>
            <a:r>
              <a:rPr lang="en-US">
                <a:highlight>
                  <a:srgbClr val="FFFF00"/>
                </a:highlight>
              </a:rPr>
              <a:t>Thunderstorm AVOIDANCE</a:t>
            </a:r>
            <a:endParaRPr/>
          </a:p>
          <a:p>
            <a:pPr indent="-171450" lvl="1" marL="514350" rtl="0" algn="l">
              <a:lnSpc>
                <a:spcPct val="90000"/>
              </a:lnSpc>
              <a:spcBef>
                <a:spcPts val="375"/>
              </a:spcBef>
              <a:spcAft>
                <a:spcPts val="0"/>
              </a:spcAft>
              <a:buClr>
                <a:schemeClr val="dk1"/>
              </a:buClr>
              <a:buSzPct val="100000"/>
              <a:buFont typeface="Calibri"/>
              <a:buChar char="-"/>
            </a:pPr>
            <a:r>
              <a:rPr lang="en-US"/>
              <a:t>AVOID – typically at least 20 miles - DIVERT</a:t>
            </a:r>
            <a:endParaRPr/>
          </a:p>
          <a:p>
            <a:pPr indent="-171482" lvl="0" marL="171450" rtl="0" algn="l">
              <a:lnSpc>
                <a:spcPct val="90000"/>
              </a:lnSpc>
              <a:spcBef>
                <a:spcPts val="750"/>
              </a:spcBef>
              <a:spcAft>
                <a:spcPts val="0"/>
              </a:spcAft>
              <a:buClr>
                <a:schemeClr val="dk1"/>
              </a:buClr>
              <a:buSzPct val="100000"/>
              <a:buChar char="•"/>
            </a:pPr>
            <a:r>
              <a:rPr lang="en-US">
                <a:highlight>
                  <a:srgbClr val="FFFF00"/>
                </a:highlight>
              </a:rPr>
              <a:t>Low Vis </a:t>
            </a:r>
            <a:r>
              <a:rPr lang="en-US"/>
              <a:t>– Big Issues for VFR and new less exp IFR – </a:t>
            </a:r>
            <a:endParaRPr/>
          </a:p>
          <a:p>
            <a:pPr indent="-171482" lvl="0" marL="171450" rtl="0" algn="l">
              <a:lnSpc>
                <a:spcPct val="90000"/>
              </a:lnSpc>
              <a:spcBef>
                <a:spcPts val="750"/>
              </a:spcBef>
              <a:spcAft>
                <a:spcPts val="0"/>
              </a:spcAft>
              <a:buClr>
                <a:schemeClr val="dk1"/>
              </a:buClr>
              <a:buSzPct val="100000"/>
              <a:buChar char="•"/>
            </a:pPr>
            <a:r>
              <a:rPr lang="en-US">
                <a:highlight>
                  <a:srgbClr val="FFFF00"/>
                </a:highlight>
              </a:rPr>
              <a:t>If IFR rated - Inflight Icing </a:t>
            </a:r>
            <a:r>
              <a:rPr lang="en-US"/>
              <a:t> NO FLY or some business aircraft limited DE ICE / Anti ICE systems</a:t>
            </a:r>
            <a:endParaRPr/>
          </a:p>
          <a:p>
            <a:pPr indent="-171450" lvl="1" marL="514350" rtl="0" algn="l">
              <a:lnSpc>
                <a:spcPct val="90000"/>
              </a:lnSpc>
              <a:spcBef>
                <a:spcPts val="375"/>
              </a:spcBef>
              <a:spcAft>
                <a:spcPts val="0"/>
              </a:spcAft>
              <a:buClr>
                <a:schemeClr val="dk1"/>
              </a:buClr>
              <a:buSzPct val="100000"/>
              <a:buChar char="•"/>
            </a:pPr>
            <a:r>
              <a:rPr lang="en-US"/>
              <a:t>Acft flight manuals only allow for flight ”descending or climbing through trace/light icing</a:t>
            </a:r>
            <a:endParaRPr/>
          </a:p>
          <a:p>
            <a:pPr indent="-171450" lvl="1" marL="514350" rtl="0" algn="l">
              <a:lnSpc>
                <a:spcPct val="90000"/>
              </a:lnSpc>
              <a:spcBef>
                <a:spcPts val="375"/>
              </a:spcBef>
              <a:spcAft>
                <a:spcPts val="0"/>
              </a:spcAft>
              <a:buClr>
                <a:schemeClr val="dk1"/>
              </a:buClr>
              <a:buSzPct val="100000"/>
              <a:buChar char="•"/>
            </a:pPr>
            <a:r>
              <a:rPr lang="en-US"/>
              <a:t>Typically a warning for “flight in mdt or extreme”</a:t>
            </a:r>
            <a:endParaRPr/>
          </a:p>
          <a:p>
            <a:pPr indent="-171450" lvl="1" marL="514350" rtl="0" algn="l">
              <a:lnSpc>
                <a:spcPct val="90000"/>
              </a:lnSpc>
              <a:spcBef>
                <a:spcPts val="375"/>
              </a:spcBef>
              <a:spcAft>
                <a:spcPts val="0"/>
              </a:spcAft>
              <a:buClr>
                <a:schemeClr val="dk1"/>
              </a:buClr>
              <a:buSzPct val="100000"/>
              <a:buChar char="•"/>
            </a:pPr>
            <a:r>
              <a:rPr lang="en-US"/>
              <a:t>New Aviators -- “think about an Okla ICE STORM” --  WEIGHT</a:t>
            </a:r>
            <a:endParaRPr/>
          </a:p>
          <a:p>
            <a:pPr indent="-171450" lvl="1" marL="514350" rtl="0" algn="l">
              <a:lnSpc>
                <a:spcPct val="90000"/>
              </a:lnSpc>
              <a:spcBef>
                <a:spcPts val="375"/>
              </a:spcBef>
              <a:spcAft>
                <a:spcPts val="0"/>
              </a:spcAft>
              <a:buClr>
                <a:schemeClr val="dk1"/>
              </a:buClr>
              <a:buSzPct val="100000"/>
              <a:buChar char="•"/>
            </a:pPr>
            <a:r>
              <a:rPr lang="en-US"/>
              <a:t>Critical pitot/static systems ---   Air France disaster transiting a T-storm area at FL</a:t>
            </a:r>
            <a:endParaRPr/>
          </a:p>
          <a:p>
            <a:pPr indent="-65722" lvl="1" marL="514350" rtl="0" algn="l">
              <a:lnSpc>
                <a:spcPct val="90000"/>
              </a:lnSpc>
              <a:spcBef>
                <a:spcPts val="375"/>
              </a:spcBef>
              <a:spcAft>
                <a:spcPts val="0"/>
              </a:spcAft>
              <a:buClr>
                <a:schemeClr val="dk1"/>
              </a:buClr>
              <a:buSzPct val="100000"/>
              <a:buNone/>
            </a:pPr>
            <a:r>
              <a:t/>
            </a:r>
            <a:endParaRPr/>
          </a:p>
          <a:p>
            <a:pPr indent="-171482" lvl="0" marL="171450" rtl="0" algn="l">
              <a:lnSpc>
                <a:spcPct val="90000"/>
              </a:lnSpc>
              <a:spcBef>
                <a:spcPts val="750"/>
              </a:spcBef>
              <a:spcAft>
                <a:spcPts val="0"/>
              </a:spcAft>
              <a:buClr>
                <a:schemeClr val="dk1"/>
              </a:buClr>
              <a:buSzPct val="100000"/>
              <a:buChar char="•"/>
            </a:pPr>
            <a:r>
              <a:rPr lang="en-US">
                <a:highlight>
                  <a:srgbClr val="FFFF00"/>
                </a:highlight>
              </a:rPr>
              <a:t>Wind Shear or GUSTY SURFACE WINDS   </a:t>
            </a:r>
            <a:r>
              <a:rPr lang="en-US"/>
              <a:t>– </a:t>
            </a:r>
            <a:endParaRPr/>
          </a:p>
          <a:p>
            <a:pPr indent="-171482" lvl="0" marL="171450" rtl="0" algn="l">
              <a:lnSpc>
                <a:spcPct val="90000"/>
              </a:lnSpc>
              <a:spcBef>
                <a:spcPts val="750"/>
              </a:spcBef>
              <a:spcAft>
                <a:spcPts val="0"/>
              </a:spcAft>
              <a:buClr>
                <a:schemeClr val="dk1"/>
              </a:buClr>
              <a:buSzPct val="100000"/>
              <a:buChar char="•"/>
            </a:pPr>
            <a:r>
              <a:rPr lang="en-US">
                <a:highlight>
                  <a:srgbClr val="FFFF00"/>
                </a:highlight>
              </a:rPr>
              <a:t>Winter WX Ops</a:t>
            </a:r>
            <a:endParaRPr/>
          </a:p>
          <a:p>
            <a:pPr indent="-65722" lvl="1" marL="514350" rtl="0" algn="l">
              <a:lnSpc>
                <a:spcPct val="90000"/>
              </a:lnSpc>
              <a:spcBef>
                <a:spcPts val="375"/>
              </a:spcBef>
              <a:spcAft>
                <a:spcPts val="0"/>
              </a:spcAft>
              <a:buClr>
                <a:schemeClr val="dk1"/>
              </a:buClr>
              <a:buSzPct val="100000"/>
              <a:buNone/>
            </a:pPr>
            <a:r>
              <a:t/>
            </a:r>
            <a:endParaRPr>
              <a:highlight>
                <a:srgbClr val="FFFF00"/>
              </a:highlight>
            </a:endParaRPr>
          </a:p>
          <a:p>
            <a:pPr indent="-171482" lvl="0" marL="171450" rtl="0" algn="l">
              <a:lnSpc>
                <a:spcPct val="90000"/>
              </a:lnSpc>
              <a:spcBef>
                <a:spcPts val="750"/>
              </a:spcBef>
              <a:spcAft>
                <a:spcPts val="0"/>
              </a:spcAft>
              <a:buClr>
                <a:schemeClr val="dk1"/>
              </a:buClr>
              <a:buSzPct val="100000"/>
              <a:buChar char="•"/>
            </a:pPr>
            <a:r>
              <a:rPr lang="en-US">
                <a:highlight>
                  <a:srgbClr val="FFFF00"/>
                </a:highlight>
              </a:rPr>
              <a:t>CAT</a:t>
            </a:r>
            <a:endParaRPr/>
          </a:p>
          <a:p>
            <a:pPr indent="-65722" lvl="1" marL="514350" rtl="0" algn="l">
              <a:lnSpc>
                <a:spcPct val="90000"/>
              </a:lnSpc>
              <a:spcBef>
                <a:spcPts val="375"/>
              </a:spcBef>
              <a:spcAft>
                <a:spcPts val="0"/>
              </a:spcAft>
              <a:buClr>
                <a:schemeClr val="dk1"/>
              </a:buClr>
              <a:buSzPct val="100000"/>
              <a:buNone/>
            </a:pPr>
            <a:r>
              <a:t/>
            </a:r>
            <a:endParaRPr/>
          </a:p>
          <a:p>
            <a:pPr indent="-171482" lvl="0" marL="171450" rtl="0" algn="l">
              <a:lnSpc>
                <a:spcPct val="90000"/>
              </a:lnSpc>
              <a:spcBef>
                <a:spcPts val="750"/>
              </a:spcBef>
              <a:spcAft>
                <a:spcPts val="0"/>
              </a:spcAft>
              <a:buClr>
                <a:schemeClr val="dk1"/>
              </a:buClr>
              <a:buSzPct val="100000"/>
              <a:buChar char="•"/>
            </a:pPr>
            <a:r>
              <a:rPr lang="en-US">
                <a:highlight>
                  <a:srgbClr val="FFFF00"/>
                </a:highlight>
              </a:rPr>
              <a:t>Volcanic ASH </a:t>
            </a:r>
            <a:endParaRPr/>
          </a:p>
          <a:p>
            <a:pPr indent="-48133" lvl="0" marL="171450" rtl="0" algn="l">
              <a:lnSpc>
                <a:spcPct val="90000"/>
              </a:lnSpc>
              <a:spcBef>
                <a:spcPts val="750"/>
              </a:spcBef>
              <a:spcAft>
                <a:spcPts val="0"/>
              </a:spcAft>
              <a:buClr>
                <a:schemeClr val="dk1"/>
              </a:buClr>
              <a:buSzPct val="100000"/>
              <a:buNone/>
            </a:pPr>
            <a:r>
              <a:t/>
            </a:r>
            <a:endParaRPr/>
          </a:p>
          <a:p>
            <a:pPr indent="-65722" lvl="1" marL="514350" rtl="0" algn="l">
              <a:lnSpc>
                <a:spcPct val="90000"/>
              </a:lnSpc>
              <a:spcBef>
                <a:spcPts val="375"/>
              </a:spcBef>
              <a:spcAft>
                <a:spcPts val="0"/>
              </a:spcAft>
              <a:buClr>
                <a:schemeClr val="dk1"/>
              </a:buClr>
              <a:buSzPct val="1000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8"/>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00000"/>
              <a:buFont typeface="Calibri"/>
              <a:buNone/>
            </a:pPr>
            <a:r>
              <a:rPr b="1" lang="en-US"/>
              <a:t>Controllers</a:t>
            </a:r>
            <a:br>
              <a:rPr lang="en-US"/>
            </a:br>
            <a:r>
              <a:rPr lang="en-US"/>
              <a:t>New FAA Enhanced AT-CTI initiative</a:t>
            </a:r>
            <a:endParaRPr/>
          </a:p>
        </p:txBody>
      </p:sp>
      <p:sp>
        <p:nvSpPr>
          <p:cNvPr id="161" name="Google Shape;161;p8"/>
          <p:cNvSpPr txBox="1"/>
          <p:nvPr>
            <p:ph idx="1" type="body"/>
          </p:nvPr>
        </p:nvSpPr>
        <p:spPr>
          <a:xfrm>
            <a:off x="628650" y="2451100"/>
            <a:ext cx="7886700" cy="3725863"/>
          </a:xfrm>
          <a:prstGeom prst="rect">
            <a:avLst/>
          </a:prstGeom>
          <a:noFill/>
          <a:ln>
            <a:noFill/>
          </a:ln>
        </p:spPr>
        <p:txBody>
          <a:bodyPr anchorCtr="0" anchor="t" bIns="45700" lIns="91425" spcFirstLastPara="1" rIns="91425" wrap="square" tIns="45700">
            <a:normAutofit fontScale="92500" lnSpcReduction="10000"/>
          </a:bodyPr>
          <a:lstStyle/>
          <a:p>
            <a:pPr indent="-171482" lvl="0" marL="171450" rtl="0" algn="l">
              <a:lnSpc>
                <a:spcPct val="90000"/>
              </a:lnSpc>
              <a:spcBef>
                <a:spcPts val="0"/>
              </a:spcBef>
              <a:spcAft>
                <a:spcPts val="0"/>
              </a:spcAft>
              <a:buClr>
                <a:schemeClr val="dk1"/>
              </a:buClr>
              <a:buSzPct val="100000"/>
              <a:buChar char="•"/>
            </a:pPr>
            <a:r>
              <a:rPr lang="en-US"/>
              <a:t>Thunderstorms knowledge and awareness</a:t>
            </a:r>
            <a:endParaRPr/>
          </a:p>
          <a:p>
            <a:pPr indent="-171482" lvl="0" marL="171450" rtl="0" algn="l">
              <a:lnSpc>
                <a:spcPct val="90000"/>
              </a:lnSpc>
              <a:spcBef>
                <a:spcPts val="750"/>
              </a:spcBef>
              <a:spcAft>
                <a:spcPts val="0"/>
              </a:spcAft>
              <a:buClr>
                <a:schemeClr val="dk1"/>
              </a:buClr>
              <a:buSzPct val="100000"/>
              <a:buChar char="•"/>
            </a:pPr>
            <a:r>
              <a:rPr lang="en-US"/>
              <a:t>Icing knowledge and awareness</a:t>
            </a:r>
            <a:endParaRPr/>
          </a:p>
          <a:p>
            <a:pPr indent="-171482" lvl="0" marL="171450" rtl="0" algn="l">
              <a:lnSpc>
                <a:spcPct val="90000"/>
              </a:lnSpc>
              <a:spcBef>
                <a:spcPts val="750"/>
              </a:spcBef>
              <a:spcAft>
                <a:spcPts val="0"/>
              </a:spcAft>
              <a:buClr>
                <a:schemeClr val="dk1"/>
              </a:buClr>
              <a:buSzPct val="100000"/>
              <a:buChar char="•"/>
            </a:pPr>
            <a:r>
              <a:rPr lang="en-US"/>
              <a:t>CAT; Turb and LLWS turb knowledge and awareness</a:t>
            </a:r>
            <a:endParaRPr/>
          </a:p>
          <a:p>
            <a:pPr indent="-171482" lvl="0" marL="171450" rtl="0" algn="l">
              <a:lnSpc>
                <a:spcPct val="90000"/>
              </a:lnSpc>
              <a:spcBef>
                <a:spcPts val="750"/>
              </a:spcBef>
              <a:spcAft>
                <a:spcPts val="0"/>
              </a:spcAft>
              <a:buClr>
                <a:schemeClr val="dk1"/>
              </a:buClr>
              <a:buSzPct val="100000"/>
              <a:buChar char="•"/>
            </a:pPr>
            <a:r>
              <a:rPr lang="en-US"/>
              <a:t>Inadvertent flight into IMC </a:t>
            </a:r>
            <a:endParaRPr/>
          </a:p>
          <a:p>
            <a:pPr indent="-171482" lvl="0" marL="171450" rtl="0" algn="l">
              <a:lnSpc>
                <a:spcPct val="90000"/>
              </a:lnSpc>
              <a:spcBef>
                <a:spcPts val="750"/>
              </a:spcBef>
              <a:spcAft>
                <a:spcPts val="0"/>
              </a:spcAft>
              <a:buClr>
                <a:schemeClr val="dk1"/>
              </a:buClr>
              <a:buSzPct val="100000"/>
              <a:buChar char="•"/>
            </a:pPr>
            <a:r>
              <a:rPr lang="en-US"/>
              <a:t>Volcanic Ash knowledge and awareness</a:t>
            </a:r>
            <a:endParaRPr/>
          </a:p>
          <a:p>
            <a:pPr indent="0" lvl="0" marL="0" rtl="0" algn="l">
              <a:lnSpc>
                <a:spcPct val="90000"/>
              </a:lnSpc>
              <a:spcBef>
                <a:spcPts val="750"/>
              </a:spcBef>
              <a:spcAft>
                <a:spcPts val="0"/>
              </a:spcAft>
              <a:buClr>
                <a:schemeClr val="dk1"/>
              </a:buClr>
              <a:buSzPct val="100000"/>
              <a:buNone/>
            </a:pPr>
            <a:r>
              <a:t/>
            </a:r>
            <a:endParaRPr/>
          </a:p>
          <a:p>
            <a:pPr indent="-171482" lvl="0" marL="171450" rtl="0" algn="l">
              <a:lnSpc>
                <a:spcPct val="90000"/>
              </a:lnSpc>
              <a:spcBef>
                <a:spcPts val="750"/>
              </a:spcBef>
              <a:spcAft>
                <a:spcPts val="0"/>
              </a:spcAft>
              <a:buClr>
                <a:schemeClr val="dk1"/>
              </a:buClr>
              <a:buSzPct val="100000"/>
              <a:buChar char="•"/>
            </a:pPr>
            <a:r>
              <a:rPr lang="en-US"/>
              <a:t>Ability for Tower, TRACON and Centers to “help” and provide real time info</a:t>
            </a:r>
            <a:endParaRPr/>
          </a:p>
          <a:p>
            <a:pPr indent="-171482" lvl="0" marL="171450" rtl="0" algn="l">
              <a:lnSpc>
                <a:spcPct val="90000"/>
              </a:lnSpc>
              <a:spcBef>
                <a:spcPts val="750"/>
              </a:spcBef>
              <a:spcAft>
                <a:spcPts val="0"/>
              </a:spcAft>
              <a:buClr>
                <a:schemeClr val="dk1"/>
              </a:buClr>
              <a:buSzPct val="100000"/>
              <a:buChar char="•"/>
            </a:pPr>
            <a:r>
              <a:rPr b="1" lang="en-US"/>
              <a:t>Knowledge and Use of AWC products – tools</a:t>
            </a:r>
            <a:endParaRPr/>
          </a:p>
          <a:p>
            <a:pPr indent="-171450" lvl="1" marL="514350" rtl="0" algn="l">
              <a:lnSpc>
                <a:spcPct val="90000"/>
              </a:lnSpc>
              <a:spcBef>
                <a:spcPts val="375"/>
              </a:spcBef>
              <a:spcAft>
                <a:spcPts val="0"/>
              </a:spcAft>
              <a:buClr>
                <a:schemeClr val="dk1"/>
              </a:buClr>
              <a:buSzPct val="100000"/>
              <a:buChar char="•"/>
            </a:pPr>
            <a:r>
              <a:rPr b="1" lang="en-US"/>
              <a:t>Center Shift Change Summaries</a:t>
            </a:r>
            <a:endParaRPr/>
          </a:p>
          <a:p>
            <a:pPr indent="-171482" lvl="0" marL="171450" rtl="0" algn="l">
              <a:lnSpc>
                <a:spcPct val="90000"/>
              </a:lnSpc>
              <a:spcBef>
                <a:spcPts val="750"/>
              </a:spcBef>
              <a:spcAft>
                <a:spcPts val="0"/>
              </a:spcAft>
              <a:buClr>
                <a:schemeClr val="dk1"/>
              </a:buClr>
              <a:buSzPct val="100000"/>
              <a:buChar char="•"/>
            </a:pPr>
            <a:r>
              <a:rPr b="1" lang="en-US"/>
              <a:t>Center meteorologists (CWSU) (CWAs and MISs)</a:t>
            </a:r>
            <a:endParaRPr/>
          </a:p>
          <a:p>
            <a:pPr indent="-171482" lvl="0" marL="171450" rtl="0" algn="l">
              <a:lnSpc>
                <a:spcPct val="90000"/>
              </a:lnSpc>
              <a:spcBef>
                <a:spcPts val="750"/>
              </a:spcBef>
              <a:spcAft>
                <a:spcPts val="0"/>
              </a:spcAft>
              <a:buClr>
                <a:schemeClr val="dk1"/>
              </a:buClr>
              <a:buSzPct val="100000"/>
              <a:buChar char="•"/>
            </a:pPr>
            <a:r>
              <a:rPr lang="en-US"/>
              <a:t>Use of Safety Management System</a:t>
            </a:r>
            <a:endParaRPr/>
          </a:p>
          <a:p>
            <a:pPr indent="-48133" lvl="0" marL="171450" rtl="0" algn="l">
              <a:lnSpc>
                <a:spcPct val="90000"/>
              </a:lnSpc>
              <a:spcBef>
                <a:spcPts val="750"/>
              </a:spcBef>
              <a:spcAft>
                <a:spcPts val="0"/>
              </a:spcAft>
              <a:buClr>
                <a:schemeClr val="dk1"/>
              </a:buClr>
              <a:buSzPct val="100000"/>
              <a:buNone/>
            </a:pPr>
            <a:r>
              <a:t/>
            </a:r>
            <a:endParaRPr/>
          </a:p>
          <a:p>
            <a:pPr indent="-48133" lvl="0" marL="171450" rtl="0" algn="l">
              <a:lnSpc>
                <a:spcPct val="90000"/>
              </a:lnSpc>
              <a:spcBef>
                <a:spcPts val="750"/>
              </a:spcBef>
              <a:spcAft>
                <a:spcPts val="0"/>
              </a:spcAft>
              <a:buClr>
                <a:schemeClr val="dk1"/>
              </a:buClr>
              <a:buSzPct val="1000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9"/>
          <p:cNvSpPr txBox="1"/>
          <p:nvPr>
            <p:ph type="title"/>
          </p:nvPr>
        </p:nvSpPr>
        <p:spPr>
          <a:xfrm>
            <a:off x="2542505" y="219867"/>
            <a:ext cx="5962650"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rPr b="1" lang="en-US"/>
              <a:t>Managers</a:t>
            </a:r>
            <a:br>
              <a:rPr lang="en-US"/>
            </a:br>
            <a:r>
              <a:rPr lang="en-US"/>
              <a:t>(Airport / FBO / Maint staff / Line/ </a:t>
            </a:r>
            <a:endParaRPr/>
          </a:p>
        </p:txBody>
      </p:sp>
      <p:sp>
        <p:nvSpPr>
          <p:cNvPr id="167" name="Google Shape;167;p9"/>
          <p:cNvSpPr txBox="1"/>
          <p:nvPr>
            <p:ph idx="1" type="body"/>
          </p:nvPr>
        </p:nvSpPr>
        <p:spPr>
          <a:xfrm>
            <a:off x="628650" y="2451100"/>
            <a:ext cx="8286750" cy="3725863"/>
          </a:xfrm>
          <a:prstGeom prst="rect">
            <a:avLst/>
          </a:prstGeom>
          <a:noFill/>
          <a:ln>
            <a:noFill/>
          </a:ln>
        </p:spPr>
        <p:txBody>
          <a:bodyPr anchorCtr="0" anchor="t" bIns="45700" lIns="91425" spcFirstLastPara="1" rIns="91425" wrap="square" tIns="45700">
            <a:normAutofit fontScale="77500" lnSpcReduction="20000"/>
          </a:bodyPr>
          <a:lstStyle/>
          <a:p>
            <a:pPr indent="-171482" lvl="0" marL="171450" rtl="0" algn="l">
              <a:lnSpc>
                <a:spcPct val="90000"/>
              </a:lnSpc>
              <a:spcBef>
                <a:spcPts val="0"/>
              </a:spcBef>
              <a:spcAft>
                <a:spcPts val="0"/>
              </a:spcAft>
              <a:buClr>
                <a:schemeClr val="dk1"/>
              </a:buClr>
              <a:buSzPct val="100000"/>
              <a:buChar char="•"/>
            </a:pPr>
            <a:r>
              <a:rPr lang="en-US"/>
              <a:t>Thunderstorms knowledge and awareness</a:t>
            </a:r>
            <a:endParaRPr/>
          </a:p>
          <a:p>
            <a:pPr indent="-171482" lvl="0" marL="171450" rtl="0" algn="l">
              <a:lnSpc>
                <a:spcPct val="90000"/>
              </a:lnSpc>
              <a:spcBef>
                <a:spcPts val="750"/>
              </a:spcBef>
              <a:spcAft>
                <a:spcPts val="0"/>
              </a:spcAft>
              <a:buClr>
                <a:schemeClr val="dk1"/>
              </a:buClr>
              <a:buSzPct val="100000"/>
              <a:buChar char="•"/>
            </a:pPr>
            <a:r>
              <a:rPr lang="en-US"/>
              <a:t>Icing knowledge and awareness</a:t>
            </a:r>
            <a:endParaRPr/>
          </a:p>
          <a:p>
            <a:pPr indent="-171482" lvl="0" marL="171450" rtl="0" algn="l">
              <a:lnSpc>
                <a:spcPct val="90000"/>
              </a:lnSpc>
              <a:spcBef>
                <a:spcPts val="750"/>
              </a:spcBef>
              <a:spcAft>
                <a:spcPts val="0"/>
              </a:spcAft>
              <a:buClr>
                <a:schemeClr val="dk1"/>
              </a:buClr>
              <a:buSzPct val="100000"/>
              <a:buChar char="•"/>
            </a:pPr>
            <a:r>
              <a:rPr lang="en-US"/>
              <a:t>Winterstorm knowledge and awareness</a:t>
            </a:r>
            <a:endParaRPr/>
          </a:p>
          <a:p>
            <a:pPr indent="-171482" lvl="0" marL="171450" rtl="0" algn="l">
              <a:lnSpc>
                <a:spcPct val="90000"/>
              </a:lnSpc>
              <a:spcBef>
                <a:spcPts val="750"/>
              </a:spcBef>
              <a:spcAft>
                <a:spcPts val="0"/>
              </a:spcAft>
              <a:buClr>
                <a:schemeClr val="dk1"/>
              </a:buClr>
              <a:buSzPct val="100000"/>
              <a:buChar char="•"/>
            </a:pPr>
            <a:r>
              <a:rPr lang="en-US"/>
              <a:t>Prepare ramp/airport for T-STORM hazards</a:t>
            </a:r>
            <a:endParaRPr/>
          </a:p>
          <a:p>
            <a:pPr indent="-171482" lvl="0" marL="171450" rtl="0" algn="l">
              <a:lnSpc>
                <a:spcPct val="90000"/>
              </a:lnSpc>
              <a:spcBef>
                <a:spcPts val="750"/>
              </a:spcBef>
              <a:spcAft>
                <a:spcPts val="0"/>
              </a:spcAft>
              <a:buClr>
                <a:schemeClr val="dk1"/>
              </a:buClr>
              <a:buSzPct val="100000"/>
              <a:buChar char="•"/>
            </a:pPr>
            <a:r>
              <a:rPr lang="en-US"/>
              <a:t>Prepare airport with snowplan for winter storms – runway/taxi/ramp snow plans</a:t>
            </a:r>
            <a:endParaRPr/>
          </a:p>
          <a:p>
            <a:pPr indent="-171482" lvl="0" marL="171450" rtl="0" algn="l">
              <a:lnSpc>
                <a:spcPct val="90000"/>
              </a:lnSpc>
              <a:spcBef>
                <a:spcPts val="750"/>
              </a:spcBef>
              <a:spcAft>
                <a:spcPts val="0"/>
              </a:spcAft>
              <a:buClr>
                <a:schemeClr val="dk1"/>
              </a:buClr>
              <a:buSzPct val="100000"/>
              <a:buChar char="•"/>
            </a:pPr>
            <a:r>
              <a:rPr lang="en-US"/>
              <a:t>“Break Bread” with local NWSFO and/or contract forecasting</a:t>
            </a:r>
            <a:endParaRPr/>
          </a:p>
          <a:p>
            <a:pPr indent="-171482" lvl="0" marL="171450" rtl="0" algn="l">
              <a:lnSpc>
                <a:spcPct val="90000"/>
              </a:lnSpc>
              <a:spcBef>
                <a:spcPts val="750"/>
              </a:spcBef>
              <a:spcAft>
                <a:spcPts val="0"/>
              </a:spcAft>
              <a:buClr>
                <a:schemeClr val="dk1"/>
              </a:buClr>
              <a:buSzPct val="100000"/>
              <a:buChar char="•"/>
            </a:pPr>
            <a:r>
              <a:rPr lang="en-US"/>
              <a:t>Knowledge and use of AWC products and tools &amp; SPC info</a:t>
            </a:r>
            <a:endParaRPr/>
          </a:p>
          <a:p>
            <a:pPr indent="-171482" lvl="0" marL="171450" rtl="0" algn="l">
              <a:lnSpc>
                <a:spcPct val="90000"/>
              </a:lnSpc>
              <a:spcBef>
                <a:spcPts val="750"/>
              </a:spcBef>
              <a:spcAft>
                <a:spcPts val="0"/>
              </a:spcAft>
              <a:buClr>
                <a:schemeClr val="dk1"/>
              </a:buClr>
              <a:buSzPct val="100000"/>
              <a:buChar char="•"/>
            </a:pPr>
            <a:r>
              <a:rPr b="1" lang="en-US"/>
              <a:t>Lightning awareness / detection – stakeholder decision on shelter (policy/leadership</a:t>
            </a:r>
            <a:r>
              <a:rPr lang="en-US"/>
              <a:t>)</a:t>
            </a:r>
            <a:endParaRPr/>
          </a:p>
          <a:p>
            <a:pPr indent="-171482" lvl="0" marL="171450" rtl="0" algn="l">
              <a:lnSpc>
                <a:spcPct val="90000"/>
              </a:lnSpc>
              <a:spcBef>
                <a:spcPts val="750"/>
              </a:spcBef>
              <a:spcAft>
                <a:spcPts val="0"/>
              </a:spcAft>
              <a:buClr>
                <a:schemeClr val="dk1"/>
              </a:buClr>
              <a:buSzPct val="100000"/>
              <a:buChar char="•"/>
            </a:pPr>
            <a:r>
              <a:rPr lang="en-US"/>
              <a:t>Enhance personnel knowledge – Storm Spotter Trg, etc    FAA FAST Safety Trg</a:t>
            </a:r>
            <a:endParaRPr/>
          </a:p>
          <a:p>
            <a:pPr indent="-171482" lvl="0" marL="171450" rtl="0" algn="l">
              <a:lnSpc>
                <a:spcPct val="90000"/>
              </a:lnSpc>
              <a:spcBef>
                <a:spcPts val="750"/>
              </a:spcBef>
              <a:spcAft>
                <a:spcPts val="0"/>
              </a:spcAft>
              <a:buClr>
                <a:schemeClr val="dk1"/>
              </a:buClr>
              <a:buSzPct val="100000"/>
              <a:buChar char="•"/>
            </a:pPr>
            <a:r>
              <a:rPr b="1" lang="en-US"/>
              <a:t>Kudo’s to NWS Partners / Weather Ready Nation </a:t>
            </a:r>
            <a:endParaRPr/>
          </a:p>
          <a:p>
            <a:pPr indent="-171482" lvl="0" marL="171450" rtl="0" algn="l">
              <a:lnSpc>
                <a:spcPct val="90000"/>
              </a:lnSpc>
              <a:spcBef>
                <a:spcPts val="750"/>
              </a:spcBef>
              <a:spcAft>
                <a:spcPts val="0"/>
              </a:spcAft>
              <a:buClr>
                <a:schemeClr val="dk1"/>
              </a:buClr>
              <a:buSzPct val="100000"/>
              <a:buChar char="•"/>
            </a:pPr>
            <a:r>
              <a:rPr b="1" lang="en-US">
                <a:highlight>
                  <a:srgbClr val="00FFFF"/>
                </a:highlight>
              </a:rPr>
              <a:t>LEADERSHIP and Making Timely Decisions – KEY in weathering the storms!</a:t>
            </a:r>
            <a:endParaRPr/>
          </a:p>
          <a:p>
            <a:pPr indent="-68136" lvl="0" marL="171450" rtl="0" algn="l">
              <a:lnSpc>
                <a:spcPct val="90000"/>
              </a:lnSpc>
              <a:spcBef>
                <a:spcPts val="750"/>
              </a:spcBef>
              <a:spcAft>
                <a:spcPts val="0"/>
              </a:spcAft>
              <a:buClr>
                <a:schemeClr val="dk1"/>
              </a:buClr>
              <a:buSzPct val="100000"/>
              <a:buNone/>
            </a:pPr>
            <a:r>
              <a:t/>
            </a:r>
            <a:endParaRPr/>
          </a:p>
          <a:p>
            <a:pPr indent="-171482" lvl="0" marL="171450" rtl="0" algn="l">
              <a:lnSpc>
                <a:spcPct val="90000"/>
              </a:lnSpc>
              <a:spcBef>
                <a:spcPts val="750"/>
              </a:spcBef>
              <a:spcAft>
                <a:spcPts val="0"/>
              </a:spcAft>
              <a:buClr>
                <a:schemeClr val="dk1"/>
              </a:buClr>
              <a:buSzPct val="100000"/>
              <a:buChar char="•"/>
            </a:pPr>
            <a:r>
              <a:rPr lang="en-US"/>
              <a:t>Use of Safety Management System -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2014-08-20T22:19:55Z</dcterms:created>
  <dc:creator>Windows User</dc:creator>
</cp:coreProperties>
</file>