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63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AC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9"/>
    <p:restoredTop sz="96327"/>
  </p:normalViewPr>
  <p:slideViewPr>
    <p:cSldViewPr snapToGrid="0">
      <p:cViewPr varScale="1">
        <p:scale>
          <a:sx n="91" d="100"/>
          <a:sy n="91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DC3C-0F36-F18B-D0CA-DCBEF7AAB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AC769-ED5D-3361-F1AB-8F33F557C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4B9FC-DD72-59CC-3470-865B408F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C154-8BD0-6434-2947-4152BB13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37155-94CF-318F-CFBE-E8D934E0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7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56F4-4323-C3DF-A9C6-989370F7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396D7-B7CA-3B95-F314-1EAFE1F83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7AEA7-A68D-8758-2281-CB511568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7CD67-0B12-2DE0-D591-63F3C695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ADE54-2442-58C4-E843-68D70303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060D6-0865-6A0E-EC92-1603FCF6D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0880A-FDEC-2952-9D6B-994D4AA31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8658C-DA4C-2A71-7678-9B60BB10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CADAD-2651-3F5A-E64C-9A569839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1EAB9-A2F4-04B4-C1F6-F2433523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3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54FF-10C8-84C0-6A15-9CC3337B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5FCFB-0A45-31AD-CB90-97880D52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88E3-C731-F152-B2DA-E359EE2E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C59F5-2D1A-8E9F-1A54-12E47B9B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1717-AE12-5C22-31BE-53B101F0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981B-18E8-C96C-9CEB-783D20F6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22267-2B3B-46B2-A967-BD1D27397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5568-C5EF-FC35-D8A4-EC447BE7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0B576-68FE-6000-03E5-6D38E13B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F84DF-69AC-3D76-A9B6-B9000080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99A8-0A2F-B2EF-11F6-20E29F89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B75A2-D576-9A20-3898-921314770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1C7AF-5B7B-D92E-FD2F-AC799480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973D-A49A-253B-8CAA-E957B2C6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B1542-B407-2D5A-30BE-09F8740A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E0CF9-3EC9-96B3-7E9D-5FEA35C6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AF84-9CC8-F33B-2388-5E159FE9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D1BD5-467A-BABD-6275-92C405D0E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236BE-611C-BB96-404A-FBFBE9A37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4AD03-941E-509D-E539-282EFB644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4CE1D-4716-9BCB-52A1-9C9A53BC1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DE997-95CC-54A0-211A-EB3D8771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B2DA6-4D44-F016-8346-DDD7060B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19D59-0387-8039-AC2A-05823724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69BC-F73B-02EE-20D0-5100C151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2AEE9-62A7-458D-3769-6E9F746C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3331C-CBF6-2F92-D81D-C679A848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B4717-0419-0EF5-5542-CD931FB3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4EAF8-100C-1BDB-B14A-FEDA0D60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B122C-237C-FED6-D18E-C8B88D70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64D97-8881-2295-FB24-EA7577CF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1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758B-B31E-6851-7C60-740F8FC5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1F49-F1E9-6639-1855-F039843F2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8E015-02C2-FC06-C111-8C56698EE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86E7B-7FBA-0965-4BCC-587802A5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E1300-3ED6-99F6-5C24-0107201E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E0F05-5E4D-4A8D-87E0-478FB06C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1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699E-8AEB-EE22-6472-A8FFBC45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325E2-2ABB-F736-50BB-34950E77D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44075-CCFD-0DA8-5D65-42CDEFD9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7A575-6A2F-5144-C7BD-414B56EC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EEDA6-ED87-3CB3-CEB7-3BDCE695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AAD3B-86BD-8BC5-9C52-E1ACD965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06706B-988A-3D68-0E14-21555696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732C8-5DBD-50A2-B261-1561DE2E3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6D109-46F1-46B3-C1C2-315534E92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E57A9-B91D-8048-8590-46AA65CEB97D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6200B-1271-108E-4AC0-D17F59332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0ED5-22F2-236A-4FD3-B80EC3162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BA35-4587-E04B-AC28-32BA83E0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4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64E139-C85F-DFAD-41A7-F63B46364446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ignPainter-HouseScript" panose="02000006070000020004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Weather Radar and Aviation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Where we are now and the wild blue yonder of tomorrow</a:t>
            </a:r>
          </a:p>
        </p:txBody>
      </p:sp>
    </p:spTree>
    <p:extLst>
      <p:ext uri="{BB962C8B-B14F-4D97-AF65-F5344CB8AC3E}">
        <p14:creationId xmlns:p14="http://schemas.microsoft.com/office/powerpoint/2010/main" val="19738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64E139-C85F-DFAD-41A7-F63B46364446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ignPainter-HouseScript" panose="02000006070000020004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Weather Radar and Aviation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Where we are now and the wild blue yonder of tomorrow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1077D-C60A-54D1-D1F7-37ADFFB318E1}"/>
              </a:ext>
            </a:extLst>
          </p:cNvPr>
          <p:cNvSpPr txBox="1"/>
          <p:nvPr/>
        </p:nvSpPr>
        <p:spPr>
          <a:xfrm>
            <a:off x="0" y="1271755"/>
            <a:ext cx="12191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ignPainter-HouseScript" panose="02000006070000020004" pitchFamily="2" charset="0"/>
              </a:rPr>
              <a:t>The current state of affairs -  </a:t>
            </a:r>
            <a:r>
              <a:rPr lang="en-US" b="1" dirty="0">
                <a:latin typeface="Helvetica" pitchFamily="2" charset="0"/>
              </a:rPr>
              <a:t>We use radar mostly to gauge storm intensity and depth.</a:t>
            </a:r>
          </a:p>
        </p:txBody>
      </p:sp>
    </p:spTree>
    <p:extLst>
      <p:ext uri="{BB962C8B-B14F-4D97-AF65-F5344CB8AC3E}">
        <p14:creationId xmlns:p14="http://schemas.microsoft.com/office/powerpoint/2010/main" val="6514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7B3FB3-082F-9693-467B-B956635FC27E}"/>
              </a:ext>
            </a:extLst>
          </p:cNvPr>
          <p:cNvCxnSpPr>
            <a:cxnSpLocks/>
          </p:cNvCxnSpPr>
          <p:nvPr/>
        </p:nvCxnSpPr>
        <p:spPr>
          <a:xfrm flipV="1">
            <a:off x="5623034" y="1804552"/>
            <a:ext cx="0" cy="505344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D64E139-C85F-DFAD-41A7-F63B46364446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ignPainter-HouseScript" panose="02000006070000020004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Weather Radar and Aviation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Where we are now and the wild blue yonder of tomorrow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1077D-C60A-54D1-D1F7-37ADFFB318E1}"/>
              </a:ext>
            </a:extLst>
          </p:cNvPr>
          <p:cNvSpPr txBox="1"/>
          <p:nvPr/>
        </p:nvSpPr>
        <p:spPr>
          <a:xfrm>
            <a:off x="0" y="1271755"/>
            <a:ext cx="12191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ignPainter-HouseScript" panose="02000006070000020004" pitchFamily="2" charset="0"/>
              </a:rPr>
              <a:t>The current state of affairs -  </a:t>
            </a:r>
            <a:r>
              <a:rPr lang="en-US" b="1" dirty="0">
                <a:latin typeface="Helvetica" pitchFamily="2" charset="0"/>
              </a:rPr>
              <a:t>We use radar mostly to gauge storm intensity and depth.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285497-0782-6EDE-C801-EB31C716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5" y="2790941"/>
            <a:ext cx="2509127" cy="3892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8DDC08-E4C1-AA10-34F8-F7B11C265F83}"/>
              </a:ext>
            </a:extLst>
          </p:cNvPr>
          <p:cNvSpPr txBox="1"/>
          <p:nvPr/>
        </p:nvSpPr>
        <p:spPr>
          <a:xfrm>
            <a:off x="2905890" y="2329277"/>
            <a:ext cx="250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Helvetica" pitchFamily="2" charset="0"/>
              </a:rPr>
              <a:t>Precip</a:t>
            </a:r>
            <a:r>
              <a:rPr lang="en-US" sz="1200" dirty="0">
                <a:latin typeface="Helvetica" pitchFamily="2" charset="0"/>
              </a:rPr>
              <a:t> – The vertically integrated water in a column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330E5-F2E1-C297-92F0-A3D42871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90" y="2790941"/>
            <a:ext cx="2350308" cy="3892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4FCC72-5E4A-483D-8929-5D9BF940E6B3}"/>
              </a:ext>
            </a:extLst>
          </p:cNvPr>
          <p:cNvSpPr txBox="1"/>
          <p:nvPr/>
        </p:nvSpPr>
        <p:spPr>
          <a:xfrm>
            <a:off x="286625" y="2329277"/>
            <a:ext cx="250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Composite Reflectivity – The maximum reflectivity in a column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3CB37-DA44-C645-A963-E9EDB15D2868}"/>
              </a:ext>
            </a:extLst>
          </p:cNvPr>
          <p:cNvSpPr txBox="1"/>
          <p:nvPr/>
        </p:nvSpPr>
        <p:spPr>
          <a:xfrm>
            <a:off x="0" y="1804552"/>
            <a:ext cx="562303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ignPainter-HouseScript" panose="02000006070000020004" pitchFamily="2" charset="0"/>
              </a:rPr>
              <a:t>Storm Intensity</a:t>
            </a:r>
          </a:p>
        </p:txBody>
      </p:sp>
    </p:spTree>
    <p:extLst>
      <p:ext uri="{BB962C8B-B14F-4D97-AF65-F5344CB8AC3E}">
        <p14:creationId xmlns:p14="http://schemas.microsoft.com/office/powerpoint/2010/main" val="387156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7B3FB3-082F-9693-467B-B956635FC27E}"/>
              </a:ext>
            </a:extLst>
          </p:cNvPr>
          <p:cNvCxnSpPr>
            <a:cxnSpLocks/>
          </p:cNvCxnSpPr>
          <p:nvPr/>
        </p:nvCxnSpPr>
        <p:spPr>
          <a:xfrm flipV="1">
            <a:off x="5623034" y="1804552"/>
            <a:ext cx="0" cy="505344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D64E139-C85F-DFAD-41A7-F63B46364446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ignPainter-HouseScript" panose="02000006070000020004" pitchFamily="2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Weather Radar and Aviation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Where we are now and the wild blue yonder of tomorrow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1077D-C60A-54D1-D1F7-37ADFFB318E1}"/>
              </a:ext>
            </a:extLst>
          </p:cNvPr>
          <p:cNvSpPr txBox="1"/>
          <p:nvPr/>
        </p:nvSpPr>
        <p:spPr>
          <a:xfrm>
            <a:off x="0" y="1271755"/>
            <a:ext cx="121919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ignPainter-HouseScript" panose="02000006070000020004" pitchFamily="2" charset="0"/>
              </a:rPr>
              <a:t>The current state of affairs -  </a:t>
            </a:r>
            <a:r>
              <a:rPr lang="en-US" b="1" dirty="0">
                <a:latin typeface="Helvetica" pitchFamily="2" charset="0"/>
              </a:rPr>
              <a:t>We use radar mostly to gauge storm intensity and depth.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285497-0782-6EDE-C801-EB31C716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5" y="2790941"/>
            <a:ext cx="2509127" cy="3892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8DDC08-E4C1-AA10-34F8-F7B11C265F83}"/>
              </a:ext>
            </a:extLst>
          </p:cNvPr>
          <p:cNvSpPr txBox="1"/>
          <p:nvPr/>
        </p:nvSpPr>
        <p:spPr>
          <a:xfrm>
            <a:off x="2905890" y="2329277"/>
            <a:ext cx="250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Helvetica" pitchFamily="2" charset="0"/>
              </a:rPr>
              <a:t>Precip</a:t>
            </a:r>
            <a:r>
              <a:rPr lang="en-US" sz="1200" dirty="0">
                <a:latin typeface="Helvetica" pitchFamily="2" charset="0"/>
              </a:rPr>
              <a:t> – The vertically integrated water in a column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330E5-F2E1-C297-92F0-A3D42871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90" y="2790941"/>
            <a:ext cx="2350308" cy="3892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4FCC72-5E4A-483D-8929-5D9BF940E6B3}"/>
              </a:ext>
            </a:extLst>
          </p:cNvPr>
          <p:cNvSpPr txBox="1"/>
          <p:nvPr/>
        </p:nvSpPr>
        <p:spPr>
          <a:xfrm>
            <a:off x="286625" y="2329277"/>
            <a:ext cx="250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Composite Reflectivity – The maximum reflectivity in a column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3CB37-DA44-C645-A963-E9EDB15D2868}"/>
              </a:ext>
            </a:extLst>
          </p:cNvPr>
          <p:cNvSpPr txBox="1"/>
          <p:nvPr/>
        </p:nvSpPr>
        <p:spPr>
          <a:xfrm>
            <a:off x="0" y="1804552"/>
            <a:ext cx="562303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ignPainter-HouseScript" panose="02000006070000020004" pitchFamily="2" charset="0"/>
              </a:rPr>
              <a:t>Storm Intensity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7BC01-CC61-AC74-B842-15965EED5AC0}"/>
              </a:ext>
            </a:extLst>
          </p:cNvPr>
          <p:cNvSpPr txBox="1"/>
          <p:nvPr/>
        </p:nvSpPr>
        <p:spPr>
          <a:xfrm>
            <a:off x="5623034" y="1804963"/>
            <a:ext cx="656896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ignPainter-HouseScript" panose="02000006070000020004" pitchFamily="2" charset="0"/>
              </a:rPr>
              <a:t>Storm Depth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0C184B-FEF3-0BBF-2BD5-82A8759D4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067" y="2790941"/>
            <a:ext cx="2305036" cy="3892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D5B98D-7696-7798-588C-CD64FB71CC61}"/>
              </a:ext>
            </a:extLst>
          </p:cNvPr>
          <p:cNvSpPr txBox="1"/>
          <p:nvPr/>
        </p:nvSpPr>
        <p:spPr>
          <a:xfrm>
            <a:off x="5781853" y="2360310"/>
            <a:ext cx="250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itchFamily="2" charset="0"/>
              </a:rPr>
              <a:t>Echo Top – The altitude of the 18.5 </a:t>
            </a:r>
            <a:r>
              <a:rPr lang="en-US" sz="1200" dirty="0" err="1">
                <a:latin typeface="Helvetica" pitchFamily="2" charset="0"/>
              </a:rPr>
              <a:t>dBZ</a:t>
            </a:r>
            <a:r>
              <a:rPr lang="en-US" sz="1200" dirty="0">
                <a:latin typeface="Helvetica" pitchFamily="2" charset="0"/>
              </a:rPr>
              <a:t> threshold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2E22FF-0340-7856-0162-B30411DEA05C}"/>
              </a:ext>
            </a:extLst>
          </p:cNvPr>
          <p:cNvSpPr txBox="1"/>
          <p:nvPr/>
        </p:nvSpPr>
        <p:spPr>
          <a:xfrm>
            <a:off x="8185316" y="2790941"/>
            <a:ext cx="3891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Helvetica" pitchFamily="2" charset="0"/>
              </a:rPr>
              <a:t>Why 18.5 </a:t>
            </a:r>
            <a:r>
              <a:rPr lang="en-US" sz="1400" i="1" dirty="0" err="1">
                <a:latin typeface="Helvetica" pitchFamily="2" charset="0"/>
              </a:rPr>
              <a:t>dBZ</a:t>
            </a:r>
            <a:r>
              <a:rPr lang="en-US" sz="1400" i="1" dirty="0">
                <a:latin typeface="Helvetica" pitchFamily="2" charset="0"/>
              </a:rPr>
              <a:t>? </a:t>
            </a:r>
          </a:p>
          <a:p>
            <a:r>
              <a:rPr lang="en-US" sz="1200" dirty="0">
                <a:latin typeface="Helvetica" pitchFamily="2" charset="0"/>
              </a:rPr>
              <a:t>The WSR-57s had too low a SNR to declare as echo for returns less than 18.5 </a:t>
            </a:r>
            <a:r>
              <a:rPr lang="en-US" sz="1200" dirty="0" err="1">
                <a:latin typeface="Helvetica" pitchFamily="2" charset="0"/>
              </a:rPr>
              <a:t>dBZ</a:t>
            </a:r>
            <a:r>
              <a:rPr lang="en-US" sz="1200" dirty="0">
                <a:latin typeface="Helvetica" pitchFamily="2" charset="0"/>
              </a:rPr>
              <a:t>.</a:t>
            </a:r>
          </a:p>
          <a:p>
            <a:endParaRPr lang="en-US" sz="1200" dirty="0">
              <a:latin typeface="Helvetica" pitchFamily="2" charset="0"/>
            </a:endParaRPr>
          </a:p>
          <a:p>
            <a:r>
              <a:rPr lang="en-US" sz="1400" i="1" dirty="0">
                <a:latin typeface="Helvetica" pitchFamily="2" charset="0"/>
              </a:rPr>
              <a:t>Why doesn’t Heather like Echo Top?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It is vulnerable to the beam width.  As this increases, the error in the ETP18 increases.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We have no way of knowing what ETP18 is in the Cone-of-Silence.</a:t>
            </a:r>
          </a:p>
        </p:txBody>
      </p:sp>
    </p:spTree>
    <p:extLst>
      <p:ext uri="{BB962C8B-B14F-4D97-AF65-F5344CB8AC3E}">
        <p14:creationId xmlns:p14="http://schemas.microsoft.com/office/powerpoint/2010/main" val="255043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F5BB9-75EC-C352-7F46-131156C97BB5}"/>
              </a:ext>
            </a:extLst>
          </p:cNvPr>
          <p:cNvSpPr txBox="1"/>
          <p:nvPr/>
        </p:nvSpPr>
        <p:spPr>
          <a:xfrm>
            <a:off x="0" y="0"/>
            <a:ext cx="12191999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SignPainter-HouseScript" panose="02000006070000020004" pitchFamily="2" charset="0"/>
            </a:endParaRPr>
          </a:p>
          <a:p>
            <a:pPr algn="ctr"/>
            <a:r>
              <a:rPr lang="en-US" sz="2400" b="1" dirty="0">
                <a:latin typeface="SignPainter-HouseScript" panose="02000006070000020004" pitchFamily="2" charset="0"/>
              </a:rPr>
              <a:t>The wild blue yonder of tomorrow -  </a:t>
            </a:r>
            <a:r>
              <a:rPr lang="en-US" b="1" dirty="0">
                <a:latin typeface="Helvetica" pitchFamily="2" charset="0"/>
              </a:rPr>
              <a:t>Dual polarization</a:t>
            </a:r>
          </a:p>
          <a:p>
            <a:pPr algn="ctr"/>
            <a:endParaRPr lang="en-US" b="1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72303-A964-79E4-8BE8-4BCFE307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996" y="1895646"/>
            <a:ext cx="3076524" cy="4423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687AD-95E0-026C-1800-4D180A93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" y="1895646"/>
            <a:ext cx="2884214" cy="44237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06EF3-2FBF-A2E4-DB85-33240AF841BF}"/>
              </a:ext>
            </a:extLst>
          </p:cNvPr>
          <p:cNvSpPr txBox="1"/>
          <p:nvPr/>
        </p:nvSpPr>
        <p:spPr>
          <a:xfrm>
            <a:off x="1169551" y="1158453"/>
            <a:ext cx="948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Dual polarization allows us to diagnose the hydrometeor phase so that we can identify hail of all sizes (not just severe) and graupel (which implies SLW)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4110B-BB69-D009-9D6F-9770C5142CC5}"/>
              </a:ext>
            </a:extLst>
          </p:cNvPr>
          <p:cNvSpPr txBox="1"/>
          <p:nvPr/>
        </p:nvSpPr>
        <p:spPr>
          <a:xfrm>
            <a:off x="5273336" y="5489881"/>
            <a:ext cx="861133" cy="73866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3AC6EC"/>
                </a:solidFill>
                <a:latin typeface="Helvetica" pitchFamily="2" charset="0"/>
              </a:rPr>
              <a:t>Snow</a:t>
            </a:r>
          </a:p>
          <a:p>
            <a:pPr algn="r"/>
            <a:r>
              <a:rPr lang="en-US" sz="1400" b="1" dirty="0">
                <a:solidFill>
                  <a:srgbClr val="FFFF00"/>
                </a:solidFill>
                <a:latin typeface="Helvetica" pitchFamily="2" charset="0"/>
              </a:rPr>
              <a:t>Graupel</a:t>
            </a:r>
          </a:p>
          <a:p>
            <a:pPr algn="r"/>
            <a:r>
              <a:rPr lang="en-US" sz="1400" b="1" dirty="0">
                <a:solidFill>
                  <a:srgbClr val="FF0000"/>
                </a:solidFill>
                <a:latin typeface="Helvetica" pitchFamily="2" charset="0"/>
              </a:rPr>
              <a:t>Hail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BC8FFF-25C7-E2E2-59C4-CF1814FB6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577" y="2066752"/>
            <a:ext cx="5718926" cy="41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3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7AEF60-53E0-15F3-52C0-0DBC0E1B2517}"/>
              </a:ext>
            </a:extLst>
          </p:cNvPr>
          <p:cNvSpPr txBox="1"/>
          <p:nvPr/>
        </p:nvSpPr>
        <p:spPr>
          <a:xfrm>
            <a:off x="0" y="0"/>
            <a:ext cx="12191999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SignPainter-HouseScript" panose="02000006070000020004" pitchFamily="2" charset="0"/>
            </a:endParaRPr>
          </a:p>
          <a:p>
            <a:pPr algn="ctr"/>
            <a:r>
              <a:rPr lang="en-US" sz="2400" b="1" dirty="0">
                <a:latin typeface="SignPainter-HouseScript" panose="02000006070000020004" pitchFamily="2" charset="0"/>
              </a:rPr>
              <a:t>The wild blue yonder of tomorrow -  </a:t>
            </a:r>
            <a:r>
              <a:rPr lang="en-US" b="1" dirty="0">
                <a:latin typeface="Helvetica" pitchFamily="2" charset="0"/>
              </a:rPr>
              <a:t>Supplemental Radars</a:t>
            </a:r>
          </a:p>
          <a:p>
            <a:pPr algn="ctr"/>
            <a:endParaRPr lang="en-US" b="1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4031B-E2CA-ADC5-D19C-EA3F7540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1" y="1489183"/>
            <a:ext cx="5821734" cy="3879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50E2D-F3A1-4B6C-4654-849C8EBB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930398"/>
            <a:ext cx="419100" cy="299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55C5E-444B-FAE6-9981-E1F3A8D66E81}"/>
              </a:ext>
            </a:extLst>
          </p:cNvPr>
          <p:cNvSpPr txBox="1"/>
          <p:nvPr/>
        </p:nvSpPr>
        <p:spPr>
          <a:xfrm>
            <a:off x="6737131" y="2459504"/>
            <a:ext cx="4729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Large swaths of the lowest 5000 ft of the NAS do not have radar coverage</a:t>
            </a:r>
          </a:p>
          <a:p>
            <a:endParaRPr lang="en-US" sz="15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This is a limiter for low-altitude flight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The emergent network of supplemental radars from agencies like </a:t>
            </a:r>
            <a:r>
              <a:rPr lang="en-US" sz="1500" dirty="0" err="1">
                <a:latin typeface="Helvetica" pitchFamily="2" charset="0"/>
              </a:rPr>
              <a:t>Climavision</a:t>
            </a:r>
            <a:r>
              <a:rPr lang="en-US" sz="1500" dirty="0">
                <a:latin typeface="Helvetica" pitchFamily="2" charset="0"/>
              </a:rPr>
              <a:t> can help fill these gaps to provide improved decision support.</a:t>
            </a:r>
          </a:p>
        </p:txBody>
      </p:sp>
    </p:spTree>
    <p:extLst>
      <p:ext uri="{BB962C8B-B14F-4D97-AF65-F5344CB8AC3E}">
        <p14:creationId xmlns:p14="http://schemas.microsoft.com/office/powerpoint/2010/main" val="293355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2E6CA-20D4-F111-3D55-665A8B45E15A}"/>
              </a:ext>
            </a:extLst>
          </p:cNvPr>
          <p:cNvSpPr txBox="1"/>
          <p:nvPr/>
        </p:nvSpPr>
        <p:spPr>
          <a:xfrm>
            <a:off x="0" y="-30034"/>
            <a:ext cx="12191999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SignPainter-HouseScript" panose="02000006070000020004" pitchFamily="2" charset="0"/>
            </a:endParaRPr>
          </a:p>
          <a:p>
            <a:pPr algn="ctr"/>
            <a:r>
              <a:rPr lang="en-US" sz="2400" b="1" dirty="0">
                <a:latin typeface="SignPainter-HouseScript" panose="02000006070000020004" pitchFamily="2" charset="0"/>
              </a:rPr>
              <a:t>The wild blue yonder of tomorrow -  </a:t>
            </a:r>
            <a:r>
              <a:rPr lang="en-US" b="1" dirty="0">
                <a:latin typeface="Helvetica" pitchFamily="2" charset="0"/>
              </a:rPr>
              <a:t>Phased Array Radars</a:t>
            </a:r>
          </a:p>
          <a:p>
            <a:pPr algn="ctr"/>
            <a:endParaRPr lang="en-US" b="1" dirty="0"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59234-0E70-98B7-D0CB-B655555B7697}"/>
              </a:ext>
            </a:extLst>
          </p:cNvPr>
          <p:cNvSpPr txBox="1"/>
          <p:nvPr/>
        </p:nvSpPr>
        <p:spPr>
          <a:xfrm>
            <a:off x="307643" y="1142069"/>
            <a:ext cx="4962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lvetica" pitchFamily="2" charset="0"/>
              </a:rPr>
              <a:t>Conventional radars can take between 5 and 10 minutes to complete a full volume scan.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15A9F0-C966-1A5E-D620-F6A3B227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85" y="1697224"/>
            <a:ext cx="2435555" cy="23054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5D3B19-E146-D12F-304B-A45F722FD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958" y="1696067"/>
            <a:ext cx="2264537" cy="2305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A178B5-9A4E-C241-0ABD-FEC5CEABD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684" y="4212052"/>
            <a:ext cx="2435555" cy="2432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741137-8045-9FC6-078C-8FD4F5B97D3E}"/>
              </a:ext>
            </a:extLst>
          </p:cNvPr>
          <p:cNvSpPr txBox="1"/>
          <p:nvPr/>
        </p:nvSpPr>
        <p:spPr>
          <a:xfrm>
            <a:off x="2869323" y="4520697"/>
            <a:ext cx="24011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Helvetica" pitchFamily="2" charset="0"/>
              </a:rPr>
              <a:t>This leads to offsets in locations of CREF and ETP maxima, which can impact decision support, such as TCF verification.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AECDF5-2B00-3602-D630-0EED89E2F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7" y="1757463"/>
            <a:ext cx="4242238" cy="4571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F776BB-164D-F95D-5744-335C0B7C74B5}"/>
              </a:ext>
            </a:extLst>
          </p:cNvPr>
          <p:cNvSpPr txBox="1"/>
          <p:nvPr/>
        </p:nvSpPr>
        <p:spPr>
          <a:xfrm>
            <a:off x="6788157" y="1167725"/>
            <a:ext cx="4508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lvetica" pitchFamily="2" charset="0"/>
              </a:rPr>
              <a:t>Phased Array Radars have hundreds of antennae and can scan a complete volume in ~30 s</a:t>
            </a:r>
          </a:p>
        </p:txBody>
      </p:sp>
    </p:spTree>
    <p:extLst>
      <p:ext uri="{BB962C8B-B14F-4D97-AF65-F5344CB8AC3E}">
        <p14:creationId xmlns:p14="http://schemas.microsoft.com/office/powerpoint/2010/main" val="360781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2E6CA-20D4-F111-3D55-665A8B45E15A}"/>
              </a:ext>
            </a:extLst>
          </p:cNvPr>
          <p:cNvSpPr txBox="1"/>
          <p:nvPr/>
        </p:nvSpPr>
        <p:spPr>
          <a:xfrm>
            <a:off x="0" y="0"/>
            <a:ext cx="12191999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SignPainter-HouseScript" panose="02000006070000020004" pitchFamily="2" charset="0"/>
            </a:endParaRPr>
          </a:p>
          <a:p>
            <a:pPr algn="ctr"/>
            <a:r>
              <a:rPr lang="en-US" sz="2400" b="1" dirty="0">
                <a:latin typeface="SignPainter-HouseScript" panose="02000006070000020004" pitchFamily="2" charset="0"/>
              </a:rPr>
              <a:t>The wild blue yonder of tomorrow -  </a:t>
            </a:r>
            <a:r>
              <a:rPr lang="en-US" b="1" dirty="0">
                <a:latin typeface="Helvetica" pitchFamily="2" charset="0"/>
              </a:rPr>
              <a:t>Passive Receivers</a:t>
            </a:r>
          </a:p>
          <a:p>
            <a:pPr algn="ctr"/>
            <a:endParaRPr lang="en-US" b="1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FF00B-8AE3-5DF4-99CD-B30BF0B0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840" y="1976324"/>
            <a:ext cx="4306294" cy="3436504"/>
          </a:xfrm>
          <a:prstGeom prst="rect">
            <a:avLst/>
          </a:prstGeom>
        </p:spPr>
      </p:pic>
      <p:pic>
        <p:nvPicPr>
          <p:cNvPr id="1026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8EF62BAB-8013-3E0A-8260-1FF27974C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356152"/>
            <a:ext cx="3758149" cy="34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3745E2-186B-09F8-C75F-655BF0860BEC}"/>
              </a:ext>
            </a:extLst>
          </p:cNvPr>
          <p:cNvSpPr txBox="1"/>
          <p:nvPr/>
        </p:nvSpPr>
        <p:spPr>
          <a:xfrm>
            <a:off x="539475" y="1340489"/>
            <a:ext cx="3160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lvetica" pitchFamily="2" charset="0"/>
              </a:rPr>
              <a:t>We are currently limited to radial velocities, which can be challenging for the </a:t>
            </a:r>
            <a:r>
              <a:rPr lang="en-US" sz="1500" dirty="0" err="1">
                <a:latin typeface="Helvetica" pitchFamily="2" charset="0"/>
              </a:rPr>
              <a:t>nonmeteorologist</a:t>
            </a:r>
            <a:r>
              <a:rPr lang="en-US" sz="1500" dirty="0">
                <a:latin typeface="Helvetica" pitchFamily="2" charset="0"/>
              </a:rPr>
              <a:t> to effectively use</a:t>
            </a:r>
          </a:p>
        </p:txBody>
      </p:sp>
      <p:pic>
        <p:nvPicPr>
          <p:cNvPr id="1028" name="Picture 4" descr="Chart, map&#10;&#10;Description automatically generated">
            <a:extLst>
              <a:ext uri="{FF2B5EF4-FFF2-40B4-BE49-F238E27FC236}">
                <a16:creationId xmlns:a16="http://schemas.microsoft.com/office/drawing/2014/main" id="{C85DB48F-099F-20DF-7221-583325D18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8004" y="1793433"/>
            <a:ext cx="39839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4C74E8-F78E-2455-9F91-41013DEB0B6A}"/>
              </a:ext>
            </a:extLst>
          </p:cNvPr>
          <p:cNvSpPr txBox="1"/>
          <p:nvPr/>
        </p:nvSpPr>
        <p:spPr>
          <a:xfrm>
            <a:off x="8492032" y="1312402"/>
            <a:ext cx="3160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Helvetica" pitchFamily="2" charset="0"/>
              </a:rPr>
              <a:t>Actual horizontal winds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7EEEA-DED6-2A51-D034-73CE14F6262B}"/>
              </a:ext>
            </a:extLst>
          </p:cNvPr>
          <p:cNvSpPr txBox="1"/>
          <p:nvPr/>
        </p:nvSpPr>
        <p:spPr>
          <a:xfrm>
            <a:off x="9171620" y="6522036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Images courtesy of D. </a:t>
            </a:r>
            <a:r>
              <a:rPr lang="en-US" sz="1400" dirty="0" err="1">
                <a:latin typeface="Helvetica" pitchFamily="2" charset="0"/>
              </a:rPr>
              <a:t>Schvartzman</a:t>
            </a:r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49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9096</TotalTime>
  <Words>420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SignPainter-HouseScript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Reeves</dc:creator>
  <cp:lastModifiedBy>Heather Reeves</cp:lastModifiedBy>
  <cp:revision>7</cp:revision>
  <dcterms:created xsi:type="dcterms:W3CDTF">2026-04-10T13:27:56Z</dcterms:created>
  <dcterms:modified xsi:type="dcterms:W3CDTF">2026-04-19T22:27:22Z</dcterms:modified>
</cp:coreProperties>
</file>