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Lst>
  <p:sldSz cy="6858000" cx="12192000"/>
  <p:notesSz cx="6858000" cy="9144000"/>
  <p:embeddedFontLst>
    <p:embeddedFont>
      <p:font typeface="Oswald Medium"/>
      <p:regular r:id="rId13"/>
      <p:bold r:id="rId14"/>
    </p:embeddedFont>
    <p:embeddedFont>
      <p:font typeface="Oswald Light"/>
      <p:regular r:id="rId15"/>
      <p:bold r:id="rId16"/>
    </p:embeddedFont>
    <p:embeddedFont>
      <p:font typeface="Oswald"/>
      <p:regular r:id="rId17"/>
      <p:bold r:id="rId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font" Target="fonts/OswaldMedium-regular.fntdata"/><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font" Target="fonts/OswaldLight-regular.fntdata"/><Relationship Id="rId14" Type="http://schemas.openxmlformats.org/officeDocument/2006/relationships/font" Target="fonts/OswaldMedium-bold.fntdata"/><Relationship Id="rId17" Type="http://schemas.openxmlformats.org/officeDocument/2006/relationships/font" Target="fonts/Oswald-regular.fntdata"/><Relationship Id="rId16" Type="http://schemas.openxmlformats.org/officeDocument/2006/relationships/font" Target="fonts/OswaldLight-bold.fntdata"/><Relationship Id="rId5" Type="http://schemas.openxmlformats.org/officeDocument/2006/relationships/slide" Target="slides/slide1.xml"/><Relationship Id="rId6" Type="http://schemas.openxmlformats.org/officeDocument/2006/relationships/slide" Target="slides/slide2.xml"/><Relationship Id="rId18" Type="http://schemas.openxmlformats.org/officeDocument/2006/relationships/font" Target="fonts/Oswald-bold.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b966044a55_0_1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b966044a55_0_1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g3b966044a55_0_18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457368c425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457368c425_0_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g3457368c425_0_4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457368c425_0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3457368c425_0_9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g3457368c425_0_9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d8705b604f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3d8705b604f_0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g3d8705b604f_0_2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457368c425_0_3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3457368c425_0_3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g3457368c425_0_3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457368c425_0_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3457368c425_0_2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2" name="Google Shape;312;g3457368c425_0_2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d8705b604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3d8705b604f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g3d8705b604f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 Id="rId4" Type="http://schemas.openxmlformats.org/officeDocument/2006/relationships/image" Target="../media/image2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 Id="rId4" Type="http://schemas.openxmlformats.org/officeDocument/2006/relationships/image" Target="../media/image2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 Id="rId4" Type="http://schemas.openxmlformats.org/officeDocument/2006/relationships/image" Target="../media/image2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 Id="rId4" Type="http://schemas.openxmlformats.org/officeDocument/2006/relationships/image" Target="../media/image2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 Id="rId4" Type="http://schemas.openxmlformats.org/officeDocument/2006/relationships/image" Target="../media/image2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 Id="rId4" Type="http://schemas.openxmlformats.org/officeDocument/2006/relationships/image" Target="../media/image2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 Id="rId4" Type="http://schemas.openxmlformats.org/officeDocument/2006/relationships/image" Target="../media/image2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 Id="rId4" Type="http://schemas.openxmlformats.org/officeDocument/2006/relationships/image" Target="../media/image2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7" name="Shape 17"/>
        <p:cNvGrpSpPr/>
        <p:nvPr/>
      </p:nvGrpSpPr>
      <p:grpSpPr>
        <a:xfrm>
          <a:off x="0" y="0"/>
          <a:ext cx="0" cy="0"/>
          <a:chOff x="0" y="0"/>
          <a:chExt cx="0" cy="0"/>
        </a:xfrm>
      </p:grpSpPr>
      <p:sp>
        <p:nvSpPr>
          <p:cNvPr id="18" name="Google Shape;18;p2"/>
          <p:cNvSpPr txBox="1"/>
          <p:nvPr>
            <p:ph type="ctrTitle"/>
          </p:nvPr>
        </p:nvSpPr>
        <p:spPr>
          <a:xfrm>
            <a:off x="3716977" y="2191656"/>
            <a:ext cx="6951023" cy="723219"/>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Oswald"/>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2"/>
          <p:cNvSpPr txBox="1"/>
          <p:nvPr>
            <p:ph idx="1" type="subTitle"/>
          </p:nvPr>
        </p:nvSpPr>
        <p:spPr>
          <a:xfrm>
            <a:off x="3716976" y="3222408"/>
            <a:ext cx="6951024" cy="723219"/>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800"/>
              <a:buNone/>
              <a:defRPr sz="28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20" name="Google Shape;20;p2"/>
          <p:cNvSpPr txBox="1"/>
          <p:nvPr>
            <p:ph idx="10" type="dt"/>
          </p:nvPr>
        </p:nvSpPr>
        <p:spPr>
          <a:xfrm>
            <a:off x="838200" y="6356350"/>
            <a:ext cx="13970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
          <p:cNvSpPr txBox="1"/>
          <p:nvPr>
            <p:ph idx="12" type="sldNum"/>
          </p:nvPr>
        </p:nvSpPr>
        <p:spPr>
          <a:xfrm>
            <a:off x="10984088" y="6356350"/>
            <a:ext cx="36971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2" name="Google Shape;22;p2"/>
          <p:cNvSpPr txBox="1"/>
          <p:nvPr/>
        </p:nvSpPr>
        <p:spPr>
          <a:xfrm>
            <a:off x="3716976" y="759071"/>
            <a:ext cx="7267111"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chemeClr val="lt1"/>
                </a:solidFill>
                <a:latin typeface="Oswald Medium"/>
                <a:ea typeface="Oswald Medium"/>
                <a:cs typeface="Oswald Medium"/>
                <a:sym typeface="Oswald Medium"/>
              </a:rPr>
              <a:t>DOC / NOAA / OAR</a:t>
            </a:r>
            <a:endParaRPr/>
          </a:p>
          <a:p>
            <a:pPr indent="0" lvl="0" marL="0" marR="0" rtl="0" algn="l">
              <a:lnSpc>
                <a:spcPct val="100000"/>
              </a:lnSpc>
              <a:spcBef>
                <a:spcPts val="0"/>
              </a:spcBef>
              <a:spcAft>
                <a:spcPts val="0"/>
              </a:spcAft>
              <a:buNone/>
            </a:pPr>
            <a:r>
              <a:rPr b="0" i="0" lang="en-US" sz="4400" u="none" cap="none" strike="noStrike">
                <a:solidFill>
                  <a:schemeClr val="lt1"/>
                </a:solidFill>
                <a:latin typeface="Oswald"/>
                <a:ea typeface="Oswald"/>
                <a:cs typeface="Oswald"/>
                <a:sym typeface="Oswald"/>
              </a:rPr>
              <a:t>National Severe Storms Laboratory</a:t>
            </a:r>
            <a:endParaRPr/>
          </a:p>
        </p:txBody>
      </p:sp>
      <p:grpSp>
        <p:nvGrpSpPr>
          <p:cNvPr id="23" name="Google Shape;23;p2"/>
          <p:cNvGrpSpPr/>
          <p:nvPr/>
        </p:nvGrpSpPr>
        <p:grpSpPr>
          <a:xfrm>
            <a:off x="816277" y="759070"/>
            <a:ext cx="2442230" cy="1143001"/>
            <a:chOff x="665965" y="759070"/>
            <a:chExt cx="2442230" cy="1143001"/>
          </a:xfrm>
        </p:grpSpPr>
        <p:pic>
          <p:nvPicPr>
            <p:cNvPr descr="A blue circle with white text and a bird&#10;&#10;Description automatically generated" id="24" name="Google Shape;24;p2"/>
            <p:cNvPicPr preferRelativeResize="0"/>
            <p:nvPr/>
          </p:nvPicPr>
          <p:blipFill rotWithShape="1">
            <a:blip r:embed="rId2">
              <a:alphaModFix/>
            </a:blip>
            <a:srcRect b="0" l="0" r="0" t="0"/>
            <a:stretch/>
          </p:blipFill>
          <p:spPr>
            <a:xfrm>
              <a:off x="665965" y="759070"/>
              <a:ext cx="1143000" cy="1143000"/>
            </a:xfrm>
            <a:prstGeom prst="rect">
              <a:avLst/>
            </a:prstGeom>
            <a:noFill/>
            <a:ln>
              <a:noFill/>
            </a:ln>
          </p:spPr>
        </p:pic>
        <p:pic>
          <p:nvPicPr>
            <p:cNvPr id="25" name="Google Shape;25;p2"/>
            <p:cNvPicPr preferRelativeResize="0"/>
            <p:nvPr/>
          </p:nvPicPr>
          <p:blipFill rotWithShape="1">
            <a:blip r:embed="rId3">
              <a:alphaModFix/>
            </a:blip>
            <a:srcRect b="0" l="0" r="0" t="0"/>
            <a:stretch/>
          </p:blipFill>
          <p:spPr>
            <a:xfrm>
              <a:off x="1965195" y="759071"/>
              <a:ext cx="1143000" cy="1143000"/>
            </a:xfrm>
            <a:prstGeom prst="rect">
              <a:avLst/>
            </a:prstGeom>
            <a:noFill/>
            <a:ln>
              <a:noFill/>
            </a:ln>
          </p:spPr>
        </p:pic>
      </p:grpSp>
      <p:sp>
        <p:nvSpPr>
          <p:cNvPr id="26" name="Google Shape;26;p2"/>
          <p:cNvSpPr txBox="1"/>
          <p:nvPr/>
        </p:nvSpPr>
        <p:spPr>
          <a:xfrm>
            <a:off x="3716976" y="759071"/>
            <a:ext cx="7267111"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chemeClr val="lt1"/>
                </a:solidFill>
                <a:latin typeface="Oswald Medium"/>
                <a:ea typeface="Oswald Medium"/>
                <a:cs typeface="Oswald Medium"/>
                <a:sym typeface="Oswald Medium"/>
              </a:rPr>
              <a:t>DOC / NOAA / OAR</a:t>
            </a:r>
            <a:endParaRPr/>
          </a:p>
          <a:p>
            <a:pPr indent="0" lvl="0" marL="0" marR="0" rtl="0" algn="l">
              <a:lnSpc>
                <a:spcPct val="100000"/>
              </a:lnSpc>
              <a:spcBef>
                <a:spcPts val="0"/>
              </a:spcBef>
              <a:spcAft>
                <a:spcPts val="0"/>
              </a:spcAft>
              <a:buNone/>
            </a:pPr>
            <a:r>
              <a:rPr b="0" i="0" lang="en-US" sz="4400" u="none" cap="none" strike="noStrike">
                <a:solidFill>
                  <a:schemeClr val="lt1"/>
                </a:solidFill>
                <a:latin typeface="Oswald"/>
                <a:ea typeface="Oswald"/>
                <a:cs typeface="Oswald"/>
                <a:sym typeface="Oswald"/>
              </a:rPr>
              <a:t>National Severe Storms Laboratory</a:t>
            </a:r>
            <a:endParaRPr/>
          </a:p>
        </p:txBody>
      </p:sp>
      <p:grpSp>
        <p:nvGrpSpPr>
          <p:cNvPr id="27" name="Google Shape;27;p2"/>
          <p:cNvGrpSpPr/>
          <p:nvPr/>
        </p:nvGrpSpPr>
        <p:grpSpPr>
          <a:xfrm>
            <a:off x="816277" y="759070"/>
            <a:ext cx="2442230" cy="1143001"/>
            <a:chOff x="665965" y="759070"/>
            <a:chExt cx="2442230" cy="1143001"/>
          </a:xfrm>
        </p:grpSpPr>
        <p:pic>
          <p:nvPicPr>
            <p:cNvPr descr="A blue circle with white text and a bird&#10;&#10;Description automatically generated" id="28" name="Google Shape;28;p2"/>
            <p:cNvPicPr preferRelativeResize="0"/>
            <p:nvPr/>
          </p:nvPicPr>
          <p:blipFill rotWithShape="1">
            <a:blip r:embed="rId2">
              <a:alphaModFix/>
            </a:blip>
            <a:srcRect b="0" l="0" r="0" t="0"/>
            <a:stretch/>
          </p:blipFill>
          <p:spPr>
            <a:xfrm>
              <a:off x="665965" y="759070"/>
              <a:ext cx="1143000" cy="1143000"/>
            </a:xfrm>
            <a:prstGeom prst="rect">
              <a:avLst/>
            </a:prstGeom>
            <a:noFill/>
            <a:ln>
              <a:noFill/>
            </a:ln>
          </p:spPr>
        </p:pic>
        <p:pic>
          <p:nvPicPr>
            <p:cNvPr id="29" name="Google Shape;29;p2"/>
            <p:cNvPicPr preferRelativeResize="0"/>
            <p:nvPr/>
          </p:nvPicPr>
          <p:blipFill rotWithShape="1">
            <a:blip r:embed="rId3">
              <a:alphaModFix/>
            </a:blip>
            <a:srcRect b="0" l="0" r="0" t="0"/>
            <a:stretch/>
          </p:blipFill>
          <p:spPr>
            <a:xfrm>
              <a:off x="1965195" y="759071"/>
              <a:ext cx="1143000" cy="1143000"/>
            </a:xfrm>
            <a:prstGeom prst="rect">
              <a:avLst/>
            </a:prstGeom>
            <a:noFill/>
            <a:ln>
              <a:noFill/>
            </a:ln>
          </p:spPr>
        </p:pic>
      </p:grpSp>
      <p:sp>
        <p:nvSpPr>
          <p:cNvPr id="30" name="Google Shape;30;p2"/>
          <p:cNvSpPr txBox="1"/>
          <p:nvPr>
            <p:ph idx="11" type="ftr"/>
          </p:nvPr>
        </p:nvSpPr>
        <p:spPr>
          <a:xfrm>
            <a:off x="2235200" y="6356350"/>
            <a:ext cx="8238836"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8" name="Shape 138"/>
        <p:cNvGrpSpPr/>
        <p:nvPr/>
      </p:nvGrpSpPr>
      <p:grpSpPr>
        <a:xfrm>
          <a:off x="0" y="0"/>
          <a:ext cx="0" cy="0"/>
          <a:chOff x="0" y="0"/>
          <a:chExt cx="0" cy="0"/>
        </a:xfrm>
      </p:grpSpPr>
      <p:sp>
        <p:nvSpPr>
          <p:cNvPr id="139" name="Google Shape;139;p11"/>
          <p:cNvSpPr txBox="1"/>
          <p:nvPr>
            <p:ph type="title"/>
          </p:nvPr>
        </p:nvSpPr>
        <p:spPr>
          <a:xfrm>
            <a:off x="1262743" y="365125"/>
            <a:ext cx="9783341"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41C8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0" name="Google Shape;140;p11"/>
          <p:cNvSpPr txBox="1"/>
          <p:nvPr>
            <p:ph idx="1" type="body"/>
          </p:nvPr>
        </p:nvSpPr>
        <p:spPr>
          <a:xfrm rot="5400000">
            <a:off x="3978745" y="-890377"/>
            <a:ext cx="4351338" cy="978334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41" name="Google Shape;141;p11"/>
          <p:cNvSpPr txBox="1"/>
          <p:nvPr>
            <p:ph idx="10" type="dt"/>
          </p:nvPr>
        </p:nvSpPr>
        <p:spPr>
          <a:xfrm>
            <a:off x="838200" y="6356350"/>
            <a:ext cx="13970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11"/>
          <p:cNvSpPr txBox="1"/>
          <p:nvPr>
            <p:ph idx="12" type="sldNum"/>
          </p:nvPr>
        </p:nvSpPr>
        <p:spPr>
          <a:xfrm>
            <a:off x="10984088" y="6356350"/>
            <a:ext cx="36971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grpSp>
        <p:nvGrpSpPr>
          <p:cNvPr id="143" name="Google Shape;143;p11"/>
          <p:cNvGrpSpPr/>
          <p:nvPr/>
        </p:nvGrpSpPr>
        <p:grpSpPr>
          <a:xfrm>
            <a:off x="175198" y="136525"/>
            <a:ext cx="920117" cy="1918053"/>
            <a:chOff x="175198" y="136525"/>
            <a:chExt cx="920117" cy="1918053"/>
          </a:xfrm>
        </p:grpSpPr>
        <p:pic>
          <p:nvPicPr>
            <p:cNvPr descr="A blue circle with white text and a bird&#10;&#10;Description automatically generated" id="144" name="Google Shape;144;p11"/>
            <p:cNvPicPr preferRelativeResize="0"/>
            <p:nvPr/>
          </p:nvPicPr>
          <p:blipFill rotWithShape="1">
            <a:blip r:embed="rId2">
              <a:alphaModFix/>
            </a:blip>
            <a:srcRect b="0" l="0" r="0" t="0"/>
            <a:stretch/>
          </p:blipFill>
          <p:spPr>
            <a:xfrm>
              <a:off x="180915" y="136525"/>
              <a:ext cx="914400" cy="914400"/>
            </a:xfrm>
            <a:prstGeom prst="rect">
              <a:avLst/>
            </a:prstGeom>
            <a:noFill/>
            <a:ln>
              <a:noFill/>
            </a:ln>
          </p:spPr>
        </p:pic>
        <p:pic>
          <p:nvPicPr>
            <p:cNvPr descr="A logo of a storm&#10;&#10;Description automatically generated" id="145" name="Google Shape;145;p11"/>
            <p:cNvPicPr preferRelativeResize="0"/>
            <p:nvPr/>
          </p:nvPicPr>
          <p:blipFill rotWithShape="1">
            <a:blip r:embed="rId3">
              <a:alphaModFix/>
            </a:blip>
            <a:srcRect b="0" l="0" r="0" t="0"/>
            <a:stretch/>
          </p:blipFill>
          <p:spPr>
            <a:xfrm>
              <a:off x="175198" y="1140178"/>
              <a:ext cx="914400" cy="914400"/>
            </a:xfrm>
            <a:prstGeom prst="rect">
              <a:avLst/>
            </a:prstGeom>
            <a:noFill/>
            <a:ln>
              <a:noFill/>
            </a:ln>
          </p:spPr>
        </p:pic>
      </p:grpSp>
      <p:grpSp>
        <p:nvGrpSpPr>
          <p:cNvPr id="146" name="Google Shape;146;p11"/>
          <p:cNvGrpSpPr/>
          <p:nvPr/>
        </p:nvGrpSpPr>
        <p:grpSpPr>
          <a:xfrm>
            <a:off x="175198" y="136525"/>
            <a:ext cx="920117" cy="1918053"/>
            <a:chOff x="175198" y="136525"/>
            <a:chExt cx="920117" cy="1918053"/>
          </a:xfrm>
        </p:grpSpPr>
        <p:pic>
          <p:nvPicPr>
            <p:cNvPr descr="A blue circle with white text and a bird&#10;&#10;Description automatically generated" id="147" name="Google Shape;147;p11"/>
            <p:cNvPicPr preferRelativeResize="0"/>
            <p:nvPr/>
          </p:nvPicPr>
          <p:blipFill rotWithShape="1">
            <a:blip r:embed="rId2">
              <a:alphaModFix/>
            </a:blip>
            <a:srcRect b="0" l="0" r="0" t="0"/>
            <a:stretch/>
          </p:blipFill>
          <p:spPr>
            <a:xfrm>
              <a:off x="180915" y="136525"/>
              <a:ext cx="914400" cy="914400"/>
            </a:xfrm>
            <a:prstGeom prst="rect">
              <a:avLst/>
            </a:prstGeom>
            <a:noFill/>
            <a:ln>
              <a:noFill/>
            </a:ln>
          </p:spPr>
        </p:pic>
        <p:pic>
          <p:nvPicPr>
            <p:cNvPr descr="A logo of a storm&#10;&#10;Description automatically generated" id="148" name="Google Shape;148;p11"/>
            <p:cNvPicPr preferRelativeResize="0"/>
            <p:nvPr/>
          </p:nvPicPr>
          <p:blipFill rotWithShape="1">
            <a:blip r:embed="rId3">
              <a:alphaModFix/>
            </a:blip>
            <a:srcRect b="0" l="0" r="0" t="0"/>
            <a:stretch/>
          </p:blipFill>
          <p:spPr>
            <a:xfrm>
              <a:off x="175198" y="1140178"/>
              <a:ext cx="914400" cy="914400"/>
            </a:xfrm>
            <a:prstGeom prst="rect">
              <a:avLst/>
            </a:prstGeom>
            <a:noFill/>
            <a:ln>
              <a:noFill/>
            </a:ln>
          </p:spPr>
        </p:pic>
      </p:grpSp>
      <p:pic>
        <p:nvPicPr>
          <p:cNvPr descr="A blue circle with white outline on it&#10;&#10;Description automatically generated" id="149" name="Google Shape;149;p11"/>
          <p:cNvPicPr preferRelativeResize="0"/>
          <p:nvPr/>
        </p:nvPicPr>
        <p:blipFill rotWithShape="1">
          <a:blip r:embed="rId4">
            <a:alphaModFix/>
          </a:blip>
          <a:srcRect b="0" l="0" r="0" t="0"/>
          <a:stretch/>
        </p:blipFill>
        <p:spPr>
          <a:xfrm>
            <a:off x="11191556" y="-26504"/>
            <a:ext cx="1129669" cy="6356350"/>
          </a:xfrm>
          <a:prstGeom prst="rect">
            <a:avLst/>
          </a:prstGeom>
          <a:noFill/>
          <a:ln>
            <a:noFill/>
          </a:ln>
        </p:spPr>
      </p:pic>
      <p:sp>
        <p:nvSpPr>
          <p:cNvPr id="150" name="Google Shape;150;p11"/>
          <p:cNvSpPr txBox="1"/>
          <p:nvPr>
            <p:ph idx="11" type="ftr"/>
          </p:nvPr>
        </p:nvSpPr>
        <p:spPr>
          <a:xfrm>
            <a:off x="2235200" y="6356350"/>
            <a:ext cx="8238836"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51" name="Shape 151"/>
        <p:cNvGrpSpPr/>
        <p:nvPr/>
      </p:nvGrpSpPr>
      <p:grpSpPr>
        <a:xfrm>
          <a:off x="0" y="0"/>
          <a:ext cx="0" cy="0"/>
          <a:chOff x="0" y="0"/>
          <a:chExt cx="0" cy="0"/>
        </a:xfrm>
      </p:grpSpPr>
      <p:sp>
        <p:nvSpPr>
          <p:cNvPr id="152" name="Google Shape;152;p12"/>
          <p:cNvSpPr txBox="1"/>
          <p:nvPr>
            <p:ph type="ctrTitle"/>
          </p:nvPr>
        </p:nvSpPr>
        <p:spPr>
          <a:xfrm>
            <a:off x="3716977" y="2191656"/>
            <a:ext cx="6951023" cy="723219"/>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Oswald"/>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3" name="Google Shape;153;p12"/>
          <p:cNvSpPr txBox="1"/>
          <p:nvPr>
            <p:ph idx="1" type="subTitle"/>
          </p:nvPr>
        </p:nvSpPr>
        <p:spPr>
          <a:xfrm>
            <a:off x="3716976" y="3222408"/>
            <a:ext cx="6951024" cy="723219"/>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800"/>
              <a:buNone/>
              <a:defRPr sz="28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54" name="Google Shape;154;p12"/>
          <p:cNvSpPr txBox="1"/>
          <p:nvPr>
            <p:ph idx="10" type="dt"/>
          </p:nvPr>
        </p:nvSpPr>
        <p:spPr>
          <a:xfrm>
            <a:off x="838200" y="6356350"/>
            <a:ext cx="13970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 name="Google Shape;155;p12"/>
          <p:cNvSpPr txBox="1"/>
          <p:nvPr>
            <p:ph idx="12" type="sldNum"/>
          </p:nvPr>
        </p:nvSpPr>
        <p:spPr>
          <a:xfrm>
            <a:off x="10984088" y="6356350"/>
            <a:ext cx="36971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56" name="Google Shape;156;p12"/>
          <p:cNvSpPr txBox="1"/>
          <p:nvPr/>
        </p:nvSpPr>
        <p:spPr>
          <a:xfrm>
            <a:off x="3716976" y="759071"/>
            <a:ext cx="7267111"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chemeClr val="lt1"/>
                </a:solidFill>
                <a:latin typeface="Oswald Medium"/>
                <a:ea typeface="Oswald Medium"/>
                <a:cs typeface="Oswald Medium"/>
                <a:sym typeface="Oswald Medium"/>
              </a:rPr>
              <a:t>DOC / NOAA / OAR</a:t>
            </a:r>
            <a:endParaRPr/>
          </a:p>
          <a:p>
            <a:pPr indent="0" lvl="0" marL="0" marR="0" rtl="0" algn="l">
              <a:lnSpc>
                <a:spcPct val="100000"/>
              </a:lnSpc>
              <a:spcBef>
                <a:spcPts val="0"/>
              </a:spcBef>
              <a:spcAft>
                <a:spcPts val="0"/>
              </a:spcAft>
              <a:buNone/>
            </a:pPr>
            <a:r>
              <a:rPr b="0" i="0" lang="en-US" sz="4400" u="none" cap="none" strike="noStrike">
                <a:solidFill>
                  <a:schemeClr val="lt1"/>
                </a:solidFill>
                <a:latin typeface="Oswald"/>
                <a:ea typeface="Oswald"/>
                <a:cs typeface="Oswald"/>
                <a:sym typeface="Oswald"/>
              </a:rPr>
              <a:t>National Severe Storms Laboratory</a:t>
            </a:r>
            <a:endParaRPr/>
          </a:p>
        </p:txBody>
      </p:sp>
      <p:grpSp>
        <p:nvGrpSpPr>
          <p:cNvPr id="157" name="Google Shape;157;p12"/>
          <p:cNvGrpSpPr/>
          <p:nvPr/>
        </p:nvGrpSpPr>
        <p:grpSpPr>
          <a:xfrm>
            <a:off x="816277" y="759070"/>
            <a:ext cx="2442230" cy="1143001"/>
            <a:chOff x="665965" y="759070"/>
            <a:chExt cx="2442230" cy="1143001"/>
          </a:xfrm>
        </p:grpSpPr>
        <p:pic>
          <p:nvPicPr>
            <p:cNvPr descr="A blue circle with white text and a bird&#10;&#10;Description automatically generated" id="158" name="Google Shape;158;p12"/>
            <p:cNvPicPr preferRelativeResize="0"/>
            <p:nvPr/>
          </p:nvPicPr>
          <p:blipFill rotWithShape="1">
            <a:blip r:embed="rId2">
              <a:alphaModFix/>
            </a:blip>
            <a:srcRect b="0" l="0" r="0" t="0"/>
            <a:stretch/>
          </p:blipFill>
          <p:spPr>
            <a:xfrm>
              <a:off x="665965" y="759070"/>
              <a:ext cx="1143000" cy="1143000"/>
            </a:xfrm>
            <a:prstGeom prst="rect">
              <a:avLst/>
            </a:prstGeom>
            <a:noFill/>
            <a:ln>
              <a:noFill/>
            </a:ln>
          </p:spPr>
        </p:pic>
        <p:pic>
          <p:nvPicPr>
            <p:cNvPr id="159" name="Google Shape;159;p12"/>
            <p:cNvPicPr preferRelativeResize="0"/>
            <p:nvPr/>
          </p:nvPicPr>
          <p:blipFill rotWithShape="1">
            <a:blip r:embed="rId3">
              <a:alphaModFix/>
            </a:blip>
            <a:srcRect b="0" l="0" r="0" t="0"/>
            <a:stretch/>
          </p:blipFill>
          <p:spPr>
            <a:xfrm>
              <a:off x="1965195" y="759071"/>
              <a:ext cx="1143000" cy="1143000"/>
            </a:xfrm>
            <a:prstGeom prst="rect">
              <a:avLst/>
            </a:prstGeom>
            <a:noFill/>
            <a:ln>
              <a:noFill/>
            </a:ln>
          </p:spPr>
        </p:pic>
      </p:grpSp>
      <p:sp>
        <p:nvSpPr>
          <p:cNvPr id="160" name="Google Shape;160;p12"/>
          <p:cNvSpPr txBox="1"/>
          <p:nvPr>
            <p:ph idx="11" type="ftr"/>
          </p:nvPr>
        </p:nvSpPr>
        <p:spPr>
          <a:xfrm>
            <a:off x="2235200" y="6356350"/>
            <a:ext cx="8238836"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 name="Shape 31"/>
        <p:cNvGrpSpPr/>
        <p:nvPr/>
      </p:nvGrpSpPr>
      <p:grpSpPr>
        <a:xfrm>
          <a:off x="0" y="0"/>
          <a:ext cx="0" cy="0"/>
          <a:chOff x="0" y="0"/>
          <a:chExt cx="0" cy="0"/>
        </a:xfrm>
      </p:grpSpPr>
      <p:sp>
        <p:nvSpPr>
          <p:cNvPr id="32" name="Google Shape;32;p3"/>
          <p:cNvSpPr txBox="1"/>
          <p:nvPr>
            <p:ph type="title"/>
          </p:nvPr>
        </p:nvSpPr>
        <p:spPr>
          <a:xfrm>
            <a:off x="1318199" y="365125"/>
            <a:ext cx="9727886"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41C8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3"/>
          <p:cNvSpPr txBox="1"/>
          <p:nvPr>
            <p:ph idx="1" type="body"/>
          </p:nvPr>
        </p:nvSpPr>
        <p:spPr>
          <a:xfrm>
            <a:off x="1318198" y="1825625"/>
            <a:ext cx="9784204"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4" name="Google Shape;34;p3"/>
          <p:cNvSpPr txBox="1"/>
          <p:nvPr>
            <p:ph idx="10" type="dt"/>
          </p:nvPr>
        </p:nvSpPr>
        <p:spPr>
          <a:xfrm>
            <a:off x="838200" y="6356350"/>
            <a:ext cx="13970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
          <p:cNvSpPr txBox="1"/>
          <p:nvPr>
            <p:ph idx="12" type="sldNum"/>
          </p:nvPr>
        </p:nvSpPr>
        <p:spPr>
          <a:xfrm>
            <a:off x="10984088" y="6356350"/>
            <a:ext cx="36971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grpSp>
        <p:nvGrpSpPr>
          <p:cNvPr id="36" name="Google Shape;36;p3"/>
          <p:cNvGrpSpPr/>
          <p:nvPr/>
        </p:nvGrpSpPr>
        <p:grpSpPr>
          <a:xfrm>
            <a:off x="175198" y="136525"/>
            <a:ext cx="920117" cy="1918053"/>
            <a:chOff x="175198" y="136525"/>
            <a:chExt cx="920117" cy="1918053"/>
          </a:xfrm>
        </p:grpSpPr>
        <p:pic>
          <p:nvPicPr>
            <p:cNvPr descr="A blue circle with white text and a bird&#10;&#10;Description automatically generated" id="37" name="Google Shape;37;p3"/>
            <p:cNvPicPr preferRelativeResize="0"/>
            <p:nvPr/>
          </p:nvPicPr>
          <p:blipFill rotWithShape="1">
            <a:blip r:embed="rId2">
              <a:alphaModFix/>
            </a:blip>
            <a:srcRect b="0" l="0" r="0" t="0"/>
            <a:stretch/>
          </p:blipFill>
          <p:spPr>
            <a:xfrm>
              <a:off x="180915" y="136525"/>
              <a:ext cx="914400" cy="914400"/>
            </a:xfrm>
            <a:prstGeom prst="rect">
              <a:avLst/>
            </a:prstGeom>
            <a:noFill/>
            <a:ln>
              <a:noFill/>
            </a:ln>
          </p:spPr>
        </p:pic>
        <p:pic>
          <p:nvPicPr>
            <p:cNvPr descr="A logo of a storm&#10;&#10;Description automatically generated" id="38" name="Google Shape;38;p3"/>
            <p:cNvPicPr preferRelativeResize="0"/>
            <p:nvPr/>
          </p:nvPicPr>
          <p:blipFill rotWithShape="1">
            <a:blip r:embed="rId3">
              <a:alphaModFix/>
            </a:blip>
            <a:srcRect b="0" l="0" r="0" t="0"/>
            <a:stretch/>
          </p:blipFill>
          <p:spPr>
            <a:xfrm>
              <a:off x="175198" y="1140178"/>
              <a:ext cx="914400" cy="914400"/>
            </a:xfrm>
            <a:prstGeom prst="rect">
              <a:avLst/>
            </a:prstGeom>
            <a:noFill/>
            <a:ln>
              <a:noFill/>
            </a:ln>
          </p:spPr>
        </p:pic>
      </p:grpSp>
      <p:grpSp>
        <p:nvGrpSpPr>
          <p:cNvPr id="39" name="Google Shape;39;p3"/>
          <p:cNvGrpSpPr/>
          <p:nvPr/>
        </p:nvGrpSpPr>
        <p:grpSpPr>
          <a:xfrm>
            <a:off x="175198" y="136525"/>
            <a:ext cx="920117" cy="1918053"/>
            <a:chOff x="175198" y="136525"/>
            <a:chExt cx="920117" cy="1918053"/>
          </a:xfrm>
        </p:grpSpPr>
        <p:pic>
          <p:nvPicPr>
            <p:cNvPr descr="A blue circle with white text and a bird&#10;&#10;Description automatically generated" id="40" name="Google Shape;40;p3"/>
            <p:cNvPicPr preferRelativeResize="0"/>
            <p:nvPr/>
          </p:nvPicPr>
          <p:blipFill rotWithShape="1">
            <a:blip r:embed="rId2">
              <a:alphaModFix/>
            </a:blip>
            <a:srcRect b="0" l="0" r="0" t="0"/>
            <a:stretch/>
          </p:blipFill>
          <p:spPr>
            <a:xfrm>
              <a:off x="180915" y="136525"/>
              <a:ext cx="914400" cy="914400"/>
            </a:xfrm>
            <a:prstGeom prst="rect">
              <a:avLst/>
            </a:prstGeom>
            <a:noFill/>
            <a:ln>
              <a:noFill/>
            </a:ln>
          </p:spPr>
        </p:pic>
        <p:pic>
          <p:nvPicPr>
            <p:cNvPr descr="A logo of a storm&#10;&#10;Description automatically generated" id="41" name="Google Shape;41;p3"/>
            <p:cNvPicPr preferRelativeResize="0"/>
            <p:nvPr/>
          </p:nvPicPr>
          <p:blipFill rotWithShape="1">
            <a:blip r:embed="rId3">
              <a:alphaModFix/>
            </a:blip>
            <a:srcRect b="0" l="0" r="0" t="0"/>
            <a:stretch/>
          </p:blipFill>
          <p:spPr>
            <a:xfrm>
              <a:off x="175198" y="1140178"/>
              <a:ext cx="914400" cy="914400"/>
            </a:xfrm>
            <a:prstGeom prst="rect">
              <a:avLst/>
            </a:prstGeom>
            <a:noFill/>
            <a:ln>
              <a:noFill/>
            </a:ln>
          </p:spPr>
        </p:pic>
      </p:grpSp>
      <p:pic>
        <p:nvPicPr>
          <p:cNvPr descr="A blue circle with white outline on it&#10;&#10;Description automatically generated" id="42" name="Google Shape;42;p3"/>
          <p:cNvPicPr preferRelativeResize="0"/>
          <p:nvPr/>
        </p:nvPicPr>
        <p:blipFill rotWithShape="1">
          <a:blip r:embed="rId4">
            <a:alphaModFix/>
          </a:blip>
          <a:srcRect b="0" l="0" r="0" t="0"/>
          <a:stretch/>
        </p:blipFill>
        <p:spPr>
          <a:xfrm>
            <a:off x="11191556" y="-26504"/>
            <a:ext cx="1129669" cy="6356350"/>
          </a:xfrm>
          <a:prstGeom prst="rect">
            <a:avLst/>
          </a:prstGeom>
          <a:noFill/>
          <a:ln>
            <a:noFill/>
          </a:ln>
        </p:spPr>
      </p:pic>
      <p:sp>
        <p:nvSpPr>
          <p:cNvPr id="43" name="Google Shape;43;p3"/>
          <p:cNvSpPr txBox="1"/>
          <p:nvPr>
            <p:ph idx="11" type="ftr"/>
          </p:nvPr>
        </p:nvSpPr>
        <p:spPr>
          <a:xfrm>
            <a:off x="2235200" y="6356350"/>
            <a:ext cx="8238836"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4" name="Shape 44"/>
        <p:cNvGrpSpPr/>
        <p:nvPr/>
      </p:nvGrpSpPr>
      <p:grpSpPr>
        <a:xfrm>
          <a:off x="0" y="0"/>
          <a:ext cx="0" cy="0"/>
          <a:chOff x="0" y="0"/>
          <a:chExt cx="0" cy="0"/>
        </a:xfrm>
      </p:grpSpPr>
      <p:sp>
        <p:nvSpPr>
          <p:cNvPr id="45" name="Google Shape;45;p4"/>
          <p:cNvSpPr txBox="1"/>
          <p:nvPr>
            <p:ph type="title"/>
          </p:nvPr>
        </p:nvSpPr>
        <p:spPr>
          <a:xfrm>
            <a:off x="1262743" y="1709738"/>
            <a:ext cx="9783342" cy="1976891"/>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41C8FF"/>
              </a:buClr>
              <a:buSzPts val="6000"/>
              <a:buFont typeface="Oswald"/>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4"/>
          <p:cNvSpPr txBox="1"/>
          <p:nvPr>
            <p:ph idx="1" type="body"/>
          </p:nvPr>
        </p:nvSpPr>
        <p:spPr>
          <a:xfrm>
            <a:off x="1262742" y="3762154"/>
            <a:ext cx="9783342" cy="150018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chemeClr val="lt1"/>
              </a:buClr>
              <a:buSzPts val="2000"/>
              <a:buNone/>
              <a:defRPr sz="2000">
                <a:solidFill>
                  <a:schemeClr val="lt1"/>
                </a:solidFill>
              </a:defRPr>
            </a:lvl2pPr>
            <a:lvl3pPr indent="-228600" lvl="2" marL="1371600" algn="l">
              <a:lnSpc>
                <a:spcPct val="90000"/>
              </a:lnSpc>
              <a:spcBef>
                <a:spcPts val="500"/>
              </a:spcBef>
              <a:spcAft>
                <a:spcPts val="0"/>
              </a:spcAft>
              <a:buClr>
                <a:schemeClr val="lt1"/>
              </a:buClr>
              <a:buSzPts val="1800"/>
              <a:buNone/>
              <a:defRPr sz="1800">
                <a:solidFill>
                  <a:schemeClr val="lt1"/>
                </a:solidFill>
              </a:defRPr>
            </a:lvl3pPr>
            <a:lvl4pPr indent="-228600" lvl="3" marL="1828800" algn="l">
              <a:lnSpc>
                <a:spcPct val="90000"/>
              </a:lnSpc>
              <a:spcBef>
                <a:spcPts val="500"/>
              </a:spcBef>
              <a:spcAft>
                <a:spcPts val="0"/>
              </a:spcAft>
              <a:buClr>
                <a:schemeClr val="lt1"/>
              </a:buClr>
              <a:buSzPts val="1600"/>
              <a:buNone/>
              <a:defRPr sz="1600">
                <a:solidFill>
                  <a:schemeClr val="lt1"/>
                </a:solidFill>
              </a:defRPr>
            </a:lvl4pPr>
            <a:lvl5pPr indent="-228600" lvl="4" marL="2286000" algn="l">
              <a:lnSpc>
                <a:spcPct val="90000"/>
              </a:lnSpc>
              <a:spcBef>
                <a:spcPts val="500"/>
              </a:spcBef>
              <a:spcAft>
                <a:spcPts val="0"/>
              </a:spcAft>
              <a:buClr>
                <a:schemeClr val="lt1"/>
              </a:buClr>
              <a:buSzPts val="1600"/>
              <a:buNone/>
              <a:defRPr sz="1600">
                <a:solidFill>
                  <a:schemeClr val="lt1"/>
                </a:solidFill>
              </a:defRPr>
            </a:lvl5pPr>
            <a:lvl6pPr indent="-228600" lvl="5" marL="2743200" algn="l">
              <a:lnSpc>
                <a:spcPct val="90000"/>
              </a:lnSpc>
              <a:spcBef>
                <a:spcPts val="500"/>
              </a:spcBef>
              <a:spcAft>
                <a:spcPts val="0"/>
              </a:spcAft>
              <a:buClr>
                <a:schemeClr val="lt1"/>
              </a:buClr>
              <a:buSzPts val="1600"/>
              <a:buNone/>
              <a:defRPr sz="1600">
                <a:solidFill>
                  <a:schemeClr val="lt1"/>
                </a:solidFill>
              </a:defRPr>
            </a:lvl6pPr>
            <a:lvl7pPr indent="-228600" lvl="6" marL="3200400" algn="l">
              <a:lnSpc>
                <a:spcPct val="90000"/>
              </a:lnSpc>
              <a:spcBef>
                <a:spcPts val="500"/>
              </a:spcBef>
              <a:spcAft>
                <a:spcPts val="0"/>
              </a:spcAft>
              <a:buClr>
                <a:schemeClr val="lt1"/>
              </a:buClr>
              <a:buSzPts val="1600"/>
              <a:buNone/>
              <a:defRPr sz="1600">
                <a:solidFill>
                  <a:schemeClr val="lt1"/>
                </a:solidFill>
              </a:defRPr>
            </a:lvl7pPr>
            <a:lvl8pPr indent="-228600" lvl="7" marL="3657600" algn="l">
              <a:lnSpc>
                <a:spcPct val="90000"/>
              </a:lnSpc>
              <a:spcBef>
                <a:spcPts val="500"/>
              </a:spcBef>
              <a:spcAft>
                <a:spcPts val="0"/>
              </a:spcAft>
              <a:buClr>
                <a:schemeClr val="lt1"/>
              </a:buClr>
              <a:buSzPts val="1600"/>
              <a:buNone/>
              <a:defRPr sz="1600">
                <a:solidFill>
                  <a:schemeClr val="lt1"/>
                </a:solidFill>
              </a:defRPr>
            </a:lvl8pPr>
            <a:lvl9pPr indent="-228600" lvl="8" marL="4114800" algn="l">
              <a:lnSpc>
                <a:spcPct val="90000"/>
              </a:lnSpc>
              <a:spcBef>
                <a:spcPts val="500"/>
              </a:spcBef>
              <a:spcAft>
                <a:spcPts val="0"/>
              </a:spcAft>
              <a:buClr>
                <a:schemeClr val="lt1"/>
              </a:buClr>
              <a:buSzPts val="1600"/>
              <a:buNone/>
              <a:defRPr sz="1600">
                <a:solidFill>
                  <a:schemeClr val="lt1"/>
                </a:solidFill>
              </a:defRPr>
            </a:lvl9pPr>
          </a:lstStyle>
          <a:p/>
        </p:txBody>
      </p:sp>
      <p:sp>
        <p:nvSpPr>
          <p:cNvPr id="47" name="Google Shape;47;p4"/>
          <p:cNvSpPr txBox="1"/>
          <p:nvPr>
            <p:ph idx="10" type="dt"/>
          </p:nvPr>
        </p:nvSpPr>
        <p:spPr>
          <a:xfrm>
            <a:off x="838200" y="6356350"/>
            <a:ext cx="13970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4"/>
          <p:cNvSpPr txBox="1"/>
          <p:nvPr>
            <p:ph idx="12" type="sldNum"/>
          </p:nvPr>
        </p:nvSpPr>
        <p:spPr>
          <a:xfrm>
            <a:off x="10984088" y="6356350"/>
            <a:ext cx="36971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grpSp>
        <p:nvGrpSpPr>
          <p:cNvPr id="49" name="Google Shape;49;p4"/>
          <p:cNvGrpSpPr/>
          <p:nvPr/>
        </p:nvGrpSpPr>
        <p:grpSpPr>
          <a:xfrm>
            <a:off x="175198" y="136525"/>
            <a:ext cx="920117" cy="1918053"/>
            <a:chOff x="175198" y="136525"/>
            <a:chExt cx="920117" cy="1918053"/>
          </a:xfrm>
        </p:grpSpPr>
        <p:pic>
          <p:nvPicPr>
            <p:cNvPr descr="A blue circle with white text and a bird&#10;&#10;Description automatically generated" id="50" name="Google Shape;50;p4"/>
            <p:cNvPicPr preferRelativeResize="0"/>
            <p:nvPr/>
          </p:nvPicPr>
          <p:blipFill rotWithShape="1">
            <a:blip r:embed="rId2">
              <a:alphaModFix/>
            </a:blip>
            <a:srcRect b="0" l="0" r="0" t="0"/>
            <a:stretch/>
          </p:blipFill>
          <p:spPr>
            <a:xfrm>
              <a:off x="180915" y="136525"/>
              <a:ext cx="914400" cy="914400"/>
            </a:xfrm>
            <a:prstGeom prst="rect">
              <a:avLst/>
            </a:prstGeom>
            <a:noFill/>
            <a:ln>
              <a:noFill/>
            </a:ln>
          </p:spPr>
        </p:pic>
        <p:pic>
          <p:nvPicPr>
            <p:cNvPr descr="A logo of a storm&#10;&#10;Description automatically generated" id="51" name="Google Shape;51;p4"/>
            <p:cNvPicPr preferRelativeResize="0"/>
            <p:nvPr/>
          </p:nvPicPr>
          <p:blipFill rotWithShape="1">
            <a:blip r:embed="rId3">
              <a:alphaModFix/>
            </a:blip>
            <a:srcRect b="0" l="0" r="0" t="0"/>
            <a:stretch/>
          </p:blipFill>
          <p:spPr>
            <a:xfrm>
              <a:off x="175198" y="1140178"/>
              <a:ext cx="914400" cy="914400"/>
            </a:xfrm>
            <a:prstGeom prst="rect">
              <a:avLst/>
            </a:prstGeom>
            <a:noFill/>
            <a:ln>
              <a:noFill/>
            </a:ln>
          </p:spPr>
        </p:pic>
      </p:grpSp>
      <p:grpSp>
        <p:nvGrpSpPr>
          <p:cNvPr id="52" name="Google Shape;52;p4"/>
          <p:cNvGrpSpPr/>
          <p:nvPr/>
        </p:nvGrpSpPr>
        <p:grpSpPr>
          <a:xfrm>
            <a:off x="175198" y="136525"/>
            <a:ext cx="920117" cy="1918053"/>
            <a:chOff x="175198" y="136525"/>
            <a:chExt cx="920117" cy="1918053"/>
          </a:xfrm>
        </p:grpSpPr>
        <p:pic>
          <p:nvPicPr>
            <p:cNvPr descr="A blue circle with white text and a bird&#10;&#10;Description automatically generated" id="53" name="Google Shape;53;p4"/>
            <p:cNvPicPr preferRelativeResize="0"/>
            <p:nvPr/>
          </p:nvPicPr>
          <p:blipFill rotWithShape="1">
            <a:blip r:embed="rId2">
              <a:alphaModFix/>
            </a:blip>
            <a:srcRect b="0" l="0" r="0" t="0"/>
            <a:stretch/>
          </p:blipFill>
          <p:spPr>
            <a:xfrm>
              <a:off x="180915" y="136525"/>
              <a:ext cx="914400" cy="914400"/>
            </a:xfrm>
            <a:prstGeom prst="rect">
              <a:avLst/>
            </a:prstGeom>
            <a:noFill/>
            <a:ln>
              <a:noFill/>
            </a:ln>
          </p:spPr>
        </p:pic>
        <p:pic>
          <p:nvPicPr>
            <p:cNvPr descr="A logo of a storm&#10;&#10;Description automatically generated" id="54" name="Google Shape;54;p4"/>
            <p:cNvPicPr preferRelativeResize="0"/>
            <p:nvPr/>
          </p:nvPicPr>
          <p:blipFill rotWithShape="1">
            <a:blip r:embed="rId3">
              <a:alphaModFix/>
            </a:blip>
            <a:srcRect b="0" l="0" r="0" t="0"/>
            <a:stretch/>
          </p:blipFill>
          <p:spPr>
            <a:xfrm>
              <a:off x="175198" y="1140178"/>
              <a:ext cx="914400" cy="914400"/>
            </a:xfrm>
            <a:prstGeom prst="rect">
              <a:avLst/>
            </a:prstGeom>
            <a:noFill/>
            <a:ln>
              <a:noFill/>
            </a:ln>
          </p:spPr>
        </p:pic>
      </p:grpSp>
      <p:pic>
        <p:nvPicPr>
          <p:cNvPr descr="A blue circle with white outline on it&#10;&#10;Description automatically generated" id="55" name="Google Shape;55;p4"/>
          <p:cNvPicPr preferRelativeResize="0"/>
          <p:nvPr/>
        </p:nvPicPr>
        <p:blipFill rotWithShape="1">
          <a:blip r:embed="rId4">
            <a:alphaModFix/>
          </a:blip>
          <a:srcRect b="0" l="0" r="0" t="0"/>
          <a:stretch/>
        </p:blipFill>
        <p:spPr>
          <a:xfrm>
            <a:off x="11191556" y="-26504"/>
            <a:ext cx="1129669" cy="6356350"/>
          </a:xfrm>
          <a:prstGeom prst="rect">
            <a:avLst/>
          </a:prstGeom>
          <a:noFill/>
          <a:ln>
            <a:noFill/>
          </a:ln>
        </p:spPr>
      </p:pic>
      <p:sp>
        <p:nvSpPr>
          <p:cNvPr id="56" name="Google Shape;56;p4"/>
          <p:cNvSpPr txBox="1"/>
          <p:nvPr>
            <p:ph idx="11" type="ftr"/>
          </p:nvPr>
        </p:nvSpPr>
        <p:spPr>
          <a:xfrm>
            <a:off x="2235200" y="6356350"/>
            <a:ext cx="8238836"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7" name="Shape 57"/>
        <p:cNvGrpSpPr/>
        <p:nvPr/>
      </p:nvGrpSpPr>
      <p:grpSpPr>
        <a:xfrm>
          <a:off x="0" y="0"/>
          <a:ext cx="0" cy="0"/>
          <a:chOff x="0" y="0"/>
          <a:chExt cx="0" cy="0"/>
        </a:xfrm>
      </p:grpSpPr>
      <p:sp>
        <p:nvSpPr>
          <p:cNvPr id="58" name="Google Shape;58;p5"/>
          <p:cNvSpPr txBox="1"/>
          <p:nvPr>
            <p:ph type="title"/>
          </p:nvPr>
        </p:nvSpPr>
        <p:spPr>
          <a:xfrm>
            <a:off x="1262743" y="365125"/>
            <a:ext cx="9783341"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41C8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5"/>
          <p:cNvSpPr txBox="1"/>
          <p:nvPr>
            <p:ph idx="1" type="body"/>
          </p:nvPr>
        </p:nvSpPr>
        <p:spPr>
          <a:xfrm>
            <a:off x="1262742" y="1825625"/>
            <a:ext cx="4757057"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60" name="Google Shape;60;p5"/>
          <p:cNvSpPr txBox="1"/>
          <p:nvPr>
            <p:ph idx="2" type="body"/>
          </p:nvPr>
        </p:nvSpPr>
        <p:spPr>
          <a:xfrm>
            <a:off x="6172200" y="1825625"/>
            <a:ext cx="4873884"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61" name="Google Shape;61;p5"/>
          <p:cNvSpPr txBox="1"/>
          <p:nvPr>
            <p:ph idx="10" type="dt"/>
          </p:nvPr>
        </p:nvSpPr>
        <p:spPr>
          <a:xfrm>
            <a:off x="838200" y="6356350"/>
            <a:ext cx="13970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5"/>
          <p:cNvSpPr txBox="1"/>
          <p:nvPr>
            <p:ph idx="12" type="sldNum"/>
          </p:nvPr>
        </p:nvSpPr>
        <p:spPr>
          <a:xfrm>
            <a:off x="10984088" y="6356350"/>
            <a:ext cx="36971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grpSp>
        <p:nvGrpSpPr>
          <p:cNvPr id="63" name="Google Shape;63;p5"/>
          <p:cNvGrpSpPr/>
          <p:nvPr/>
        </p:nvGrpSpPr>
        <p:grpSpPr>
          <a:xfrm>
            <a:off x="175198" y="136525"/>
            <a:ext cx="920117" cy="1918053"/>
            <a:chOff x="175198" y="136525"/>
            <a:chExt cx="920117" cy="1918053"/>
          </a:xfrm>
        </p:grpSpPr>
        <p:pic>
          <p:nvPicPr>
            <p:cNvPr descr="A blue circle with white text and a bird&#10;&#10;Description automatically generated" id="64" name="Google Shape;64;p5"/>
            <p:cNvPicPr preferRelativeResize="0"/>
            <p:nvPr/>
          </p:nvPicPr>
          <p:blipFill rotWithShape="1">
            <a:blip r:embed="rId2">
              <a:alphaModFix/>
            </a:blip>
            <a:srcRect b="0" l="0" r="0" t="0"/>
            <a:stretch/>
          </p:blipFill>
          <p:spPr>
            <a:xfrm>
              <a:off x="180915" y="136525"/>
              <a:ext cx="914400" cy="914400"/>
            </a:xfrm>
            <a:prstGeom prst="rect">
              <a:avLst/>
            </a:prstGeom>
            <a:noFill/>
            <a:ln>
              <a:noFill/>
            </a:ln>
          </p:spPr>
        </p:pic>
        <p:pic>
          <p:nvPicPr>
            <p:cNvPr descr="A logo of a storm&#10;&#10;Description automatically generated" id="65" name="Google Shape;65;p5"/>
            <p:cNvPicPr preferRelativeResize="0"/>
            <p:nvPr/>
          </p:nvPicPr>
          <p:blipFill rotWithShape="1">
            <a:blip r:embed="rId3">
              <a:alphaModFix/>
            </a:blip>
            <a:srcRect b="0" l="0" r="0" t="0"/>
            <a:stretch/>
          </p:blipFill>
          <p:spPr>
            <a:xfrm>
              <a:off x="175198" y="1140178"/>
              <a:ext cx="914400" cy="914400"/>
            </a:xfrm>
            <a:prstGeom prst="rect">
              <a:avLst/>
            </a:prstGeom>
            <a:noFill/>
            <a:ln>
              <a:noFill/>
            </a:ln>
          </p:spPr>
        </p:pic>
      </p:grpSp>
      <p:grpSp>
        <p:nvGrpSpPr>
          <p:cNvPr id="66" name="Google Shape;66;p5"/>
          <p:cNvGrpSpPr/>
          <p:nvPr/>
        </p:nvGrpSpPr>
        <p:grpSpPr>
          <a:xfrm>
            <a:off x="175198" y="136525"/>
            <a:ext cx="920117" cy="1918053"/>
            <a:chOff x="175198" y="136525"/>
            <a:chExt cx="920117" cy="1918053"/>
          </a:xfrm>
        </p:grpSpPr>
        <p:pic>
          <p:nvPicPr>
            <p:cNvPr descr="A blue circle with white text and a bird&#10;&#10;Description automatically generated" id="67" name="Google Shape;67;p5"/>
            <p:cNvPicPr preferRelativeResize="0"/>
            <p:nvPr/>
          </p:nvPicPr>
          <p:blipFill rotWithShape="1">
            <a:blip r:embed="rId2">
              <a:alphaModFix/>
            </a:blip>
            <a:srcRect b="0" l="0" r="0" t="0"/>
            <a:stretch/>
          </p:blipFill>
          <p:spPr>
            <a:xfrm>
              <a:off x="180915" y="136525"/>
              <a:ext cx="914400" cy="914400"/>
            </a:xfrm>
            <a:prstGeom prst="rect">
              <a:avLst/>
            </a:prstGeom>
            <a:noFill/>
            <a:ln>
              <a:noFill/>
            </a:ln>
          </p:spPr>
        </p:pic>
        <p:pic>
          <p:nvPicPr>
            <p:cNvPr descr="A logo of a storm&#10;&#10;Description automatically generated" id="68" name="Google Shape;68;p5"/>
            <p:cNvPicPr preferRelativeResize="0"/>
            <p:nvPr/>
          </p:nvPicPr>
          <p:blipFill rotWithShape="1">
            <a:blip r:embed="rId3">
              <a:alphaModFix/>
            </a:blip>
            <a:srcRect b="0" l="0" r="0" t="0"/>
            <a:stretch/>
          </p:blipFill>
          <p:spPr>
            <a:xfrm>
              <a:off x="175198" y="1140178"/>
              <a:ext cx="914400" cy="914400"/>
            </a:xfrm>
            <a:prstGeom prst="rect">
              <a:avLst/>
            </a:prstGeom>
            <a:noFill/>
            <a:ln>
              <a:noFill/>
            </a:ln>
          </p:spPr>
        </p:pic>
      </p:grpSp>
      <p:pic>
        <p:nvPicPr>
          <p:cNvPr descr="A blue circle with white outline on it&#10;&#10;Description automatically generated" id="69" name="Google Shape;69;p5"/>
          <p:cNvPicPr preferRelativeResize="0"/>
          <p:nvPr/>
        </p:nvPicPr>
        <p:blipFill rotWithShape="1">
          <a:blip r:embed="rId4">
            <a:alphaModFix/>
          </a:blip>
          <a:srcRect b="0" l="0" r="0" t="0"/>
          <a:stretch/>
        </p:blipFill>
        <p:spPr>
          <a:xfrm>
            <a:off x="11191556" y="-26504"/>
            <a:ext cx="1129669" cy="6356350"/>
          </a:xfrm>
          <a:prstGeom prst="rect">
            <a:avLst/>
          </a:prstGeom>
          <a:noFill/>
          <a:ln>
            <a:noFill/>
          </a:ln>
        </p:spPr>
      </p:pic>
      <p:sp>
        <p:nvSpPr>
          <p:cNvPr id="70" name="Google Shape;70;p5"/>
          <p:cNvSpPr txBox="1"/>
          <p:nvPr>
            <p:ph idx="11" type="ftr"/>
          </p:nvPr>
        </p:nvSpPr>
        <p:spPr>
          <a:xfrm>
            <a:off x="2235200" y="6356350"/>
            <a:ext cx="8238836"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1" name="Shape 71"/>
        <p:cNvGrpSpPr/>
        <p:nvPr/>
      </p:nvGrpSpPr>
      <p:grpSpPr>
        <a:xfrm>
          <a:off x="0" y="0"/>
          <a:ext cx="0" cy="0"/>
          <a:chOff x="0" y="0"/>
          <a:chExt cx="0" cy="0"/>
        </a:xfrm>
      </p:grpSpPr>
      <p:sp>
        <p:nvSpPr>
          <p:cNvPr id="72" name="Google Shape;72;p6"/>
          <p:cNvSpPr txBox="1"/>
          <p:nvPr>
            <p:ph type="title"/>
          </p:nvPr>
        </p:nvSpPr>
        <p:spPr>
          <a:xfrm>
            <a:off x="1262743" y="365125"/>
            <a:ext cx="9783342"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41C8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6"/>
          <p:cNvSpPr txBox="1"/>
          <p:nvPr>
            <p:ph idx="1" type="body"/>
          </p:nvPr>
        </p:nvSpPr>
        <p:spPr>
          <a:xfrm>
            <a:off x="1262741" y="1681163"/>
            <a:ext cx="4734834" cy="823912"/>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200"/>
              <a:buNone/>
              <a:defRPr b="1" sz="32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74" name="Google Shape;74;p6"/>
          <p:cNvSpPr txBox="1"/>
          <p:nvPr>
            <p:ph idx="2" type="body"/>
          </p:nvPr>
        </p:nvSpPr>
        <p:spPr>
          <a:xfrm>
            <a:off x="1262741" y="2505075"/>
            <a:ext cx="4734834"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75" name="Google Shape;75;p6"/>
          <p:cNvSpPr txBox="1"/>
          <p:nvPr>
            <p:ph idx="3" type="body"/>
          </p:nvPr>
        </p:nvSpPr>
        <p:spPr>
          <a:xfrm>
            <a:off x="6172200" y="1681163"/>
            <a:ext cx="4873884" cy="823912"/>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200"/>
              <a:buNone/>
              <a:defRPr b="1" sz="32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76" name="Google Shape;76;p6"/>
          <p:cNvSpPr txBox="1"/>
          <p:nvPr>
            <p:ph idx="4" type="body"/>
          </p:nvPr>
        </p:nvSpPr>
        <p:spPr>
          <a:xfrm>
            <a:off x="6172200" y="2505075"/>
            <a:ext cx="4873884"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77" name="Google Shape;77;p6"/>
          <p:cNvSpPr txBox="1"/>
          <p:nvPr>
            <p:ph idx="10" type="dt"/>
          </p:nvPr>
        </p:nvSpPr>
        <p:spPr>
          <a:xfrm>
            <a:off x="838200" y="6356350"/>
            <a:ext cx="13970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6"/>
          <p:cNvSpPr txBox="1"/>
          <p:nvPr>
            <p:ph idx="12" type="sldNum"/>
          </p:nvPr>
        </p:nvSpPr>
        <p:spPr>
          <a:xfrm>
            <a:off x="10984088" y="6356350"/>
            <a:ext cx="36971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grpSp>
        <p:nvGrpSpPr>
          <p:cNvPr id="79" name="Google Shape;79;p6"/>
          <p:cNvGrpSpPr/>
          <p:nvPr/>
        </p:nvGrpSpPr>
        <p:grpSpPr>
          <a:xfrm>
            <a:off x="175198" y="136525"/>
            <a:ext cx="920117" cy="1918053"/>
            <a:chOff x="175198" y="136525"/>
            <a:chExt cx="920117" cy="1918053"/>
          </a:xfrm>
        </p:grpSpPr>
        <p:pic>
          <p:nvPicPr>
            <p:cNvPr descr="A blue circle with white text and a bird&#10;&#10;Description automatically generated" id="80" name="Google Shape;80;p6"/>
            <p:cNvPicPr preferRelativeResize="0"/>
            <p:nvPr/>
          </p:nvPicPr>
          <p:blipFill rotWithShape="1">
            <a:blip r:embed="rId2">
              <a:alphaModFix/>
            </a:blip>
            <a:srcRect b="0" l="0" r="0" t="0"/>
            <a:stretch/>
          </p:blipFill>
          <p:spPr>
            <a:xfrm>
              <a:off x="180915" y="136525"/>
              <a:ext cx="914400" cy="914400"/>
            </a:xfrm>
            <a:prstGeom prst="rect">
              <a:avLst/>
            </a:prstGeom>
            <a:noFill/>
            <a:ln>
              <a:noFill/>
            </a:ln>
          </p:spPr>
        </p:pic>
        <p:pic>
          <p:nvPicPr>
            <p:cNvPr descr="A logo of a storm&#10;&#10;Description automatically generated" id="81" name="Google Shape;81;p6"/>
            <p:cNvPicPr preferRelativeResize="0"/>
            <p:nvPr/>
          </p:nvPicPr>
          <p:blipFill rotWithShape="1">
            <a:blip r:embed="rId3">
              <a:alphaModFix/>
            </a:blip>
            <a:srcRect b="0" l="0" r="0" t="0"/>
            <a:stretch/>
          </p:blipFill>
          <p:spPr>
            <a:xfrm>
              <a:off x="175198" y="1140178"/>
              <a:ext cx="914400" cy="914400"/>
            </a:xfrm>
            <a:prstGeom prst="rect">
              <a:avLst/>
            </a:prstGeom>
            <a:noFill/>
            <a:ln>
              <a:noFill/>
            </a:ln>
          </p:spPr>
        </p:pic>
      </p:grpSp>
      <p:grpSp>
        <p:nvGrpSpPr>
          <p:cNvPr id="82" name="Google Shape;82;p6"/>
          <p:cNvGrpSpPr/>
          <p:nvPr/>
        </p:nvGrpSpPr>
        <p:grpSpPr>
          <a:xfrm>
            <a:off x="175198" y="136525"/>
            <a:ext cx="920117" cy="1918053"/>
            <a:chOff x="175198" y="136525"/>
            <a:chExt cx="920117" cy="1918053"/>
          </a:xfrm>
        </p:grpSpPr>
        <p:pic>
          <p:nvPicPr>
            <p:cNvPr descr="A blue circle with white text and a bird&#10;&#10;Description automatically generated" id="83" name="Google Shape;83;p6"/>
            <p:cNvPicPr preferRelativeResize="0"/>
            <p:nvPr/>
          </p:nvPicPr>
          <p:blipFill rotWithShape="1">
            <a:blip r:embed="rId2">
              <a:alphaModFix/>
            </a:blip>
            <a:srcRect b="0" l="0" r="0" t="0"/>
            <a:stretch/>
          </p:blipFill>
          <p:spPr>
            <a:xfrm>
              <a:off x="180915" y="136525"/>
              <a:ext cx="914400" cy="914400"/>
            </a:xfrm>
            <a:prstGeom prst="rect">
              <a:avLst/>
            </a:prstGeom>
            <a:noFill/>
            <a:ln>
              <a:noFill/>
            </a:ln>
          </p:spPr>
        </p:pic>
        <p:pic>
          <p:nvPicPr>
            <p:cNvPr descr="A logo of a storm&#10;&#10;Description automatically generated" id="84" name="Google Shape;84;p6"/>
            <p:cNvPicPr preferRelativeResize="0"/>
            <p:nvPr/>
          </p:nvPicPr>
          <p:blipFill rotWithShape="1">
            <a:blip r:embed="rId3">
              <a:alphaModFix/>
            </a:blip>
            <a:srcRect b="0" l="0" r="0" t="0"/>
            <a:stretch/>
          </p:blipFill>
          <p:spPr>
            <a:xfrm>
              <a:off x="175198" y="1140178"/>
              <a:ext cx="914400" cy="914400"/>
            </a:xfrm>
            <a:prstGeom prst="rect">
              <a:avLst/>
            </a:prstGeom>
            <a:noFill/>
            <a:ln>
              <a:noFill/>
            </a:ln>
          </p:spPr>
        </p:pic>
      </p:grpSp>
      <p:pic>
        <p:nvPicPr>
          <p:cNvPr descr="A blue circle with white outline on it&#10;&#10;Description automatically generated" id="85" name="Google Shape;85;p6"/>
          <p:cNvPicPr preferRelativeResize="0"/>
          <p:nvPr/>
        </p:nvPicPr>
        <p:blipFill rotWithShape="1">
          <a:blip r:embed="rId4">
            <a:alphaModFix/>
          </a:blip>
          <a:srcRect b="0" l="0" r="0" t="0"/>
          <a:stretch/>
        </p:blipFill>
        <p:spPr>
          <a:xfrm>
            <a:off x="11191556" y="-26504"/>
            <a:ext cx="1129669" cy="6356350"/>
          </a:xfrm>
          <a:prstGeom prst="rect">
            <a:avLst/>
          </a:prstGeom>
          <a:noFill/>
          <a:ln>
            <a:noFill/>
          </a:ln>
        </p:spPr>
      </p:pic>
      <p:sp>
        <p:nvSpPr>
          <p:cNvPr id="86" name="Google Shape;86;p6"/>
          <p:cNvSpPr txBox="1"/>
          <p:nvPr>
            <p:ph idx="11" type="ftr"/>
          </p:nvPr>
        </p:nvSpPr>
        <p:spPr>
          <a:xfrm>
            <a:off x="2235200" y="6356350"/>
            <a:ext cx="8238836"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7" name="Shape 87"/>
        <p:cNvGrpSpPr/>
        <p:nvPr/>
      </p:nvGrpSpPr>
      <p:grpSpPr>
        <a:xfrm>
          <a:off x="0" y="0"/>
          <a:ext cx="0" cy="0"/>
          <a:chOff x="0" y="0"/>
          <a:chExt cx="0" cy="0"/>
        </a:xfrm>
      </p:grpSpPr>
      <p:sp>
        <p:nvSpPr>
          <p:cNvPr id="88" name="Google Shape;88;p7"/>
          <p:cNvSpPr txBox="1"/>
          <p:nvPr>
            <p:ph type="title"/>
          </p:nvPr>
        </p:nvSpPr>
        <p:spPr>
          <a:xfrm>
            <a:off x="1262743" y="365125"/>
            <a:ext cx="9783342"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41C8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7"/>
          <p:cNvSpPr txBox="1"/>
          <p:nvPr>
            <p:ph idx="10" type="dt"/>
          </p:nvPr>
        </p:nvSpPr>
        <p:spPr>
          <a:xfrm>
            <a:off x="838200" y="6356350"/>
            <a:ext cx="13970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7"/>
          <p:cNvSpPr txBox="1"/>
          <p:nvPr>
            <p:ph idx="12" type="sldNum"/>
          </p:nvPr>
        </p:nvSpPr>
        <p:spPr>
          <a:xfrm>
            <a:off x="10984088" y="6356350"/>
            <a:ext cx="36971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grpSp>
        <p:nvGrpSpPr>
          <p:cNvPr id="91" name="Google Shape;91;p7"/>
          <p:cNvGrpSpPr/>
          <p:nvPr/>
        </p:nvGrpSpPr>
        <p:grpSpPr>
          <a:xfrm>
            <a:off x="175198" y="136525"/>
            <a:ext cx="920117" cy="1918053"/>
            <a:chOff x="175198" y="136525"/>
            <a:chExt cx="920117" cy="1918053"/>
          </a:xfrm>
        </p:grpSpPr>
        <p:pic>
          <p:nvPicPr>
            <p:cNvPr descr="A blue circle with white text and a bird&#10;&#10;Description automatically generated" id="92" name="Google Shape;92;p7"/>
            <p:cNvPicPr preferRelativeResize="0"/>
            <p:nvPr/>
          </p:nvPicPr>
          <p:blipFill rotWithShape="1">
            <a:blip r:embed="rId2">
              <a:alphaModFix/>
            </a:blip>
            <a:srcRect b="0" l="0" r="0" t="0"/>
            <a:stretch/>
          </p:blipFill>
          <p:spPr>
            <a:xfrm>
              <a:off x="180915" y="136525"/>
              <a:ext cx="914400" cy="914400"/>
            </a:xfrm>
            <a:prstGeom prst="rect">
              <a:avLst/>
            </a:prstGeom>
            <a:noFill/>
            <a:ln>
              <a:noFill/>
            </a:ln>
          </p:spPr>
        </p:pic>
        <p:pic>
          <p:nvPicPr>
            <p:cNvPr descr="A logo of a storm&#10;&#10;Description automatically generated" id="93" name="Google Shape;93;p7"/>
            <p:cNvPicPr preferRelativeResize="0"/>
            <p:nvPr/>
          </p:nvPicPr>
          <p:blipFill rotWithShape="1">
            <a:blip r:embed="rId3">
              <a:alphaModFix/>
            </a:blip>
            <a:srcRect b="0" l="0" r="0" t="0"/>
            <a:stretch/>
          </p:blipFill>
          <p:spPr>
            <a:xfrm>
              <a:off x="175198" y="1140178"/>
              <a:ext cx="914400" cy="914400"/>
            </a:xfrm>
            <a:prstGeom prst="rect">
              <a:avLst/>
            </a:prstGeom>
            <a:noFill/>
            <a:ln>
              <a:noFill/>
            </a:ln>
          </p:spPr>
        </p:pic>
      </p:grpSp>
      <p:grpSp>
        <p:nvGrpSpPr>
          <p:cNvPr id="94" name="Google Shape;94;p7"/>
          <p:cNvGrpSpPr/>
          <p:nvPr/>
        </p:nvGrpSpPr>
        <p:grpSpPr>
          <a:xfrm>
            <a:off x="175198" y="136525"/>
            <a:ext cx="920117" cy="1918053"/>
            <a:chOff x="175198" y="136525"/>
            <a:chExt cx="920117" cy="1918053"/>
          </a:xfrm>
        </p:grpSpPr>
        <p:pic>
          <p:nvPicPr>
            <p:cNvPr descr="A blue circle with white text and a bird&#10;&#10;Description automatically generated" id="95" name="Google Shape;95;p7"/>
            <p:cNvPicPr preferRelativeResize="0"/>
            <p:nvPr/>
          </p:nvPicPr>
          <p:blipFill rotWithShape="1">
            <a:blip r:embed="rId2">
              <a:alphaModFix/>
            </a:blip>
            <a:srcRect b="0" l="0" r="0" t="0"/>
            <a:stretch/>
          </p:blipFill>
          <p:spPr>
            <a:xfrm>
              <a:off x="180915" y="136525"/>
              <a:ext cx="914400" cy="914400"/>
            </a:xfrm>
            <a:prstGeom prst="rect">
              <a:avLst/>
            </a:prstGeom>
            <a:noFill/>
            <a:ln>
              <a:noFill/>
            </a:ln>
          </p:spPr>
        </p:pic>
        <p:pic>
          <p:nvPicPr>
            <p:cNvPr descr="A logo of a storm&#10;&#10;Description automatically generated" id="96" name="Google Shape;96;p7"/>
            <p:cNvPicPr preferRelativeResize="0"/>
            <p:nvPr/>
          </p:nvPicPr>
          <p:blipFill rotWithShape="1">
            <a:blip r:embed="rId3">
              <a:alphaModFix/>
            </a:blip>
            <a:srcRect b="0" l="0" r="0" t="0"/>
            <a:stretch/>
          </p:blipFill>
          <p:spPr>
            <a:xfrm>
              <a:off x="175198" y="1140178"/>
              <a:ext cx="914400" cy="914400"/>
            </a:xfrm>
            <a:prstGeom prst="rect">
              <a:avLst/>
            </a:prstGeom>
            <a:noFill/>
            <a:ln>
              <a:noFill/>
            </a:ln>
          </p:spPr>
        </p:pic>
      </p:grpSp>
      <p:pic>
        <p:nvPicPr>
          <p:cNvPr descr="A blue circle with white outline on it&#10;&#10;Description automatically generated" id="97" name="Google Shape;97;p7"/>
          <p:cNvPicPr preferRelativeResize="0"/>
          <p:nvPr/>
        </p:nvPicPr>
        <p:blipFill rotWithShape="1">
          <a:blip r:embed="rId4">
            <a:alphaModFix/>
          </a:blip>
          <a:srcRect b="0" l="0" r="0" t="0"/>
          <a:stretch/>
        </p:blipFill>
        <p:spPr>
          <a:xfrm>
            <a:off x="11191556" y="-26504"/>
            <a:ext cx="1129669" cy="6356350"/>
          </a:xfrm>
          <a:prstGeom prst="rect">
            <a:avLst/>
          </a:prstGeom>
          <a:noFill/>
          <a:ln>
            <a:noFill/>
          </a:ln>
        </p:spPr>
      </p:pic>
      <p:sp>
        <p:nvSpPr>
          <p:cNvPr id="98" name="Google Shape;98;p7"/>
          <p:cNvSpPr txBox="1"/>
          <p:nvPr>
            <p:ph idx="11" type="ftr"/>
          </p:nvPr>
        </p:nvSpPr>
        <p:spPr>
          <a:xfrm>
            <a:off x="2235200" y="6356350"/>
            <a:ext cx="8238836"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9" name="Shape 99"/>
        <p:cNvGrpSpPr/>
        <p:nvPr/>
      </p:nvGrpSpPr>
      <p:grpSpPr>
        <a:xfrm>
          <a:off x="0" y="0"/>
          <a:ext cx="0" cy="0"/>
          <a:chOff x="0" y="0"/>
          <a:chExt cx="0" cy="0"/>
        </a:xfrm>
      </p:grpSpPr>
      <p:sp>
        <p:nvSpPr>
          <p:cNvPr id="100" name="Google Shape;100;p8"/>
          <p:cNvSpPr txBox="1"/>
          <p:nvPr>
            <p:ph idx="10" type="dt"/>
          </p:nvPr>
        </p:nvSpPr>
        <p:spPr>
          <a:xfrm>
            <a:off x="838200" y="6356350"/>
            <a:ext cx="13970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8"/>
          <p:cNvSpPr txBox="1"/>
          <p:nvPr>
            <p:ph idx="12" type="sldNum"/>
          </p:nvPr>
        </p:nvSpPr>
        <p:spPr>
          <a:xfrm>
            <a:off x="10984088" y="6356350"/>
            <a:ext cx="36971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grpSp>
        <p:nvGrpSpPr>
          <p:cNvPr id="102" name="Google Shape;102;p8"/>
          <p:cNvGrpSpPr/>
          <p:nvPr/>
        </p:nvGrpSpPr>
        <p:grpSpPr>
          <a:xfrm>
            <a:off x="175198" y="136525"/>
            <a:ext cx="920117" cy="1918053"/>
            <a:chOff x="175198" y="136525"/>
            <a:chExt cx="920117" cy="1918053"/>
          </a:xfrm>
        </p:grpSpPr>
        <p:pic>
          <p:nvPicPr>
            <p:cNvPr descr="A blue circle with white text and a bird&#10;&#10;Description automatically generated" id="103" name="Google Shape;103;p8"/>
            <p:cNvPicPr preferRelativeResize="0"/>
            <p:nvPr/>
          </p:nvPicPr>
          <p:blipFill rotWithShape="1">
            <a:blip r:embed="rId2">
              <a:alphaModFix/>
            </a:blip>
            <a:srcRect b="0" l="0" r="0" t="0"/>
            <a:stretch/>
          </p:blipFill>
          <p:spPr>
            <a:xfrm>
              <a:off x="180915" y="136525"/>
              <a:ext cx="914400" cy="914400"/>
            </a:xfrm>
            <a:prstGeom prst="rect">
              <a:avLst/>
            </a:prstGeom>
            <a:noFill/>
            <a:ln>
              <a:noFill/>
            </a:ln>
          </p:spPr>
        </p:pic>
        <p:pic>
          <p:nvPicPr>
            <p:cNvPr descr="A logo of a storm&#10;&#10;Description automatically generated" id="104" name="Google Shape;104;p8"/>
            <p:cNvPicPr preferRelativeResize="0"/>
            <p:nvPr/>
          </p:nvPicPr>
          <p:blipFill rotWithShape="1">
            <a:blip r:embed="rId3">
              <a:alphaModFix/>
            </a:blip>
            <a:srcRect b="0" l="0" r="0" t="0"/>
            <a:stretch/>
          </p:blipFill>
          <p:spPr>
            <a:xfrm>
              <a:off x="175198" y="1140178"/>
              <a:ext cx="914400" cy="914400"/>
            </a:xfrm>
            <a:prstGeom prst="rect">
              <a:avLst/>
            </a:prstGeom>
            <a:noFill/>
            <a:ln>
              <a:noFill/>
            </a:ln>
          </p:spPr>
        </p:pic>
      </p:grpSp>
      <p:grpSp>
        <p:nvGrpSpPr>
          <p:cNvPr id="105" name="Google Shape;105;p8"/>
          <p:cNvGrpSpPr/>
          <p:nvPr/>
        </p:nvGrpSpPr>
        <p:grpSpPr>
          <a:xfrm>
            <a:off x="175198" y="136525"/>
            <a:ext cx="920117" cy="1918053"/>
            <a:chOff x="175198" y="136525"/>
            <a:chExt cx="920117" cy="1918053"/>
          </a:xfrm>
        </p:grpSpPr>
        <p:pic>
          <p:nvPicPr>
            <p:cNvPr descr="A blue circle with white text and a bird&#10;&#10;Description automatically generated" id="106" name="Google Shape;106;p8"/>
            <p:cNvPicPr preferRelativeResize="0"/>
            <p:nvPr/>
          </p:nvPicPr>
          <p:blipFill rotWithShape="1">
            <a:blip r:embed="rId2">
              <a:alphaModFix/>
            </a:blip>
            <a:srcRect b="0" l="0" r="0" t="0"/>
            <a:stretch/>
          </p:blipFill>
          <p:spPr>
            <a:xfrm>
              <a:off x="180915" y="136525"/>
              <a:ext cx="914400" cy="914400"/>
            </a:xfrm>
            <a:prstGeom prst="rect">
              <a:avLst/>
            </a:prstGeom>
            <a:noFill/>
            <a:ln>
              <a:noFill/>
            </a:ln>
          </p:spPr>
        </p:pic>
        <p:pic>
          <p:nvPicPr>
            <p:cNvPr descr="A logo of a storm&#10;&#10;Description automatically generated" id="107" name="Google Shape;107;p8"/>
            <p:cNvPicPr preferRelativeResize="0"/>
            <p:nvPr/>
          </p:nvPicPr>
          <p:blipFill rotWithShape="1">
            <a:blip r:embed="rId3">
              <a:alphaModFix/>
            </a:blip>
            <a:srcRect b="0" l="0" r="0" t="0"/>
            <a:stretch/>
          </p:blipFill>
          <p:spPr>
            <a:xfrm>
              <a:off x="175198" y="1140178"/>
              <a:ext cx="914400" cy="914400"/>
            </a:xfrm>
            <a:prstGeom prst="rect">
              <a:avLst/>
            </a:prstGeom>
            <a:noFill/>
            <a:ln>
              <a:noFill/>
            </a:ln>
          </p:spPr>
        </p:pic>
      </p:grpSp>
      <p:pic>
        <p:nvPicPr>
          <p:cNvPr descr="A blue circle with white outline on it&#10;&#10;Description automatically generated" id="108" name="Google Shape;108;p8"/>
          <p:cNvPicPr preferRelativeResize="0"/>
          <p:nvPr/>
        </p:nvPicPr>
        <p:blipFill rotWithShape="1">
          <a:blip r:embed="rId4">
            <a:alphaModFix/>
          </a:blip>
          <a:srcRect b="0" l="0" r="0" t="0"/>
          <a:stretch/>
        </p:blipFill>
        <p:spPr>
          <a:xfrm>
            <a:off x="11191556" y="-26504"/>
            <a:ext cx="1129669" cy="6356350"/>
          </a:xfrm>
          <a:prstGeom prst="rect">
            <a:avLst/>
          </a:prstGeom>
          <a:noFill/>
          <a:ln>
            <a:noFill/>
          </a:ln>
        </p:spPr>
      </p:pic>
      <p:sp>
        <p:nvSpPr>
          <p:cNvPr id="109" name="Google Shape;109;p8"/>
          <p:cNvSpPr txBox="1"/>
          <p:nvPr>
            <p:ph idx="11" type="ftr"/>
          </p:nvPr>
        </p:nvSpPr>
        <p:spPr>
          <a:xfrm>
            <a:off x="2235200" y="6356350"/>
            <a:ext cx="8238836"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0" name="Shape 110"/>
        <p:cNvGrpSpPr/>
        <p:nvPr/>
      </p:nvGrpSpPr>
      <p:grpSpPr>
        <a:xfrm>
          <a:off x="0" y="0"/>
          <a:ext cx="0" cy="0"/>
          <a:chOff x="0" y="0"/>
          <a:chExt cx="0" cy="0"/>
        </a:xfrm>
      </p:grpSpPr>
      <p:sp>
        <p:nvSpPr>
          <p:cNvPr id="111" name="Google Shape;111;p9"/>
          <p:cNvSpPr txBox="1"/>
          <p:nvPr>
            <p:ph type="title"/>
          </p:nvPr>
        </p:nvSpPr>
        <p:spPr>
          <a:xfrm>
            <a:off x="1277257" y="457200"/>
            <a:ext cx="3494768" cy="16002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41C8FF"/>
              </a:buClr>
              <a:buSzPts val="3200"/>
              <a:buFont typeface="Oswald"/>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 name="Google Shape;112;p9"/>
          <p:cNvSpPr txBox="1"/>
          <p:nvPr>
            <p:ph idx="1" type="body"/>
          </p:nvPr>
        </p:nvSpPr>
        <p:spPr>
          <a:xfrm>
            <a:off x="5183188" y="987425"/>
            <a:ext cx="5862896"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lt1"/>
              </a:buClr>
              <a:buSzPts val="3200"/>
              <a:buChar char="•"/>
              <a:defRPr sz="3200"/>
            </a:lvl1pPr>
            <a:lvl2pPr indent="-406400" lvl="1" marL="914400" algn="l">
              <a:lnSpc>
                <a:spcPct val="90000"/>
              </a:lnSpc>
              <a:spcBef>
                <a:spcPts val="500"/>
              </a:spcBef>
              <a:spcAft>
                <a:spcPts val="0"/>
              </a:spcAft>
              <a:buClr>
                <a:schemeClr val="lt1"/>
              </a:buClr>
              <a:buSzPts val="2800"/>
              <a:buChar char="•"/>
              <a:defRPr sz="2800"/>
            </a:lvl2pPr>
            <a:lvl3pPr indent="-381000" lvl="2" marL="1371600" algn="l">
              <a:lnSpc>
                <a:spcPct val="90000"/>
              </a:lnSpc>
              <a:spcBef>
                <a:spcPts val="500"/>
              </a:spcBef>
              <a:spcAft>
                <a:spcPts val="0"/>
              </a:spcAft>
              <a:buClr>
                <a:schemeClr val="lt1"/>
              </a:buClr>
              <a:buSzPts val="2400"/>
              <a:buChar char="•"/>
              <a:defRPr sz="2400"/>
            </a:lvl3pPr>
            <a:lvl4pPr indent="-355600" lvl="3" marL="1828800" algn="l">
              <a:lnSpc>
                <a:spcPct val="90000"/>
              </a:lnSpc>
              <a:spcBef>
                <a:spcPts val="500"/>
              </a:spcBef>
              <a:spcAft>
                <a:spcPts val="0"/>
              </a:spcAft>
              <a:buClr>
                <a:schemeClr val="lt1"/>
              </a:buClr>
              <a:buSzPts val="2000"/>
              <a:buChar char="•"/>
              <a:defRPr sz="2000"/>
            </a:lvl4pPr>
            <a:lvl5pPr indent="-355600" lvl="4" marL="2286000" algn="l">
              <a:lnSpc>
                <a:spcPct val="90000"/>
              </a:lnSpc>
              <a:spcBef>
                <a:spcPts val="500"/>
              </a:spcBef>
              <a:spcAft>
                <a:spcPts val="0"/>
              </a:spcAft>
              <a:buClr>
                <a:schemeClr val="lt1"/>
              </a:buClr>
              <a:buSzPts val="2000"/>
              <a:buChar char="•"/>
              <a:defRPr sz="2000"/>
            </a:lvl5pPr>
            <a:lvl6pPr indent="-355600" lvl="5" marL="2743200" algn="l">
              <a:lnSpc>
                <a:spcPct val="90000"/>
              </a:lnSpc>
              <a:spcBef>
                <a:spcPts val="500"/>
              </a:spcBef>
              <a:spcAft>
                <a:spcPts val="0"/>
              </a:spcAft>
              <a:buClr>
                <a:schemeClr val="lt1"/>
              </a:buClr>
              <a:buSzPts val="2000"/>
              <a:buChar char="•"/>
              <a:defRPr sz="2000"/>
            </a:lvl6pPr>
            <a:lvl7pPr indent="-355600" lvl="6" marL="3200400" algn="l">
              <a:lnSpc>
                <a:spcPct val="90000"/>
              </a:lnSpc>
              <a:spcBef>
                <a:spcPts val="500"/>
              </a:spcBef>
              <a:spcAft>
                <a:spcPts val="0"/>
              </a:spcAft>
              <a:buClr>
                <a:schemeClr val="lt1"/>
              </a:buClr>
              <a:buSzPts val="2000"/>
              <a:buChar char="•"/>
              <a:defRPr sz="2000"/>
            </a:lvl7pPr>
            <a:lvl8pPr indent="-355600" lvl="7" marL="3657600" algn="l">
              <a:lnSpc>
                <a:spcPct val="90000"/>
              </a:lnSpc>
              <a:spcBef>
                <a:spcPts val="500"/>
              </a:spcBef>
              <a:spcAft>
                <a:spcPts val="0"/>
              </a:spcAft>
              <a:buClr>
                <a:schemeClr val="lt1"/>
              </a:buClr>
              <a:buSzPts val="2000"/>
              <a:buChar char="•"/>
              <a:defRPr sz="2000"/>
            </a:lvl8pPr>
            <a:lvl9pPr indent="-355600" lvl="8" marL="4114800" algn="l">
              <a:lnSpc>
                <a:spcPct val="90000"/>
              </a:lnSpc>
              <a:spcBef>
                <a:spcPts val="500"/>
              </a:spcBef>
              <a:spcAft>
                <a:spcPts val="0"/>
              </a:spcAft>
              <a:buClr>
                <a:schemeClr val="lt1"/>
              </a:buClr>
              <a:buSzPts val="2000"/>
              <a:buChar char="•"/>
              <a:defRPr sz="2000"/>
            </a:lvl9pPr>
          </a:lstStyle>
          <a:p/>
        </p:txBody>
      </p:sp>
      <p:sp>
        <p:nvSpPr>
          <p:cNvPr id="113" name="Google Shape;113;p9"/>
          <p:cNvSpPr txBox="1"/>
          <p:nvPr>
            <p:ph idx="2" type="body"/>
          </p:nvPr>
        </p:nvSpPr>
        <p:spPr>
          <a:xfrm>
            <a:off x="1277257" y="2057400"/>
            <a:ext cx="3494768" cy="381158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114" name="Google Shape;114;p9"/>
          <p:cNvSpPr txBox="1"/>
          <p:nvPr>
            <p:ph idx="10" type="dt"/>
          </p:nvPr>
        </p:nvSpPr>
        <p:spPr>
          <a:xfrm>
            <a:off x="838200" y="6356350"/>
            <a:ext cx="13970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9"/>
          <p:cNvSpPr txBox="1"/>
          <p:nvPr>
            <p:ph idx="12" type="sldNum"/>
          </p:nvPr>
        </p:nvSpPr>
        <p:spPr>
          <a:xfrm>
            <a:off x="10984088" y="6356350"/>
            <a:ext cx="36971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grpSp>
        <p:nvGrpSpPr>
          <p:cNvPr id="116" name="Google Shape;116;p9"/>
          <p:cNvGrpSpPr/>
          <p:nvPr/>
        </p:nvGrpSpPr>
        <p:grpSpPr>
          <a:xfrm>
            <a:off x="175198" y="136525"/>
            <a:ext cx="920117" cy="1918053"/>
            <a:chOff x="175198" y="136525"/>
            <a:chExt cx="920117" cy="1918053"/>
          </a:xfrm>
        </p:grpSpPr>
        <p:pic>
          <p:nvPicPr>
            <p:cNvPr descr="A blue circle with white text and a bird&#10;&#10;Description automatically generated" id="117" name="Google Shape;117;p9"/>
            <p:cNvPicPr preferRelativeResize="0"/>
            <p:nvPr/>
          </p:nvPicPr>
          <p:blipFill rotWithShape="1">
            <a:blip r:embed="rId2">
              <a:alphaModFix/>
            </a:blip>
            <a:srcRect b="0" l="0" r="0" t="0"/>
            <a:stretch/>
          </p:blipFill>
          <p:spPr>
            <a:xfrm>
              <a:off x="180915" y="136525"/>
              <a:ext cx="914400" cy="914400"/>
            </a:xfrm>
            <a:prstGeom prst="rect">
              <a:avLst/>
            </a:prstGeom>
            <a:noFill/>
            <a:ln>
              <a:noFill/>
            </a:ln>
          </p:spPr>
        </p:pic>
        <p:pic>
          <p:nvPicPr>
            <p:cNvPr descr="A logo of a storm&#10;&#10;Description automatically generated" id="118" name="Google Shape;118;p9"/>
            <p:cNvPicPr preferRelativeResize="0"/>
            <p:nvPr/>
          </p:nvPicPr>
          <p:blipFill rotWithShape="1">
            <a:blip r:embed="rId3">
              <a:alphaModFix/>
            </a:blip>
            <a:srcRect b="0" l="0" r="0" t="0"/>
            <a:stretch/>
          </p:blipFill>
          <p:spPr>
            <a:xfrm>
              <a:off x="175198" y="1140178"/>
              <a:ext cx="914400" cy="914400"/>
            </a:xfrm>
            <a:prstGeom prst="rect">
              <a:avLst/>
            </a:prstGeom>
            <a:noFill/>
            <a:ln>
              <a:noFill/>
            </a:ln>
          </p:spPr>
        </p:pic>
      </p:grpSp>
      <p:grpSp>
        <p:nvGrpSpPr>
          <p:cNvPr id="119" name="Google Shape;119;p9"/>
          <p:cNvGrpSpPr/>
          <p:nvPr/>
        </p:nvGrpSpPr>
        <p:grpSpPr>
          <a:xfrm>
            <a:off x="175198" y="136525"/>
            <a:ext cx="920117" cy="1918053"/>
            <a:chOff x="175198" y="136525"/>
            <a:chExt cx="920117" cy="1918053"/>
          </a:xfrm>
        </p:grpSpPr>
        <p:pic>
          <p:nvPicPr>
            <p:cNvPr descr="A blue circle with white text and a bird&#10;&#10;Description automatically generated" id="120" name="Google Shape;120;p9"/>
            <p:cNvPicPr preferRelativeResize="0"/>
            <p:nvPr/>
          </p:nvPicPr>
          <p:blipFill rotWithShape="1">
            <a:blip r:embed="rId2">
              <a:alphaModFix/>
            </a:blip>
            <a:srcRect b="0" l="0" r="0" t="0"/>
            <a:stretch/>
          </p:blipFill>
          <p:spPr>
            <a:xfrm>
              <a:off x="180915" y="136525"/>
              <a:ext cx="914400" cy="914400"/>
            </a:xfrm>
            <a:prstGeom prst="rect">
              <a:avLst/>
            </a:prstGeom>
            <a:noFill/>
            <a:ln>
              <a:noFill/>
            </a:ln>
          </p:spPr>
        </p:pic>
        <p:pic>
          <p:nvPicPr>
            <p:cNvPr descr="A logo of a storm&#10;&#10;Description automatically generated" id="121" name="Google Shape;121;p9"/>
            <p:cNvPicPr preferRelativeResize="0"/>
            <p:nvPr/>
          </p:nvPicPr>
          <p:blipFill rotWithShape="1">
            <a:blip r:embed="rId3">
              <a:alphaModFix/>
            </a:blip>
            <a:srcRect b="0" l="0" r="0" t="0"/>
            <a:stretch/>
          </p:blipFill>
          <p:spPr>
            <a:xfrm>
              <a:off x="175198" y="1140178"/>
              <a:ext cx="914400" cy="914400"/>
            </a:xfrm>
            <a:prstGeom prst="rect">
              <a:avLst/>
            </a:prstGeom>
            <a:noFill/>
            <a:ln>
              <a:noFill/>
            </a:ln>
          </p:spPr>
        </p:pic>
      </p:grpSp>
      <p:pic>
        <p:nvPicPr>
          <p:cNvPr descr="A blue circle with white outline on it&#10;&#10;Description automatically generated" id="122" name="Google Shape;122;p9"/>
          <p:cNvPicPr preferRelativeResize="0"/>
          <p:nvPr/>
        </p:nvPicPr>
        <p:blipFill rotWithShape="1">
          <a:blip r:embed="rId4">
            <a:alphaModFix/>
          </a:blip>
          <a:srcRect b="0" l="0" r="0" t="0"/>
          <a:stretch/>
        </p:blipFill>
        <p:spPr>
          <a:xfrm>
            <a:off x="11191556" y="-26504"/>
            <a:ext cx="1129669" cy="6356350"/>
          </a:xfrm>
          <a:prstGeom prst="rect">
            <a:avLst/>
          </a:prstGeom>
          <a:noFill/>
          <a:ln>
            <a:noFill/>
          </a:ln>
        </p:spPr>
      </p:pic>
      <p:sp>
        <p:nvSpPr>
          <p:cNvPr id="123" name="Google Shape;123;p9"/>
          <p:cNvSpPr txBox="1"/>
          <p:nvPr>
            <p:ph idx="11" type="ftr"/>
          </p:nvPr>
        </p:nvSpPr>
        <p:spPr>
          <a:xfrm>
            <a:off x="2235200" y="6356350"/>
            <a:ext cx="8238836"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4" name="Shape 124"/>
        <p:cNvGrpSpPr/>
        <p:nvPr/>
      </p:nvGrpSpPr>
      <p:grpSpPr>
        <a:xfrm>
          <a:off x="0" y="0"/>
          <a:ext cx="0" cy="0"/>
          <a:chOff x="0" y="0"/>
          <a:chExt cx="0" cy="0"/>
        </a:xfrm>
      </p:grpSpPr>
      <p:sp>
        <p:nvSpPr>
          <p:cNvPr id="125" name="Google Shape;125;p10"/>
          <p:cNvSpPr txBox="1"/>
          <p:nvPr>
            <p:ph type="title"/>
          </p:nvPr>
        </p:nvSpPr>
        <p:spPr>
          <a:xfrm>
            <a:off x="1262743" y="457200"/>
            <a:ext cx="3509282" cy="16002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41C8FF"/>
              </a:buClr>
              <a:buSzPts val="3200"/>
              <a:buFont typeface="Oswald"/>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p10"/>
          <p:cNvSpPr/>
          <p:nvPr>
            <p:ph idx="2" type="pic"/>
          </p:nvPr>
        </p:nvSpPr>
        <p:spPr>
          <a:xfrm>
            <a:off x="5183188" y="987425"/>
            <a:ext cx="6172200" cy="4873625"/>
          </a:xfrm>
          <a:prstGeom prst="rect">
            <a:avLst/>
          </a:prstGeom>
          <a:noFill/>
          <a:ln>
            <a:noFill/>
          </a:ln>
        </p:spPr>
      </p:sp>
      <p:sp>
        <p:nvSpPr>
          <p:cNvPr id="127" name="Google Shape;127;p10"/>
          <p:cNvSpPr txBox="1"/>
          <p:nvPr>
            <p:ph idx="1" type="body"/>
          </p:nvPr>
        </p:nvSpPr>
        <p:spPr>
          <a:xfrm>
            <a:off x="1262743" y="2057400"/>
            <a:ext cx="3509282" cy="381158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128" name="Google Shape;128;p10"/>
          <p:cNvSpPr txBox="1"/>
          <p:nvPr>
            <p:ph idx="10" type="dt"/>
          </p:nvPr>
        </p:nvSpPr>
        <p:spPr>
          <a:xfrm>
            <a:off x="838200" y="6356350"/>
            <a:ext cx="13970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10"/>
          <p:cNvSpPr txBox="1"/>
          <p:nvPr>
            <p:ph idx="12" type="sldNum"/>
          </p:nvPr>
        </p:nvSpPr>
        <p:spPr>
          <a:xfrm>
            <a:off x="10984088" y="6356350"/>
            <a:ext cx="36971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grpSp>
        <p:nvGrpSpPr>
          <p:cNvPr id="130" name="Google Shape;130;p10"/>
          <p:cNvGrpSpPr/>
          <p:nvPr/>
        </p:nvGrpSpPr>
        <p:grpSpPr>
          <a:xfrm>
            <a:off x="175198" y="136525"/>
            <a:ext cx="920117" cy="1918053"/>
            <a:chOff x="175198" y="136525"/>
            <a:chExt cx="920117" cy="1918053"/>
          </a:xfrm>
        </p:grpSpPr>
        <p:pic>
          <p:nvPicPr>
            <p:cNvPr descr="A blue circle with white text and a bird&#10;&#10;Description automatically generated" id="131" name="Google Shape;131;p10"/>
            <p:cNvPicPr preferRelativeResize="0"/>
            <p:nvPr/>
          </p:nvPicPr>
          <p:blipFill rotWithShape="1">
            <a:blip r:embed="rId2">
              <a:alphaModFix/>
            </a:blip>
            <a:srcRect b="0" l="0" r="0" t="0"/>
            <a:stretch/>
          </p:blipFill>
          <p:spPr>
            <a:xfrm>
              <a:off x="180915" y="136525"/>
              <a:ext cx="914400" cy="914400"/>
            </a:xfrm>
            <a:prstGeom prst="rect">
              <a:avLst/>
            </a:prstGeom>
            <a:noFill/>
            <a:ln>
              <a:noFill/>
            </a:ln>
          </p:spPr>
        </p:pic>
        <p:pic>
          <p:nvPicPr>
            <p:cNvPr descr="A logo of a storm&#10;&#10;Description automatically generated" id="132" name="Google Shape;132;p10"/>
            <p:cNvPicPr preferRelativeResize="0"/>
            <p:nvPr/>
          </p:nvPicPr>
          <p:blipFill rotWithShape="1">
            <a:blip r:embed="rId3">
              <a:alphaModFix/>
            </a:blip>
            <a:srcRect b="0" l="0" r="0" t="0"/>
            <a:stretch/>
          </p:blipFill>
          <p:spPr>
            <a:xfrm>
              <a:off x="175198" y="1140178"/>
              <a:ext cx="914400" cy="914400"/>
            </a:xfrm>
            <a:prstGeom prst="rect">
              <a:avLst/>
            </a:prstGeom>
            <a:noFill/>
            <a:ln>
              <a:noFill/>
            </a:ln>
          </p:spPr>
        </p:pic>
      </p:grpSp>
      <p:grpSp>
        <p:nvGrpSpPr>
          <p:cNvPr id="133" name="Google Shape;133;p10"/>
          <p:cNvGrpSpPr/>
          <p:nvPr/>
        </p:nvGrpSpPr>
        <p:grpSpPr>
          <a:xfrm>
            <a:off x="175198" y="136525"/>
            <a:ext cx="920117" cy="1918053"/>
            <a:chOff x="175198" y="136525"/>
            <a:chExt cx="920117" cy="1918053"/>
          </a:xfrm>
        </p:grpSpPr>
        <p:pic>
          <p:nvPicPr>
            <p:cNvPr descr="A blue circle with white text and a bird&#10;&#10;Description automatically generated" id="134" name="Google Shape;134;p10"/>
            <p:cNvPicPr preferRelativeResize="0"/>
            <p:nvPr/>
          </p:nvPicPr>
          <p:blipFill rotWithShape="1">
            <a:blip r:embed="rId2">
              <a:alphaModFix/>
            </a:blip>
            <a:srcRect b="0" l="0" r="0" t="0"/>
            <a:stretch/>
          </p:blipFill>
          <p:spPr>
            <a:xfrm>
              <a:off x="180915" y="136525"/>
              <a:ext cx="914400" cy="914400"/>
            </a:xfrm>
            <a:prstGeom prst="rect">
              <a:avLst/>
            </a:prstGeom>
            <a:noFill/>
            <a:ln>
              <a:noFill/>
            </a:ln>
          </p:spPr>
        </p:pic>
        <p:pic>
          <p:nvPicPr>
            <p:cNvPr descr="A logo of a storm&#10;&#10;Description automatically generated" id="135" name="Google Shape;135;p10"/>
            <p:cNvPicPr preferRelativeResize="0"/>
            <p:nvPr/>
          </p:nvPicPr>
          <p:blipFill rotWithShape="1">
            <a:blip r:embed="rId3">
              <a:alphaModFix/>
            </a:blip>
            <a:srcRect b="0" l="0" r="0" t="0"/>
            <a:stretch/>
          </p:blipFill>
          <p:spPr>
            <a:xfrm>
              <a:off x="175198" y="1140178"/>
              <a:ext cx="914400" cy="914400"/>
            </a:xfrm>
            <a:prstGeom prst="rect">
              <a:avLst/>
            </a:prstGeom>
            <a:noFill/>
            <a:ln>
              <a:noFill/>
            </a:ln>
          </p:spPr>
        </p:pic>
      </p:grpSp>
      <p:pic>
        <p:nvPicPr>
          <p:cNvPr descr="A blue circle with white outline on it&#10;&#10;Description automatically generated" id="136" name="Google Shape;136;p10"/>
          <p:cNvPicPr preferRelativeResize="0"/>
          <p:nvPr/>
        </p:nvPicPr>
        <p:blipFill rotWithShape="1">
          <a:blip r:embed="rId4">
            <a:alphaModFix/>
          </a:blip>
          <a:srcRect b="0" l="0" r="0" t="0"/>
          <a:stretch/>
        </p:blipFill>
        <p:spPr>
          <a:xfrm>
            <a:off x="11191556" y="-26504"/>
            <a:ext cx="1129669" cy="6356350"/>
          </a:xfrm>
          <a:prstGeom prst="rect">
            <a:avLst/>
          </a:prstGeom>
          <a:noFill/>
          <a:ln>
            <a:noFill/>
          </a:ln>
        </p:spPr>
      </p:pic>
      <p:sp>
        <p:nvSpPr>
          <p:cNvPr id="137" name="Google Shape;137;p10"/>
          <p:cNvSpPr txBox="1"/>
          <p:nvPr>
            <p:ph idx="11" type="ftr"/>
          </p:nvPr>
        </p:nvSpPr>
        <p:spPr>
          <a:xfrm>
            <a:off x="2235200" y="6356350"/>
            <a:ext cx="8238836"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dk1"/>
            </a:gs>
            <a:gs pos="80000">
              <a:srgbClr val="404040"/>
            </a:gs>
            <a:gs pos="100000">
              <a:srgbClr val="888888"/>
            </a:gs>
          </a:gsLst>
          <a:lin ang="2700000" scaled="0"/>
        </a:gradFill>
      </p:bgPr>
    </p:bg>
    <p:spTree>
      <p:nvGrpSpPr>
        <p:cNvPr id="9" name="Shape 9"/>
        <p:cNvGrpSpPr/>
        <p:nvPr/>
      </p:nvGrpSpPr>
      <p:grpSpPr>
        <a:xfrm>
          <a:off x="0" y="0"/>
          <a:ext cx="0" cy="0"/>
          <a:chOff x="0" y="0"/>
          <a:chExt cx="0" cy="0"/>
        </a:xfrm>
      </p:grpSpPr>
      <p:pic>
        <p:nvPicPr>
          <p:cNvPr id="10" name="Google Shape;10;p1"/>
          <p:cNvPicPr preferRelativeResize="0"/>
          <p:nvPr/>
        </p:nvPicPr>
        <p:blipFill rotWithShape="1">
          <a:blip r:embed="rId1">
            <a:alphaModFix/>
          </a:blip>
          <a:srcRect b="0" l="0" r="0" t="0"/>
          <a:stretch/>
        </p:blipFill>
        <p:spPr>
          <a:xfrm>
            <a:off x="0" y="6277328"/>
            <a:ext cx="12192000" cy="581378"/>
          </a:xfrm>
          <a:prstGeom prst="rect">
            <a:avLst/>
          </a:prstGeom>
          <a:noFill/>
          <a:ln>
            <a:noFill/>
          </a:ln>
        </p:spPr>
      </p:pic>
      <p:sp>
        <p:nvSpPr>
          <p:cNvPr id="11" name="Google Shape;11;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rgbClr val="41C8FF"/>
              </a:buClr>
              <a:buSzPts val="4400"/>
              <a:buFont typeface="Oswald"/>
              <a:buNone/>
              <a:defRPr b="0" i="0" sz="4400" u="none" cap="none" strike="noStrike">
                <a:solidFill>
                  <a:srgbClr val="41C8FF"/>
                </a:solidFill>
                <a:latin typeface="Oswald"/>
                <a:ea typeface="Oswald"/>
                <a:cs typeface="Oswald"/>
                <a:sym typeface="Oswa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Oswald Light"/>
                <a:ea typeface="Oswald Light"/>
                <a:cs typeface="Oswald Light"/>
                <a:sym typeface="Oswald Light"/>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Oswald Light"/>
                <a:ea typeface="Oswald Light"/>
                <a:cs typeface="Oswald Light"/>
                <a:sym typeface="Oswald Light"/>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Oswald Light"/>
                <a:ea typeface="Oswald Light"/>
                <a:cs typeface="Oswald Light"/>
                <a:sym typeface="Oswald Light"/>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Oswald Light"/>
                <a:ea typeface="Oswald Light"/>
                <a:cs typeface="Oswald Light"/>
                <a:sym typeface="Oswald Light"/>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Oswald Light"/>
                <a:ea typeface="Oswald Light"/>
                <a:cs typeface="Oswald Light"/>
                <a:sym typeface="Oswald Light"/>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13" name="Google Shape;13;p1"/>
          <p:cNvSpPr txBox="1"/>
          <p:nvPr>
            <p:ph idx="10" type="dt"/>
          </p:nvPr>
        </p:nvSpPr>
        <p:spPr>
          <a:xfrm>
            <a:off x="838200" y="6356350"/>
            <a:ext cx="13970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Oswald"/>
                <a:ea typeface="Oswald"/>
                <a:cs typeface="Oswald"/>
                <a:sym typeface="Oswald"/>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4" name="Google Shape;14;p1"/>
          <p:cNvSpPr txBox="1"/>
          <p:nvPr>
            <p:ph idx="11" type="ftr"/>
          </p:nvPr>
        </p:nvSpPr>
        <p:spPr>
          <a:xfrm>
            <a:off x="2235200" y="6356350"/>
            <a:ext cx="8238836"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dk1"/>
                </a:solidFill>
                <a:latin typeface="Oswald"/>
                <a:ea typeface="Oswald"/>
                <a:cs typeface="Oswald"/>
                <a:sym typeface="Oswald"/>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5" name="Google Shape;15;p1"/>
          <p:cNvSpPr txBox="1"/>
          <p:nvPr>
            <p:ph idx="12" type="sldNum"/>
          </p:nvPr>
        </p:nvSpPr>
        <p:spPr>
          <a:xfrm>
            <a:off x="10984088" y="6356350"/>
            <a:ext cx="369711"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dk1"/>
                </a:solidFill>
                <a:latin typeface="Oswald"/>
                <a:ea typeface="Oswald"/>
                <a:cs typeface="Oswald"/>
                <a:sym typeface="Oswald"/>
              </a:defRPr>
            </a:lvl1pPr>
            <a:lvl2pPr indent="0" lvl="1" marL="0" marR="0" rtl="0" algn="r">
              <a:spcBef>
                <a:spcPts val="0"/>
              </a:spcBef>
              <a:buNone/>
              <a:defRPr b="0" i="0" sz="1200" u="none" cap="none" strike="noStrike">
                <a:solidFill>
                  <a:schemeClr val="dk1"/>
                </a:solidFill>
                <a:latin typeface="Oswald"/>
                <a:ea typeface="Oswald"/>
                <a:cs typeface="Oswald"/>
                <a:sym typeface="Oswald"/>
              </a:defRPr>
            </a:lvl2pPr>
            <a:lvl3pPr indent="0" lvl="2" marL="0" marR="0" rtl="0" algn="r">
              <a:spcBef>
                <a:spcPts val="0"/>
              </a:spcBef>
              <a:buNone/>
              <a:defRPr b="0" i="0" sz="1200" u="none" cap="none" strike="noStrike">
                <a:solidFill>
                  <a:schemeClr val="dk1"/>
                </a:solidFill>
                <a:latin typeface="Oswald"/>
                <a:ea typeface="Oswald"/>
                <a:cs typeface="Oswald"/>
                <a:sym typeface="Oswald"/>
              </a:defRPr>
            </a:lvl3pPr>
            <a:lvl4pPr indent="0" lvl="3" marL="0" marR="0" rtl="0" algn="r">
              <a:spcBef>
                <a:spcPts val="0"/>
              </a:spcBef>
              <a:buNone/>
              <a:defRPr b="0" i="0" sz="1200" u="none" cap="none" strike="noStrike">
                <a:solidFill>
                  <a:schemeClr val="dk1"/>
                </a:solidFill>
                <a:latin typeface="Oswald"/>
                <a:ea typeface="Oswald"/>
                <a:cs typeface="Oswald"/>
                <a:sym typeface="Oswald"/>
              </a:defRPr>
            </a:lvl4pPr>
            <a:lvl5pPr indent="0" lvl="4" marL="0" marR="0" rtl="0" algn="r">
              <a:spcBef>
                <a:spcPts val="0"/>
              </a:spcBef>
              <a:buNone/>
              <a:defRPr b="0" i="0" sz="1200" u="none" cap="none" strike="noStrike">
                <a:solidFill>
                  <a:schemeClr val="dk1"/>
                </a:solidFill>
                <a:latin typeface="Oswald"/>
                <a:ea typeface="Oswald"/>
                <a:cs typeface="Oswald"/>
                <a:sym typeface="Oswald"/>
              </a:defRPr>
            </a:lvl5pPr>
            <a:lvl6pPr indent="0" lvl="5" marL="0" marR="0" rtl="0" algn="r">
              <a:spcBef>
                <a:spcPts val="0"/>
              </a:spcBef>
              <a:buNone/>
              <a:defRPr b="0" i="0" sz="1200" u="none" cap="none" strike="noStrike">
                <a:solidFill>
                  <a:schemeClr val="dk1"/>
                </a:solidFill>
                <a:latin typeface="Oswald"/>
                <a:ea typeface="Oswald"/>
                <a:cs typeface="Oswald"/>
                <a:sym typeface="Oswald"/>
              </a:defRPr>
            </a:lvl6pPr>
            <a:lvl7pPr indent="0" lvl="6" marL="0" marR="0" rtl="0" algn="r">
              <a:spcBef>
                <a:spcPts val="0"/>
              </a:spcBef>
              <a:buNone/>
              <a:defRPr b="0" i="0" sz="1200" u="none" cap="none" strike="noStrike">
                <a:solidFill>
                  <a:schemeClr val="dk1"/>
                </a:solidFill>
                <a:latin typeface="Oswald"/>
                <a:ea typeface="Oswald"/>
                <a:cs typeface="Oswald"/>
                <a:sym typeface="Oswald"/>
              </a:defRPr>
            </a:lvl7pPr>
            <a:lvl8pPr indent="0" lvl="7" marL="0" marR="0" rtl="0" algn="r">
              <a:spcBef>
                <a:spcPts val="0"/>
              </a:spcBef>
              <a:buNone/>
              <a:defRPr b="0" i="0" sz="1200" u="none" cap="none" strike="noStrike">
                <a:solidFill>
                  <a:schemeClr val="dk1"/>
                </a:solidFill>
                <a:latin typeface="Oswald"/>
                <a:ea typeface="Oswald"/>
                <a:cs typeface="Oswald"/>
                <a:sym typeface="Oswald"/>
              </a:defRPr>
            </a:lvl8pPr>
            <a:lvl9pPr indent="0" lvl="8" marL="0" marR="0" rtl="0" algn="r">
              <a:spcBef>
                <a:spcPts val="0"/>
              </a:spcBef>
              <a:buNone/>
              <a:defRPr b="0" i="0" sz="1200" u="none" cap="none" strike="noStrike">
                <a:solidFill>
                  <a:schemeClr val="dk1"/>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pic>
        <p:nvPicPr>
          <p:cNvPr id="16" name="Google Shape;16;p1"/>
          <p:cNvPicPr preferRelativeResize="0"/>
          <p:nvPr/>
        </p:nvPicPr>
        <p:blipFill rotWithShape="1">
          <a:blip r:embed="rId1">
            <a:alphaModFix/>
          </a:blip>
          <a:srcRect b="0" l="0" r="0" t="0"/>
          <a:stretch/>
        </p:blipFill>
        <p:spPr>
          <a:xfrm>
            <a:off x="0" y="6277328"/>
            <a:ext cx="12192000" cy="58137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2.png"/><Relationship Id="rId5"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30.png"/><Relationship Id="rId6" Type="http://schemas.openxmlformats.org/officeDocument/2006/relationships/image" Target="../media/image20.png"/><Relationship Id="rId7"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29.png"/><Relationship Id="rId5"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27.png"/><Relationship Id="rId5" Type="http://schemas.openxmlformats.org/officeDocument/2006/relationships/image" Target="../media/image25.png"/><Relationship Id="rId6" Type="http://schemas.openxmlformats.org/officeDocument/2006/relationships/image" Target="../media/image28.png"/><Relationship Id="rId7"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13"/>
          <p:cNvSpPr txBox="1"/>
          <p:nvPr>
            <p:ph type="ctrTitle"/>
          </p:nvPr>
        </p:nvSpPr>
        <p:spPr>
          <a:xfrm>
            <a:off x="3716977" y="2326374"/>
            <a:ext cx="6951000" cy="7233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Oswald"/>
              <a:buNone/>
            </a:pPr>
            <a:r>
              <a:rPr lang="en-US"/>
              <a:t>The Multi-Radar Multi-Sensor (MRMS) System: Current Status and Future Plans</a:t>
            </a:r>
            <a:endParaRPr/>
          </a:p>
        </p:txBody>
      </p:sp>
      <p:sp>
        <p:nvSpPr>
          <p:cNvPr id="166" name="Google Shape;166;p13"/>
          <p:cNvSpPr txBox="1"/>
          <p:nvPr>
            <p:ph idx="1" type="subTitle"/>
          </p:nvPr>
        </p:nvSpPr>
        <p:spPr>
          <a:xfrm>
            <a:off x="3716975" y="3222400"/>
            <a:ext cx="6302700" cy="1880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800"/>
              <a:buNone/>
            </a:pPr>
            <a:r>
              <a:t/>
            </a:r>
            <a:endParaRPr/>
          </a:p>
          <a:p>
            <a:pPr indent="0" lvl="0" marL="0" rtl="0" algn="l">
              <a:lnSpc>
                <a:spcPct val="90000"/>
              </a:lnSpc>
              <a:spcBef>
                <a:spcPts val="0"/>
              </a:spcBef>
              <a:spcAft>
                <a:spcPts val="0"/>
              </a:spcAft>
              <a:buClr>
                <a:schemeClr val="lt1"/>
              </a:buClr>
              <a:buSzPts val="2800"/>
              <a:buNone/>
            </a:pPr>
            <a:r>
              <a:rPr lang="en-US"/>
              <a:t>Race Clark</a:t>
            </a:r>
            <a:endParaRPr/>
          </a:p>
          <a:p>
            <a:pPr indent="0" lvl="0" marL="0" rtl="0" algn="l">
              <a:lnSpc>
                <a:spcPct val="115000"/>
              </a:lnSpc>
              <a:spcBef>
                <a:spcPts val="0"/>
              </a:spcBef>
              <a:spcAft>
                <a:spcPts val="0"/>
              </a:spcAft>
              <a:buClr>
                <a:schemeClr val="lt1"/>
              </a:buClr>
              <a:buSzPts val="2800"/>
              <a:buNone/>
            </a:pPr>
            <a:r>
              <a:rPr lang="en-US"/>
              <a:t>NOAA/OAR/National Severe Storms Laboratory</a:t>
            </a:r>
            <a:endParaRPr/>
          </a:p>
        </p:txBody>
      </p:sp>
      <p:sp>
        <p:nvSpPr>
          <p:cNvPr id="167" name="Google Shape;167;p13"/>
          <p:cNvSpPr txBox="1"/>
          <p:nvPr>
            <p:ph idx="10" type="dt"/>
          </p:nvPr>
        </p:nvSpPr>
        <p:spPr>
          <a:xfrm>
            <a:off x="838200" y="6356350"/>
            <a:ext cx="13970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22 April 2026</a:t>
            </a:r>
            <a:endParaRPr/>
          </a:p>
        </p:txBody>
      </p:sp>
      <p:sp>
        <p:nvSpPr>
          <p:cNvPr id="168" name="Google Shape;168;p13"/>
          <p:cNvSpPr txBox="1"/>
          <p:nvPr>
            <p:ph idx="12" type="sldNum"/>
          </p:nvPr>
        </p:nvSpPr>
        <p:spPr>
          <a:xfrm>
            <a:off x="10984088" y="6356350"/>
            <a:ext cx="369711"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69" name="Google Shape;169;p13"/>
          <p:cNvSpPr txBox="1"/>
          <p:nvPr>
            <p:ph idx="11" type="ftr"/>
          </p:nvPr>
        </p:nvSpPr>
        <p:spPr>
          <a:xfrm>
            <a:off x="2235200" y="6356350"/>
            <a:ext cx="8238836"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National Oceanic and Atmospheric Administration / Office of Oceanic and Atmospheric Research / National Severe Storms Laboratory</a:t>
            </a:r>
            <a:endParaRPr/>
          </a:p>
        </p:txBody>
      </p:sp>
      <p:sp>
        <p:nvSpPr>
          <p:cNvPr id="170" name="Google Shape;170;p13"/>
          <p:cNvSpPr txBox="1"/>
          <p:nvPr>
            <p:ph idx="1" type="subTitle"/>
          </p:nvPr>
        </p:nvSpPr>
        <p:spPr>
          <a:xfrm>
            <a:off x="139725" y="5487800"/>
            <a:ext cx="11938200" cy="645900"/>
          </a:xfrm>
          <a:prstGeom prst="rect">
            <a:avLst/>
          </a:prstGeom>
          <a:noFill/>
          <a:ln>
            <a:noFill/>
          </a:ln>
        </p:spPr>
        <p:txBody>
          <a:bodyPr anchorCtr="0" anchor="t" bIns="45700" lIns="91425" spcFirstLastPara="1" rIns="91425" wrap="square" tIns="45700">
            <a:normAutofit fontScale="55000"/>
          </a:bodyPr>
          <a:lstStyle/>
          <a:p>
            <a:pPr indent="0" lvl="0" marL="0" rtl="0" algn="l">
              <a:lnSpc>
                <a:spcPct val="115000"/>
              </a:lnSpc>
              <a:spcBef>
                <a:spcPts val="0"/>
              </a:spcBef>
              <a:spcAft>
                <a:spcPts val="0"/>
              </a:spcAft>
              <a:buClr>
                <a:schemeClr val="lt1"/>
              </a:buClr>
              <a:buSzPct val="100000"/>
              <a:buNone/>
            </a:pPr>
            <a:r>
              <a:rPr lang="en-US"/>
              <a:t>with contributions from Jian Zhang, J.J. Gourley, Steve Martinaitis, Stephen Cocks, Heather Reeves, Karen Cooper, Carrie Langston, Lin Tang, Mike Taylor, Robert Toomey, Timothy Miller, Travis Smith, Gabriela Fisher, Brent Kraninger, Andrew Osborne, Jackson Anthony, John Cintineo, Dean Meyer, Andrew Osborne, Daniel Tripp, and Brandon Smith</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4"/>
          <p:cNvSpPr txBox="1"/>
          <p:nvPr>
            <p:ph type="title"/>
          </p:nvPr>
        </p:nvSpPr>
        <p:spPr>
          <a:xfrm>
            <a:off x="1178775" y="36743"/>
            <a:ext cx="102387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MRMS has been operational at NCO since 2014.</a:t>
            </a:r>
            <a:endParaRPr/>
          </a:p>
        </p:txBody>
      </p:sp>
      <p:sp>
        <p:nvSpPr>
          <p:cNvPr id="177" name="Google Shape;177;p14"/>
          <p:cNvSpPr txBox="1"/>
          <p:nvPr>
            <p:ph idx="1" type="body"/>
          </p:nvPr>
        </p:nvSpPr>
        <p:spPr>
          <a:xfrm>
            <a:off x="1318200" y="1396200"/>
            <a:ext cx="5408100" cy="4905600"/>
          </a:xfrm>
          <a:prstGeom prst="rect">
            <a:avLst/>
          </a:prstGeom>
        </p:spPr>
        <p:txBody>
          <a:bodyPr anchorCtr="0" anchor="t" bIns="45700" lIns="91425" spcFirstLastPara="1" rIns="91425" wrap="square" tIns="45700">
            <a:normAutofit fontScale="92500"/>
          </a:bodyPr>
          <a:lstStyle/>
          <a:p>
            <a:pPr indent="0" lvl="0" marL="0" rtl="0" algn="l">
              <a:lnSpc>
                <a:spcPct val="115000"/>
              </a:lnSpc>
              <a:spcBef>
                <a:spcPts val="0"/>
              </a:spcBef>
              <a:spcAft>
                <a:spcPts val="0"/>
              </a:spcAft>
              <a:buNone/>
            </a:pPr>
            <a:r>
              <a:rPr i="1" lang="en-US" sz="2773">
                <a:latin typeface="Calibri"/>
                <a:ea typeface="Calibri"/>
                <a:cs typeface="Calibri"/>
                <a:sym typeface="Calibri"/>
              </a:rPr>
              <a:t>MRMS provides weather </a:t>
            </a:r>
            <a:r>
              <a:rPr i="1" lang="en-US" sz="2773">
                <a:latin typeface="Calibri"/>
                <a:ea typeface="Calibri"/>
                <a:cs typeface="Calibri"/>
                <a:sym typeface="Calibri"/>
              </a:rPr>
              <a:t>intelligence</a:t>
            </a:r>
            <a:r>
              <a:rPr i="1" lang="en-US" sz="2773">
                <a:latin typeface="Calibri"/>
                <a:ea typeface="Calibri"/>
                <a:cs typeface="Calibri"/>
                <a:sym typeface="Calibri"/>
              </a:rPr>
              <a:t> across the weather </a:t>
            </a:r>
            <a:r>
              <a:rPr i="1" lang="en-US" sz="2773">
                <a:latin typeface="Calibri"/>
                <a:ea typeface="Calibri"/>
                <a:cs typeface="Calibri"/>
                <a:sym typeface="Calibri"/>
              </a:rPr>
              <a:t>enterprise:</a:t>
            </a:r>
            <a:endParaRPr i="1" sz="2773">
              <a:latin typeface="Calibri"/>
              <a:ea typeface="Calibri"/>
              <a:cs typeface="Calibri"/>
              <a:sym typeface="Calibri"/>
            </a:endParaRPr>
          </a:p>
          <a:p>
            <a:pPr indent="-362522" lvl="0" marL="457200" rtl="0" algn="l">
              <a:lnSpc>
                <a:spcPct val="115000"/>
              </a:lnSpc>
              <a:spcBef>
                <a:spcPts val="0"/>
              </a:spcBef>
              <a:spcAft>
                <a:spcPts val="0"/>
              </a:spcAft>
              <a:buSzPct val="100000"/>
              <a:buFont typeface="Calibri"/>
              <a:buAutoNum type="arabicPeriod"/>
            </a:pPr>
            <a:r>
              <a:rPr lang="en-US" sz="2280">
                <a:latin typeface="Calibri"/>
                <a:ea typeface="Calibri"/>
                <a:cs typeface="Calibri"/>
                <a:sym typeface="Calibri"/>
              </a:rPr>
              <a:t>Integrating Federal, state, and commercial data</a:t>
            </a:r>
            <a:endParaRPr sz="2280">
              <a:latin typeface="Calibri"/>
              <a:ea typeface="Calibri"/>
              <a:cs typeface="Calibri"/>
              <a:sym typeface="Calibri"/>
            </a:endParaRPr>
          </a:p>
          <a:p>
            <a:pPr indent="-362522" lvl="0" marL="457200" rtl="0" algn="l">
              <a:lnSpc>
                <a:spcPct val="115000"/>
              </a:lnSpc>
              <a:spcBef>
                <a:spcPts val="0"/>
              </a:spcBef>
              <a:spcAft>
                <a:spcPts val="0"/>
              </a:spcAft>
              <a:buSzPct val="100000"/>
              <a:buFont typeface="Calibri"/>
              <a:buAutoNum type="arabicPeriod"/>
            </a:pPr>
            <a:r>
              <a:rPr lang="en-US" sz="2280">
                <a:latin typeface="Calibri"/>
                <a:ea typeface="Calibri"/>
                <a:cs typeface="Calibri"/>
                <a:sym typeface="Calibri"/>
              </a:rPr>
              <a:t>Providing 3D insights into the atmosphere</a:t>
            </a:r>
            <a:endParaRPr sz="2280">
              <a:latin typeface="Calibri"/>
              <a:ea typeface="Calibri"/>
              <a:cs typeface="Calibri"/>
              <a:sym typeface="Calibri"/>
            </a:endParaRPr>
          </a:p>
          <a:p>
            <a:pPr indent="-362522" lvl="0" marL="457200" rtl="0" algn="l">
              <a:lnSpc>
                <a:spcPct val="115000"/>
              </a:lnSpc>
              <a:spcBef>
                <a:spcPts val="0"/>
              </a:spcBef>
              <a:spcAft>
                <a:spcPts val="0"/>
              </a:spcAft>
              <a:buSzPct val="100000"/>
              <a:buFont typeface="Calibri"/>
              <a:buAutoNum type="arabicPeriod"/>
            </a:pPr>
            <a:r>
              <a:rPr lang="en-US" sz="2280">
                <a:latin typeface="Calibri"/>
                <a:ea typeface="Calibri"/>
                <a:cs typeface="Calibri"/>
                <a:sym typeface="Calibri"/>
              </a:rPr>
              <a:t>Unleashing </a:t>
            </a:r>
            <a:r>
              <a:rPr lang="en-US" sz="2280">
                <a:latin typeface="Calibri"/>
                <a:ea typeface="Calibri"/>
                <a:cs typeface="Calibri"/>
                <a:sym typeface="Calibri"/>
              </a:rPr>
              <a:t>capabilities</a:t>
            </a:r>
            <a:r>
              <a:rPr lang="en-US" sz="2280">
                <a:latin typeface="Calibri"/>
                <a:ea typeface="Calibri"/>
                <a:cs typeface="Calibri"/>
                <a:sym typeface="Calibri"/>
              </a:rPr>
              <a:t> of the radar network</a:t>
            </a:r>
            <a:endParaRPr sz="2280">
              <a:latin typeface="Calibri"/>
              <a:ea typeface="Calibri"/>
              <a:cs typeface="Calibri"/>
              <a:sym typeface="Calibri"/>
            </a:endParaRPr>
          </a:p>
          <a:p>
            <a:pPr indent="-362522" lvl="0" marL="457200" rtl="0" algn="l">
              <a:lnSpc>
                <a:spcPct val="115000"/>
              </a:lnSpc>
              <a:spcBef>
                <a:spcPts val="0"/>
              </a:spcBef>
              <a:spcAft>
                <a:spcPts val="0"/>
              </a:spcAft>
              <a:buSzPct val="100000"/>
              <a:buFont typeface="Calibri"/>
              <a:buAutoNum type="arabicPeriod"/>
            </a:pPr>
            <a:r>
              <a:rPr lang="en-US" sz="2280">
                <a:latin typeface="Calibri"/>
                <a:ea typeface="Calibri"/>
                <a:cs typeface="Calibri"/>
                <a:sym typeface="Calibri"/>
              </a:rPr>
              <a:t>Assimilating radar data for models</a:t>
            </a:r>
            <a:endParaRPr sz="1940">
              <a:latin typeface="Calibri"/>
              <a:ea typeface="Calibri"/>
              <a:cs typeface="Calibri"/>
              <a:sym typeface="Calibri"/>
            </a:endParaRPr>
          </a:p>
          <a:p>
            <a:pPr indent="0" lvl="0" marL="914400" rtl="0" algn="l">
              <a:lnSpc>
                <a:spcPct val="115000"/>
              </a:lnSpc>
              <a:spcBef>
                <a:spcPts val="0"/>
              </a:spcBef>
              <a:spcAft>
                <a:spcPts val="0"/>
              </a:spcAft>
              <a:buNone/>
            </a:pPr>
            <a:r>
              <a:t/>
            </a:r>
            <a:endParaRPr b="1" sz="2280">
              <a:latin typeface="Calibri"/>
              <a:ea typeface="Calibri"/>
              <a:cs typeface="Calibri"/>
              <a:sym typeface="Calibri"/>
            </a:endParaRPr>
          </a:p>
          <a:p>
            <a:pPr indent="0" lvl="0" marL="0" rtl="0" algn="ctr">
              <a:lnSpc>
                <a:spcPct val="115000"/>
              </a:lnSpc>
              <a:spcBef>
                <a:spcPts val="0"/>
              </a:spcBef>
              <a:spcAft>
                <a:spcPts val="0"/>
              </a:spcAft>
              <a:buNone/>
            </a:pPr>
            <a:r>
              <a:rPr b="1" lang="en-US" sz="2280">
                <a:solidFill>
                  <a:schemeClr val="accent4"/>
                </a:solidFill>
                <a:latin typeface="Calibri"/>
                <a:ea typeface="Calibri"/>
                <a:cs typeface="Calibri"/>
                <a:sym typeface="Calibri"/>
              </a:rPr>
              <a:t>Decision support for severe weather, hydrology, aviation, and ground transportation</a:t>
            </a:r>
            <a:endParaRPr b="1" sz="2280">
              <a:solidFill>
                <a:schemeClr val="accent4"/>
              </a:solidFill>
              <a:latin typeface="Calibri"/>
              <a:ea typeface="Calibri"/>
              <a:cs typeface="Calibri"/>
              <a:sym typeface="Calibri"/>
            </a:endParaRPr>
          </a:p>
          <a:p>
            <a:pPr indent="0" lvl="0" marL="0" rtl="0" algn="l">
              <a:lnSpc>
                <a:spcPct val="115000"/>
              </a:lnSpc>
              <a:spcBef>
                <a:spcPts val="1000"/>
              </a:spcBef>
              <a:spcAft>
                <a:spcPts val="0"/>
              </a:spcAft>
              <a:buSzPct val="39286"/>
              <a:buNone/>
            </a:pPr>
            <a:r>
              <a:t/>
            </a:r>
            <a:endParaRPr sz="2380">
              <a:latin typeface="Calibri"/>
              <a:ea typeface="Calibri"/>
              <a:cs typeface="Calibri"/>
              <a:sym typeface="Calibri"/>
            </a:endParaRPr>
          </a:p>
        </p:txBody>
      </p:sp>
      <p:sp>
        <p:nvSpPr>
          <p:cNvPr id="178" name="Google Shape;178;p14"/>
          <p:cNvSpPr txBox="1"/>
          <p:nvPr>
            <p:ph idx="12" type="sldNum"/>
          </p:nvPr>
        </p:nvSpPr>
        <p:spPr>
          <a:xfrm>
            <a:off x="10984088" y="6356350"/>
            <a:ext cx="369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79" name="Google Shape;179;p14"/>
          <p:cNvPicPr preferRelativeResize="0"/>
          <p:nvPr/>
        </p:nvPicPr>
        <p:blipFill rotWithShape="1">
          <a:blip r:embed="rId3">
            <a:alphaModFix/>
          </a:blip>
          <a:srcRect b="0" l="0" r="15825" t="47608"/>
          <a:stretch/>
        </p:blipFill>
        <p:spPr>
          <a:xfrm>
            <a:off x="6640950" y="4021425"/>
            <a:ext cx="4814350" cy="2188875"/>
          </a:xfrm>
          <a:prstGeom prst="rect">
            <a:avLst/>
          </a:prstGeom>
          <a:noFill/>
          <a:ln>
            <a:noFill/>
          </a:ln>
        </p:spPr>
      </p:pic>
      <p:pic>
        <p:nvPicPr>
          <p:cNvPr id="180" name="Google Shape;180;p14"/>
          <p:cNvPicPr preferRelativeResize="0"/>
          <p:nvPr/>
        </p:nvPicPr>
        <p:blipFill rotWithShape="1">
          <a:blip r:embed="rId4">
            <a:alphaModFix/>
          </a:blip>
          <a:srcRect b="0" l="0" r="0" t="0"/>
          <a:stretch/>
        </p:blipFill>
        <p:spPr>
          <a:xfrm>
            <a:off x="7216675" y="1330999"/>
            <a:ext cx="4154189" cy="2802225"/>
          </a:xfrm>
          <a:prstGeom prst="rect">
            <a:avLst/>
          </a:prstGeom>
          <a:noFill/>
          <a:ln>
            <a:noFill/>
          </a:ln>
        </p:spPr>
      </p:pic>
      <p:sp>
        <p:nvSpPr>
          <p:cNvPr id="181" name="Google Shape;181;p14"/>
          <p:cNvSpPr txBox="1"/>
          <p:nvPr/>
        </p:nvSpPr>
        <p:spPr>
          <a:xfrm>
            <a:off x="8053275" y="3345450"/>
            <a:ext cx="694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Arial"/>
                <a:ea typeface="Arial"/>
                <a:cs typeface="Arial"/>
                <a:sym typeface="Arial"/>
              </a:rPr>
              <a:t>Hawaii</a:t>
            </a:r>
            <a:endParaRPr b="0" i="0" sz="1200" u="none" cap="none" strike="noStrike">
              <a:solidFill>
                <a:srgbClr val="FFFFFF"/>
              </a:solidFill>
              <a:latin typeface="Arial"/>
              <a:ea typeface="Arial"/>
              <a:cs typeface="Arial"/>
              <a:sym typeface="Arial"/>
            </a:endParaRPr>
          </a:p>
        </p:txBody>
      </p:sp>
      <p:sp>
        <p:nvSpPr>
          <p:cNvPr id="182" name="Google Shape;182;p14"/>
          <p:cNvSpPr txBox="1"/>
          <p:nvPr/>
        </p:nvSpPr>
        <p:spPr>
          <a:xfrm>
            <a:off x="7439125" y="2250100"/>
            <a:ext cx="694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Arial"/>
                <a:ea typeface="Arial"/>
                <a:cs typeface="Arial"/>
                <a:sym typeface="Arial"/>
              </a:rPr>
              <a:t>Alaska</a:t>
            </a:r>
            <a:endParaRPr b="0" i="0" sz="1200" u="none" cap="none" strike="noStrike">
              <a:solidFill>
                <a:srgbClr val="FFFFFF"/>
              </a:solidFill>
              <a:latin typeface="Arial"/>
              <a:ea typeface="Arial"/>
              <a:cs typeface="Arial"/>
              <a:sym typeface="Arial"/>
            </a:endParaRPr>
          </a:p>
        </p:txBody>
      </p:sp>
      <p:sp>
        <p:nvSpPr>
          <p:cNvPr id="183" name="Google Shape;183;p14"/>
          <p:cNvSpPr txBox="1"/>
          <p:nvPr/>
        </p:nvSpPr>
        <p:spPr>
          <a:xfrm>
            <a:off x="9371125" y="1953425"/>
            <a:ext cx="16794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Arial"/>
                <a:ea typeface="Arial"/>
                <a:cs typeface="Arial"/>
                <a:sym typeface="Arial"/>
              </a:rPr>
              <a:t>Continental US and Southern Canada</a:t>
            </a:r>
            <a:endParaRPr b="0" i="0" sz="1200" u="none" cap="none" strike="noStrike">
              <a:solidFill>
                <a:srgbClr val="FFFFFF"/>
              </a:solidFill>
              <a:latin typeface="Arial"/>
              <a:ea typeface="Arial"/>
              <a:cs typeface="Arial"/>
              <a:sym typeface="Arial"/>
            </a:endParaRPr>
          </a:p>
        </p:txBody>
      </p:sp>
      <p:sp>
        <p:nvSpPr>
          <p:cNvPr id="184" name="Google Shape;184;p14"/>
          <p:cNvSpPr txBox="1"/>
          <p:nvPr/>
        </p:nvSpPr>
        <p:spPr>
          <a:xfrm>
            <a:off x="10075025" y="3763925"/>
            <a:ext cx="978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Arial"/>
                <a:ea typeface="Arial"/>
                <a:cs typeface="Arial"/>
                <a:sym typeface="Arial"/>
              </a:rPr>
              <a:t>Caribbean</a:t>
            </a:r>
            <a:endParaRPr b="0" i="0" sz="1200" u="none" cap="none" strike="noStrike">
              <a:solidFill>
                <a:srgbClr val="FFFFFF"/>
              </a:solidFill>
              <a:latin typeface="Arial"/>
              <a:ea typeface="Arial"/>
              <a:cs typeface="Arial"/>
              <a:sym typeface="Arial"/>
            </a:endParaRPr>
          </a:p>
        </p:txBody>
      </p:sp>
      <p:sp>
        <p:nvSpPr>
          <p:cNvPr id="185" name="Google Shape;185;p14"/>
          <p:cNvSpPr txBox="1"/>
          <p:nvPr/>
        </p:nvSpPr>
        <p:spPr>
          <a:xfrm>
            <a:off x="7279550" y="3800475"/>
            <a:ext cx="602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Arial"/>
                <a:ea typeface="Arial"/>
                <a:cs typeface="Arial"/>
                <a:sym typeface="Arial"/>
              </a:rPr>
              <a:t>Guam</a:t>
            </a:r>
            <a:endParaRPr b="0" i="0" sz="1200" u="none" cap="none" strike="noStrike">
              <a:solidFill>
                <a:srgbClr val="FFFFFF"/>
              </a:solidFill>
              <a:latin typeface="Arial"/>
              <a:ea typeface="Arial"/>
              <a:cs typeface="Arial"/>
              <a:sym typeface="Arial"/>
            </a:endParaRPr>
          </a:p>
        </p:txBody>
      </p:sp>
      <p:sp>
        <p:nvSpPr>
          <p:cNvPr id="186" name="Google Shape;186;p14"/>
          <p:cNvSpPr txBox="1"/>
          <p:nvPr/>
        </p:nvSpPr>
        <p:spPr>
          <a:xfrm>
            <a:off x="7366975" y="1379000"/>
            <a:ext cx="3068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FFFFFF"/>
                </a:solidFill>
                <a:latin typeface="Arial"/>
                <a:ea typeface="Arial"/>
                <a:cs typeface="Arial"/>
                <a:sym typeface="Arial"/>
              </a:rPr>
              <a:t>MRMS Coverage and Radar Locations</a:t>
            </a:r>
            <a:endParaRPr b="1" i="0" sz="1200" u="none" cap="none" strike="noStrike">
              <a:solidFill>
                <a:srgbClr val="FFFFFF"/>
              </a:solidFill>
              <a:latin typeface="Arial"/>
              <a:ea typeface="Arial"/>
              <a:cs typeface="Arial"/>
              <a:sym typeface="Arial"/>
            </a:endParaRPr>
          </a:p>
        </p:txBody>
      </p:sp>
      <p:sp>
        <p:nvSpPr>
          <p:cNvPr id="187" name="Google Shape;187;p14"/>
          <p:cNvSpPr txBox="1"/>
          <p:nvPr/>
        </p:nvSpPr>
        <p:spPr>
          <a:xfrm>
            <a:off x="6639750" y="4097625"/>
            <a:ext cx="3172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~180 Radars continuously streaming data</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~20,000 Rain Gauges hourly</a:t>
            </a:r>
            <a:endParaRPr b="0" i="0" sz="1200" u="none" cap="none" strike="noStrike">
              <a:solidFill>
                <a:srgbClr val="000000"/>
              </a:solidFill>
              <a:latin typeface="Arial"/>
              <a:ea typeface="Arial"/>
              <a:cs typeface="Arial"/>
              <a:sym typeface="Arial"/>
            </a:endParaRPr>
          </a:p>
        </p:txBody>
      </p:sp>
      <p:sp>
        <p:nvSpPr>
          <p:cNvPr id="188" name="Google Shape;188;p14"/>
          <p:cNvSpPr txBox="1"/>
          <p:nvPr>
            <p:ph idx="12" type="sldNum"/>
          </p:nvPr>
        </p:nvSpPr>
        <p:spPr>
          <a:xfrm>
            <a:off x="10984088" y="6356350"/>
            <a:ext cx="369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89" name="Google Shape;189;p14"/>
          <p:cNvSpPr txBox="1"/>
          <p:nvPr>
            <p:ph idx="11" type="ftr"/>
          </p:nvPr>
        </p:nvSpPr>
        <p:spPr>
          <a:xfrm>
            <a:off x="2235200" y="6356350"/>
            <a:ext cx="82389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National Oceanic and Atmospheric Administration / Office of Oceanic and Atmospheric Research / National Severe Storms Laboratory</a:t>
            </a:r>
            <a:endParaRPr/>
          </a:p>
        </p:txBody>
      </p:sp>
      <p:sp>
        <p:nvSpPr>
          <p:cNvPr id="190" name="Google Shape;190;p14"/>
          <p:cNvSpPr txBox="1"/>
          <p:nvPr>
            <p:ph idx="10" type="dt"/>
          </p:nvPr>
        </p:nvSpPr>
        <p:spPr>
          <a:xfrm>
            <a:off x="838200" y="6356350"/>
            <a:ext cx="13971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22</a:t>
            </a:r>
            <a:r>
              <a:rPr lang="en-US"/>
              <a:t> April 2026</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5"/>
          <p:cNvSpPr txBox="1"/>
          <p:nvPr>
            <p:ph type="title"/>
          </p:nvPr>
        </p:nvSpPr>
        <p:spPr>
          <a:xfrm>
            <a:off x="1318200" y="193400"/>
            <a:ext cx="6452100" cy="14832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a:t>The next generation of radar data mosaicking: VCP Independence</a:t>
            </a:r>
            <a:endParaRPr/>
          </a:p>
        </p:txBody>
      </p:sp>
      <p:sp>
        <p:nvSpPr>
          <p:cNvPr id="197" name="Google Shape;197;p15"/>
          <p:cNvSpPr txBox="1"/>
          <p:nvPr>
            <p:ph idx="1" type="body"/>
          </p:nvPr>
        </p:nvSpPr>
        <p:spPr>
          <a:xfrm>
            <a:off x="1318200" y="1590250"/>
            <a:ext cx="5946300" cy="4586400"/>
          </a:xfrm>
          <a:prstGeom prst="rect">
            <a:avLst/>
          </a:prstGeom>
        </p:spPr>
        <p:txBody>
          <a:bodyPr anchorCtr="0" anchor="t" bIns="45700" lIns="91425" spcFirstLastPara="1" rIns="91425" wrap="square" tIns="45700">
            <a:normAutofit/>
          </a:bodyPr>
          <a:lstStyle/>
          <a:p>
            <a:pPr indent="0" lvl="0" marL="0" rtl="0" algn="ctr">
              <a:lnSpc>
                <a:spcPct val="115000"/>
              </a:lnSpc>
              <a:spcBef>
                <a:spcPts val="0"/>
              </a:spcBef>
              <a:spcAft>
                <a:spcPts val="0"/>
              </a:spcAft>
              <a:buNone/>
            </a:pPr>
            <a:r>
              <a:t/>
            </a:r>
            <a:endParaRPr i="1" sz="2741" u="sng">
              <a:latin typeface="Calibri"/>
              <a:ea typeface="Calibri"/>
              <a:cs typeface="Calibri"/>
              <a:sym typeface="Calibri"/>
            </a:endParaRPr>
          </a:p>
          <a:p>
            <a:pPr indent="0" lvl="0" marL="0" rtl="0" algn="ctr">
              <a:lnSpc>
                <a:spcPct val="115000"/>
              </a:lnSpc>
              <a:spcBef>
                <a:spcPts val="0"/>
              </a:spcBef>
              <a:spcAft>
                <a:spcPts val="0"/>
              </a:spcAft>
              <a:buNone/>
            </a:pPr>
            <a:r>
              <a:rPr i="1" lang="en-US" sz="2941" u="sng">
                <a:latin typeface="Calibri"/>
                <a:ea typeface="Calibri"/>
                <a:cs typeface="Calibri"/>
                <a:sym typeface="Calibri"/>
              </a:rPr>
              <a:t>Making MRMS more agile and flexible</a:t>
            </a:r>
            <a:endParaRPr i="1" sz="2941" u="sng">
              <a:latin typeface="Calibri"/>
              <a:ea typeface="Calibri"/>
              <a:cs typeface="Calibri"/>
              <a:sym typeface="Calibri"/>
            </a:endParaRPr>
          </a:p>
          <a:p>
            <a:pPr indent="-381000" lvl="0" marL="457200" rtl="0" algn="l">
              <a:lnSpc>
                <a:spcPct val="115000"/>
              </a:lnSpc>
              <a:spcBef>
                <a:spcPts val="0"/>
              </a:spcBef>
              <a:spcAft>
                <a:spcPts val="0"/>
              </a:spcAft>
              <a:buSzPts val="2400"/>
              <a:buFont typeface="Calibri"/>
              <a:buAutoNum type="arabicPeriod"/>
            </a:pPr>
            <a:r>
              <a:rPr lang="en-US" sz="2400">
                <a:latin typeface="Calibri"/>
                <a:ea typeface="Calibri"/>
                <a:cs typeface="Calibri"/>
                <a:sym typeface="Calibri"/>
              </a:rPr>
              <a:t>VCPs have gotten more complicated</a:t>
            </a:r>
            <a:endParaRPr sz="2400">
              <a:latin typeface="Calibri"/>
              <a:ea typeface="Calibri"/>
              <a:cs typeface="Calibri"/>
              <a:sym typeface="Calibri"/>
            </a:endParaRPr>
          </a:p>
          <a:p>
            <a:pPr indent="-381000" lvl="0" marL="457200" rtl="0" algn="l">
              <a:lnSpc>
                <a:spcPct val="115000"/>
              </a:lnSpc>
              <a:spcBef>
                <a:spcPts val="0"/>
              </a:spcBef>
              <a:spcAft>
                <a:spcPts val="0"/>
              </a:spcAft>
              <a:buSzPts val="2400"/>
              <a:buFont typeface="Calibri"/>
              <a:buAutoNum type="arabicPeriod"/>
            </a:pPr>
            <a:r>
              <a:rPr lang="en-US" sz="2400">
                <a:latin typeface="Calibri"/>
                <a:ea typeface="Calibri"/>
                <a:cs typeface="Calibri"/>
                <a:sym typeface="Calibri"/>
              </a:rPr>
              <a:t>New types of radars coming online</a:t>
            </a:r>
            <a:endParaRPr sz="2400">
              <a:latin typeface="Calibri"/>
              <a:ea typeface="Calibri"/>
              <a:cs typeface="Calibri"/>
              <a:sym typeface="Calibri"/>
            </a:endParaRPr>
          </a:p>
          <a:p>
            <a:pPr indent="-381000" lvl="0" marL="457200" rtl="0" algn="l">
              <a:lnSpc>
                <a:spcPct val="115000"/>
              </a:lnSpc>
              <a:spcBef>
                <a:spcPts val="0"/>
              </a:spcBef>
              <a:spcAft>
                <a:spcPts val="0"/>
              </a:spcAft>
              <a:buSzPts val="2400"/>
              <a:buFont typeface="Calibri"/>
              <a:buAutoNum type="arabicPeriod"/>
            </a:pPr>
            <a:r>
              <a:rPr lang="en-US" sz="2400">
                <a:latin typeface="Calibri"/>
                <a:ea typeface="Calibri"/>
                <a:cs typeface="Calibri"/>
                <a:sym typeface="Calibri"/>
              </a:rPr>
              <a:t>Enables more rapid incorporation of new supplemental radars </a:t>
            </a:r>
            <a:endParaRPr sz="2400">
              <a:latin typeface="Calibri"/>
              <a:ea typeface="Calibri"/>
              <a:cs typeface="Calibri"/>
              <a:sym typeface="Calibri"/>
            </a:endParaRPr>
          </a:p>
          <a:p>
            <a:pPr indent="-381000" lvl="0" marL="457200" rtl="0" algn="l">
              <a:lnSpc>
                <a:spcPct val="115000"/>
              </a:lnSpc>
              <a:spcBef>
                <a:spcPts val="0"/>
              </a:spcBef>
              <a:spcAft>
                <a:spcPts val="0"/>
              </a:spcAft>
              <a:buSzPts val="2400"/>
              <a:buFont typeface="Calibri"/>
              <a:buAutoNum type="arabicPeriod"/>
            </a:pPr>
            <a:r>
              <a:rPr lang="en-US" sz="2400">
                <a:latin typeface="Calibri"/>
                <a:ea typeface="Calibri"/>
                <a:cs typeface="Calibri"/>
                <a:sym typeface="Calibri"/>
              </a:rPr>
              <a:t>Enables new products</a:t>
            </a:r>
            <a:endParaRPr sz="2400">
              <a:latin typeface="Calibri"/>
              <a:ea typeface="Calibri"/>
              <a:cs typeface="Calibri"/>
              <a:sym typeface="Calibri"/>
            </a:endParaRPr>
          </a:p>
          <a:p>
            <a:pPr indent="-381000" lvl="0" marL="457200" rtl="0" algn="l">
              <a:lnSpc>
                <a:spcPct val="115000"/>
              </a:lnSpc>
              <a:spcBef>
                <a:spcPts val="0"/>
              </a:spcBef>
              <a:spcAft>
                <a:spcPts val="0"/>
              </a:spcAft>
              <a:buSzPts val="2400"/>
              <a:buFont typeface="Calibri"/>
              <a:buAutoNum type="arabicPeriod"/>
            </a:pPr>
            <a:r>
              <a:rPr lang="en-US" sz="2400">
                <a:latin typeface="Calibri"/>
                <a:ea typeface="Calibri"/>
                <a:cs typeface="Calibri"/>
                <a:sym typeface="Calibri"/>
              </a:rPr>
              <a:t>Active testing/development at NSSL and CIWRO</a:t>
            </a:r>
            <a:endParaRPr sz="2400">
              <a:latin typeface="Calibri"/>
              <a:ea typeface="Calibri"/>
              <a:cs typeface="Calibri"/>
              <a:sym typeface="Calibri"/>
            </a:endParaRPr>
          </a:p>
        </p:txBody>
      </p:sp>
      <p:sp>
        <p:nvSpPr>
          <p:cNvPr id="198" name="Google Shape;198;p15"/>
          <p:cNvSpPr txBox="1"/>
          <p:nvPr>
            <p:ph idx="12" type="sldNum"/>
          </p:nvPr>
        </p:nvSpPr>
        <p:spPr>
          <a:xfrm>
            <a:off x="10984088" y="6356350"/>
            <a:ext cx="369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99" name="Google Shape;199;p15"/>
          <p:cNvPicPr preferRelativeResize="0"/>
          <p:nvPr/>
        </p:nvPicPr>
        <p:blipFill rotWithShape="1">
          <a:blip r:embed="rId3">
            <a:alphaModFix/>
          </a:blip>
          <a:srcRect b="2871" l="29289" r="0" t="8806"/>
          <a:stretch/>
        </p:blipFill>
        <p:spPr>
          <a:xfrm>
            <a:off x="8393750" y="2563678"/>
            <a:ext cx="2959949" cy="1857708"/>
          </a:xfrm>
          <a:prstGeom prst="rect">
            <a:avLst/>
          </a:prstGeom>
          <a:noFill/>
          <a:ln>
            <a:noFill/>
          </a:ln>
        </p:spPr>
      </p:pic>
      <p:sp>
        <p:nvSpPr>
          <p:cNvPr id="200" name="Google Shape;200;p15"/>
          <p:cNvSpPr txBox="1"/>
          <p:nvPr/>
        </p:nvSpPr>
        <p:spPr>
          <a:xfrm>
            <a:off x="7461050" y="2700802"/>
            <a:ext cx="932700" cy="5058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Calibri"/>
                <a:ea typeface="Calibri"/>
                <a:cs typeface="Calibri"/>
                <a:sym typeface="Calibri"/>
              </a:rPr>
              <a:t>25%</a:t>
            </a:r>
            <a:endParaRPr b="0" i="0" sz="2800" u="none" cap="none" strike="noStrike">
              <a:solidFill>
                <a:schemeClr val="lt1"/>
              </a:solidFill>
              <a:latin typeface="Calibri"/>
              <a:ea typeface="Calibri"/>
              <a:cs typeface="Calibri"/>
              <a:sym typeface="Calibri"/>
            </a:endParaRPr>
          </a:p>
        </p:txBody>
      </p:sp>
      <p:sp>
        <p:nvSpPr>
          <p:cNvPr id="201" name="Google Shape;201;p15"/>
          <p:cNvSpPr txBox="1"/>
          <p:nvPr/>
        </p:nvSpPr>
        <p:spPr>
          <a:xfrm>
            <a:off x="7461050" y="4421389"/>
            <a:ext cx="932700" cy="5058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Calibri"/>
                <a:ea typeface="Calibri"/>
                <a:cs typeface="Calibri"/>
                <a:sym typeface="Calibri"/>
              </a:rPr>
              <a:t>1%</a:t>
            </a:r>
            <a:endParaRPr b="0" i="0" sz="2800" u="none" cap="none" strike="noStrike">
              <a:solidFill>
                <a:schemeClr val="lt1"/>
              </a:solidFill>
              <a:latin typeface="Calibri"/>
              <a:ea typeface="Calibri"/>
              <a:cs typeface="Calibri"/>
              <a:sym typeface="Calibri"/>
            </a:endParaRPr>
          </a:p>
        </p:txBody>
      </p:sp>
      <p:pic>
        <p:nvPicPr>
          <p:cNvPr id="202" name="Google Shape;202;p15"/>
          <p:cNvPicPr preferRelativeResize="0"/>
          <p:nvPr/>
        </p:nvPicPr>
        <p:blipFill rotWithShape="1">
          <a:blip r:embed="rId4">
            <a:alphaModFix/>
          </a:blip>
          <a:srcRect b="1248" l="28896" r="0" t="8977"/>
          <a:stretch/>
        </p:blipFill>
        <p:spPr>
          <a:xfrm>
            <a:off x="8393750" y="4421375"/>
            <a:ext cx="2959949" cy="1862686"/>
          </a:xfrm>
          <a:prstGeom prst="rect">
            <a:avLst/>
          </a:prstGeom>
          <a:noFill/>
          <a:ln>
            <a:noFill/>
          </a:ln>
        </p:spPr>
      </p:pic>
      <p:sp>
        <p:nvSpPr>
          <p:cNvPr id="203" name="Google Shape;203;p15"/>
          <p:cNvSpPr/>
          <p:nvPr/>
        </p:nvSpPr>
        <p:spPr>
          <a:xfrm>
            <a:off x="9066150" y="2673037"/>
            <a:ext cx="875700" cy="930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swald Light"/>
              <a:ea typeface="Oswald Light"/>
              <a:cs typeface="Oswald Light"/>
              <a:sym typeface="Oswald Light"/>
            </a:endParaRPr>
          </a:p>
        </p:txBody>
      </p:sp>
      <p:sp>
        <p:nvSpPr>
          <p:cNvPr id="204" name="Google Shape;204;p15"/>
          <p:cNvSpPr txBox="1"/>
          <p:nvPr>
            <p:ph idx="11" type="ftr"/>
          </p:nvPr>
        </p:nvSpPr>
        <p:spPr>
          <a:xfrm>
            <a:off x="2235200" y="6356350"/>
            <a:ext cx="82389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National Oceanic and Atmospheric Administration / Office of Oceanic and Atmospheric Research / National Severe Storms Laboratory</a:t>
            </a:r>
            <a:endParaRPr/>
          </a:p>
        </p:txBody>
      </p:sp>
      <p:sp>
        <p:nvSpPr>
          <p:cNvPr id="205" name="Google Shape;205;p15"/>
          <p:cNvSpPr txBox="1"/>
          <p:nvPr>
            <p:ph idx="10" type="dt"/>
          </p:nvPr>
        </p:nvSpPr>
        <p:spPr>
          <a:xfrm>
            <a:off x="838200" y="6356350"/>
            <a:ext cx="13971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22 </a:t>
            </a:r>
            <a:r>
              <a:rPr lang="en-US"/>
              <a:t>April 2026</a:t>
            </a:r>
            <a:endParaRPr/>
          </a:p>
        </p:txBody>
      </p:sp>
      <p:grpSp>
        <p:nvGrpSpPr>
          <p:cNvPr id="206" name="Google Shape;206;p15"/>
          <p:cNvGrpSpPr/>
          <p:nvPr/>
        </p:nvGrpSpPr>
        <p:grpSpPr>
          <a:xfrm>
            <a:off x="7732472" y="-9082"/>
            <a:ext cx="3571024" cy="2573789"/>
            <a:chOff x="5875364" y="1196502"/>
            <a:chExt cx="2908710" cy="2315183"/>
          </a:xfrm>
        </p:grpSpPr>
        <p:pic>
          <p:nvPicPr>
            <p:cNvPr id="207" name="Google Shape;207;p15"/>
            <p:cNvPicPr preferRelativeResize="0"/>
            <p:nvPr/>
          </p:nvPicPr>
          <p:blipFill rotWithShape="1">
            <a:blip r:embed="rId5">
              <a:alphaModFix/>
            </a:blip>
            <a:srcRect b="0" l="0" r="0" t="0"/>
            <a:stretch/>
          </p:blipFill>
          <p:spPr>
            <a:xfrm>
              <a:off x="5952039" y="1196502"/>
              <a:ext cx="2832035" cy="2315183"/>
            </a:xfrm>
            <a:prstGeom prst="rect">
              <a:avLst/>
            </a:prstGeom>
            <a:noFill/>
            <a:ln cap="flat" cmpd="sng" w="9525">
              <a:solidFill>
                <a:srgbClr val="00B050"/>
              </a:solidFill>
              <a:prstDash val="solid"/>
              <a:round/>
              <a:headEnd len="sm" w="sm" type="none"/>
              <a:tailEnd len="sm" w="sm" type="none"/>
            </a:ln>
          </p:spPr>
        </p:pic>
        <p:sp>
          <p:nvSpPr>
            <p:cNvPr id="208" name="Google Shape;208;p15"/>
            <p:cNvSpPr/>
            <p:nvPr/>
          </p:nvSpPr>
          <p:spPr>
            <a:xfrm>
              <a:off x="7149218" y="1659539"/>
              <a:ext cx="97200" cy="102900"/>
            </a:xfrm>
            <a:prstGeom prst="ellipse">
              <a:avLst/>
            </a:prstGeom>
            <a:noFill/>
            <a:ln cap="flat" cmpd="sng" w="31750">
              <a:solidFill>
                <a:srgbClr val="0070C0"/>
              </a:solidFill>
              <a:prstDash val="solid"/>
              <a:round/>
              <a:headEnd len="sm" w="sm" type="none"/>
              <a:tailEnd len="sm" w="sm" type="none"/>
            </a:ln>
          </p:spPr>
          <p:txBody>
            <a:bodyPr anchorCtr="0" anchor="ctr" bIns="60900" lIns="121850" spcFirstLastPara="1" rIns="121850" wrap="square" tIns="609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209" name="Google Shape;209;p15"/>
            <p:cNvSpPr/>
            <p:nvPr/>
          </p:nvSpPr>
          <p:spPr>
            <a:xfrm>
              <a:off x="8219098" y="2405542"/>
              <a:ext cx="97200" cy="102900"/>
            </a:xfrm>
            <a:prstGeom prst="ellipse">
              <a:avLst/>
            </a:prstGeom>
            <a:noFill/>
            <a:ln cap="flat" cmpd="sng" w="31750">
              <a:solidFill>
                <a:srgbClr val="0070C0"/>
              </a:solidFill>
              <a:prstDash val="solid"/>
              <a:round/>
              <a:headEnd len="sm" w="sm" type="none"/>
              <a:tailEnd len="sm" w="sm" type="none"/>
            </a:ln>
          </p:spPr>
          <p:txBody>
            <a:bodyPr anchorCtr="0" anchor="ctr" bIns="60900" lIns="121850" spcFirstLastPara="1" rIns="121850" wrap="square" tIns="609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210" name="Google Shape;210;p15"/>
            <p:cNvSpPr/>
            <p:nvPr/>
          </p:nvSpPr>
          <p:spPr>
            <a:xfrm>
              <a:off x="8121836" y="1942505"/>
              <a:ext cx="97200" cy="102900"/>
            </a:xfrm>
            <a:prstGeom prst="ellipse">
              <a:avLst/>
            </a:prstGeom>
            <a:noFill/>
            <a:ln cap="flat" cmpd="sng" w="31750">
              <a:solidFill>
                <a:srgbClr val="0070C0"/>
              </a:solidFill>
              <a:prstDash val="solid"/>
              <a:round/>
              <a:headEnd len="sm" w="sm" type="none"/>
              <a:tailEnd len="sm" w="sm" type="none"/>
            </a:ln>
          </p:spPr>
          <p:txBody>
            <a:bodyPr anchorCtr="0" anchor="ctr" bIns="60900" lIns="121850" spcFirstLastPara="1" rIns="121850" wrap="square" tIns="609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211" name="Google Shape;211;p15"/>
            <p:cNvSpPr/>
            <p:nvPr/>
          </p:nvSpPr>
          <p:spPr>
            <a:xfrm>
              <a:off x="6103653" y="2225472"/>
              <a:ext cx="97200" cy="102900"/>
            </a:xfrm>
            <a:prstGeom prst="ellipse">
              <a:avLst/>
            </a:prstGeom>
            <a:noFill/>
            <a:ln cap="flat" cmpd="sng" w="31750">
              <a:solidFill>
                <a:srgbClr val="0070C0"/>
              </a:solidFill>
              <a:prstDash val="solid"/>
              <a:round/>
              <a:headEnd len="sm" w="sm" type="none"/>
              <a:tailEnd len="sm" w="sm" type="none"/>
            </a:ln>
          </p:spPr>
          <p:txBody>
            <a:bodyPr anchorCtr="0" anchor="ctr" bIns="60900" lIns="121850" spcFirstLastPara="1" rIns="121850" wrap="square" tIns="609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212" name="Google Shape;212;p15"/>
            <p:cNvSpPr/>
            <p:nvPr/>
          </p:nvSpPr>
          <p:spPr>
            <a:xfrm>
              <a:off x="6176599" y="1556642"/>
              <a:ext cx="97200" cy="102900"/>
            </a:xfrm>
            <a:prstGeom prst="ellipse">
              <a:avLst/>
            </a:prstGeom>
            <a:noFill/>
            <a:ln cap="flat" cmpd="sng" w="31750">
              <a:solidFill>
                <a:srgbClr val="0070C0"/>
              </a:solidFill>
              <a:prstDash val="solid"/>
              <a:round/>
              <a:headEnd len="sm" w="sm" type="none"/>
              <a:tailEnd len="sm" w="sm" type="none"/>
            </a:ln>
          </p:spPr>
          <p:txBody>
            <a:bodyPr anchorCtr="0" anchor="ctr" bIns="60900" lIns="121850" spcFirstLastPara="1" rIns="121850" wrap="square" tIns="609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213" name="Google Shape;213;p15"/>
            <p:cNvSpPr/>
            <p:nvPr/>
          </p:nvSpPr>
          <p:spPr>
            <a:xfrm>
              <a:off x="6541331" y="2276921"/>
              <a:ext cx="97200" cy="102900"/>
            </a:xfrm>
            <a:prstGeom prst="ellipse">
              <a:avLst/>
            </a:prstGeom>
            <a:noFill/>
            <a:ln cap="flat" cmpd="sng" w="31750">
              <a:solidFill>
                <a:srgbClr val="0070C0"/>
              </a:solidFill>
              <a:prstDash val="solid"/>
              <a:round/>
              <a:headEnd len="sm" w="sm" type="none"/>
              <a:tailEnd len="sm" w="sm" type="none"/>
            </a:ln>
          </p:spPr>
          <p:txBody>
            <a:bodyPr anchorCtr="0" anchor="ctr" bIns="60900" lIns="121850" spcFirstLastPara="1" rIns="121850" wrap="square" tIns="609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214" name="Google Shape;214;p15"/>
            <p:cNvSpPr/>
            <p:nvPr/>
          </p:nvSpPr>
          <p:spPr>
            <a:xfrm>
              <a:off x="8000259" y="2071127"/>
              <a:ext cx="109500" cy="102900"/>
            </a:xfrm>
            <a:prstGeom prst="ellipse">
              <a:avLst/>
            </a:prstGeom>
            <a:noFill/>
            <a:ln cap="flat" cmpd="sng" w="31750">
              <a:solidFill>
                <a:srgbClr val="0070C0"/>
              </a:solidFill>
              <a:prstDash val="solid"/>
              <a:round/>
              <a:headEnd len="sm" w="sm" type="none"/>
              <a:tailEnd len="sm" w="sm" type="none"/>
            </a:ln>
          </p:spPr>
          <p:txBody>
            <a:bodyPr anchorCtr="0" anchor="ctr" bIns="60900" lIns="121850" spcFirstLastPara="1" rIns="121850" wrap="square" tIns="609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0000"/>
                </a:solidFill>
                <a:latin typeface="Arial"/>
                <a:ea typeface="Arial"/>
                <a:cs typeface="Arial"/>
                <a:sym typeface="Arial"/>
              </a:endParaRPr>
            </a:p>
          </p:txBody>
        </p:sp>
        <p:sp>
          <p:nvSpPr>
            <p:cNvPr id="215" name="Google Shape;215;p15"/>
            <p:cNvSpPr/>
            <p:nvPr/>
          </p:nvSpPr>
          <p:spPr>
            <a:xfrm>
              <a:off x="7659843" y="2688509"/>
              <a:ext cx="109500" cy="102900"/>
            </a:xfrm>
            <a:prstGeom prst="ellipse">
              <a:avLst/>
            </a:prstGeom>
            <a:noFill/>
            <a:ln cap="flat" cmpd="sng" w="31750">
              <a:solidFill>
                <a:srgbClr val="0070C0"/>
              </a:solidFill>
              <a:prstDash val="solid"/>
              <a:round/>
              <a:headEnd len="sm" w="sm" type="none"/>
              <a:tailEnd len="sm" w="sm" type="none"/>
            </a:ln>
          </p:spPr>
          <p:txBody>
            <a:bodyPr anchorCtr="0" anchor="ctr" bIns="60900" lIns="121850" spcFirstLastPara="1" rIns="121850" wrap="square" tIns="609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0000"/>
                </a:solidFill>
                <a:latin typeface="Arial"/>
                <a:ea typeface="Arial"/>
                <a:cs typeface="Arial"/>
                <a:sym typeface="Arial"/>
              </a:endParaRPr>
            </a:p>
          </p:txBody>
        </p:sp>
        <p:sp>
          <p:nvSpPr>
            <p:cNvPr id="216" name="Google Shape;216;p15"/>
            <p:cNvSpPr/>
            <p:nvPr/>
          </p:nvSpPr>
          <p:spPr>
            <a:xfrm>
              <a:off x="8121836" y="2637060"/>
              <a:ext cx="109500" cy="102900"/>
            </a:xfrm>
            <a:prstGeom prst="ellipse">
              <a:avLst/>
            </a:prstGeom>
            <a:noFill/>
            <a:ln cap="flat" cmpd="sng" w="31750">
              <a:solidFill>
                <a:srgbClr val="0070C0"/>
              </a:solidFill>
              <a:prstDash val="solid"/>
              <a:round/>
              <a:headEnd len="sm" w="sm" type="none"/>
              <a:tailEnd len="sm" w="sm" type="none"/>
            </a:ln>
          </p:spPr>
          <p:txBody>
            <a:bodyPr anchorCtr="0" anchor="ctr" bIns="60900" lIns="121850" spcFirstLastPara="1" rIns="121850" wrap="square" tIns="609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0000"/>
                </a:solidFill>
                <a:latin typeface="Arial"/>
                <a:ea typeface="Arial"/>
                <a:cs typeface="Arial"/>
                <a:sym typeface="Arial"/>
              </a:endParaRPr>
            </a:p>
          </p:txBody>
        </p:sp>
        <p:sp>
          <p:nvSpPr>
            <p:cNvPr id="217" name="Google Shape;217;p15"/>
            <p:cNvSpPr/>
            <p:nvPr/>
          </p:nvSpPr>
          <p:spPr>
            <a:xfrm>
              <a:off x="6152284" y="1891057"/>
              <a:ext cx="97200" cy="102900"/>
            </a:xfrm>
            <a:prstGeom prst="ellipse">
              <a:avLst/>
            </a:prstGeom>
            <a:noFill/>
            <a:ln cap="flat" cmpd="sng" w="31750">
              <a:solidFill>
                <a:srgbClr val="0070C0"/>
              </a:solidFill>
              <a:prstDash val="solid"/>
              <a:round/>
              <a:headEnd len="sm" w="sm" type="none"/>
              <a:tailEnd len="sm" w="sm" type="none"/>
            </a:ln>
          </p:spPr>
          <p:txBody>
            <a:bodyPr anchorCtr="0" anchor="ctr" bIns="60900" lIns="121850" spcFirstLastPara="1" rIns="121850" wrap="square" tIns="609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218" name="Google Shape;218;p15"/>
            <p:cNvSpPr/>
            <p:nvPr/>
          </p:nvSpPr>
          <p:spPr>
            <a:xfrm>
              <a:off x="7465319" y="2688509"/>
              <a:ext cx="109500" cy="102900"/>
            </a:xfrm>
            <a:prstGeom prst="ellipse">
              <a:avLst/>
            </a:prstGeom>
            <a:noFill/>
            <a:ln cap="flat" cmpd="sng" w="31750">
              <a:solidFill>
                <a:srgbClr val="0070C0"/>
              </a:solidFill>
              <a:prstDash val="solid"/>
              <a:round/>
              <a:headEnd len="sm" w="sm" type="none"/>
              <a:tailEnd len="sm" w="sm" type="none"/>
            </a:ln>
          </p:spPr>
          <p:txBody>
            <a:bodyPr anchorCtr="0" anchor="ctr" bIns="60900" lIns="121850" spcFirstLastPara="1" rIns="121850" wrap="square" tIns="609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0000"/>
                </a:solidFill>
                <a:latin typeface="Arial"/>
                <a:ea typeface="Arial"/>
                <a:cs typeface="Arial"/>
                <a:sym typeface="Arial"/>
              </a:endParaRPr>
            </a:p>
          </p:txBody>
        </p:sp>
        <p:sp>
          <p:nvSpPr>
            <p:cNvPr id="219" name="Google Shape;219;p15"/>
            <p:cNvSpPr/>
            <p:nvPr/>
          </p:nvSpPr>
          <p:spPr>
            <a:xfrm>
              <a:off x="6589962" y="2508439"/>
              <a:ext cx="109500" cy="102900"/>
            </a:xfrm>
            <a:prstGeom prst="ellipse">
              <a:avLst/>
            </a:prstGeom>
            <a:noFill/>
            <a:ln cap="flat" cmpd="sng" w="31750">
              <a:solidFill>
                <a:srgbClr val="0070C0"/>
              </a:solidFill>
              <a:prstDash val="solid"/>
              <a:round/>
              <a:headEnd len="sm" w="sm" type="none"/>
              <a:tailEnd len="sm" w="sm" type="none"/>
            </a:ln>
          </p:spPr>
          <p:txBody>
            <a:bodyPr anchorCtr="0" anchor="ctr" bIns="60900" lIns="121850" spcFirstLastPara="1" rIns="121850" wrap="square" tIns="609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0000"/>
                </a:solidFill>
                <a:latin typeface="Arial"/>
                <a:ea typeface="Arial"/>
                <a:cs typeface="Arial"/>
                <a:sym typeface="Arial"/>
              </a:endParaRPr>
            </a:p>
          </p:txBody>
        </p:sp>
        <p:sp>
          <p:nvSpPr>
            <p:cNvPr id="220" name="Google Shape;220;p15"/>
            <p:cNvSpPr/>
            <p:nvPr/>
          </p:nvSpPr>
          <p:spPr>
            <a:xfrm>
              <a:off x="6772328" y="2225472"/>
              <a:ext cx="109500" cy="102900"/>
            </a:xfrm>
            <a:prstGeom prst="ellipse">
              <a:avLst/>
            </a:prstGeom>
            <a:noFill/>
            <a:ln cap="flat" cmpd="sng" w="31750">
              <a:solidFill>
                <a:srgbClr val="0070C0"/>
              </a:solidFill>
              <a:prstDash val="solid"/>
              <a:round/>
              <a:headEnd len="sm" w="sm" type="none"/>
              <a:tailEnd len="sm" w="sm" type="none"/>
            </a:ln>
          </p:spPr>
          <p:txBody>
            <a:bodyPr anchorCtr="0" anchor="ctr" bIns="60900" lIns="121850" spcFirstLastPara="1" rIns="121850" wrap="square" tIns="609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0000"/>
                </a:solidFill>
                <a:latin typeface="Arial"/>
                <a:ea typeface="Arial"/>
                <a:cs typeface="Arial"/>
                <a:sym typeface="Arial"/>
              </a:endParaRPr>
            </a:p>
          </p:txBody>
        </p:sp>
        <p:sp>
          <p:nvSpPr>
            <p:cNvPr id="221" name="Google Shape;221;p15"/>
            <p:cNvSpPr/>
            <p:nvPr/>
          </p:nvSpPr>
          <p:spPr>
            <a:xfrm>
              <a:off x="6589962" y="1685263"/>
              <a:ext cx="109500" cy="102900"/>
            </a:xfrm>
            <a:prstGeom prst="ellipse">
              <a:avLst/>
            </a:prstGeom>
            <a:noFill/>
            <a:ln cap="flat" cmpd="sng" w="31750">
              <a:solidFill>
                <a:srgbClr val="0070C0"/>
              </a:solidFill>
              <a:prstDash val="solid"/>
              <a:round/>
              <a:headEnd len="sm" w="sm" type="none"/>
              <a:tailEnd len="sm" w="sm" type="none"/>
            </a:ln>
          </p:spPr>
          <p:txBody>
            <a:bodyPr anchorCtr="0" anchor="ctr" bIns="60900" lIns="121850" spcFirstLastPara="1" rIns="121850" wrap="square" tIns="609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0000"/>
                </a:solidFill>
                <a:latin typeface="Arial"/>
                <a:ea typeface="Arial"/>
                <a:cs typeface="Arial"/>
                <a:sym typeface="Arial"/>
              </a:endParaRPr>
            </a:p>
          </p:txBody>
        </p:sp>
        <p:sp>
          <p:nvSpPr>
            <p:cNvPr id="222" name="Google Shape;222;p15"/>
            <p:cNvSpPr/>
            <p:nvPr/>
          </p:nvSpPr>
          <p:spPr>
            <a:xfrm>
              <a:off x="6589962" y="2045403"/>
              <a:ext cx="109500" cy="102900"/>
            </a:xfrm>
            <a:prstGeom prst="ellipse">
              <a:avLst/>
            </a:prstGeom>
            <a:noFill/>
            <a:ln cap="flat" cmpd="sng" w="31750">
              <a:solidFill>
                <a:srgbClr val="0070C0"/>
              </a:solidFill>
              <a:prstDash val="solid"/>
              <a:round/>
              <a:headEnd len="sm" w="sm" type="none"/>
              <a:tailEnd len="sm" w="sm" type="none"/>
            </a:ln>
          </p:spPr>
          <p:txBody>
            <a:bodyPr anchorCtr="0" anchor="ctr" bIns="60900" lIns="121850" spcFirstLastPara="1" rIns="121850" wrap="square" tIns="609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0000"/>
                </a:solidFill>
                <a:latin typeface="Arial"/>
                <a:ea typeface="Arial"/>
                <a:cs typeface="Arial"/>
                <a:sym typeface="Arial"/>
              </a:endParaRPr>
            </a:p>
          </p:txBody>
        </p:sp>
        <p:sp>
          <p:nvSpPr>
            <p:cNvPr id="223" name="Google Shape;223;p15"/>
            <p:cNvSpPr/>
            <p:nvPr/>
          </p:nvSpPr>
          <p:spPr>
            <a:xfrm>
              <a:off x="6261704" y="2071127"/>
              <a:ext cx="109500" cy="102900"/>
            </a:xfrm>
            <a:prstGeom prst="ellipse">
              <a:avLst/>
            </a:prstGeom>
            <a:noFill/>
            <a:ln cap="flat" cmpd="sng" w="31750">
              <a:solidFill>
                <a:srgbClr val="0070C0"/>
              </a:solidFill>
              <a:prstDash val="solid"/>
              <a:round/>
              <a:headEnd len="sm" w="sm" type="none"/>
              <a:tailEnd len="sm" w="sm" type="none"/>
            </a:ln>
          </p:spPr>
          <p:txBody>
            <a:bodyPr anchorCtr="0" anchor="ctr" bIns="60900" lIns="121850" spcFirstLastPara="1" rIns="121850" wrap="square" tIns="609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0000"/>
                </a:solidFill>
                <a:latin typeface="Arial"/>
                <a:ea typeface="Arial"/>
                <a:cs typeface="Arial"/>
                <a:sym typeface="Arial"/>
              </a:endParaRPr>
            </a:p>
          </p:txBody>
        </p:sp>
        <p:sp>
          <p:nvSpPr>
            <p:cNvPr id="224" name="Google Shape;224;p15"/>
            <p:cNvSpPr/>
            <p:nvPr/>
          </p:nvSpPr>
          <p:spPr>
            <a:xfrm>
              <a:off x="7512784" y="1753274"/>
              <a:ext cx="109500" cy="102900"/>
            </a:xfrm>
            <a:prstGeom prst="ellipse">
              <a:avLst/>
            </a:prstGeom>
            <a:noFill/>
            <a:ln cap="flat" cmpd="sng" w="31750">
              <a:solidFill>
                <a:srgbClr val="0070C0"/>
              </a:solidFill>
              <a:prstDash val="solid"/>
              <a:round/>
              <a:headEnd len="sm" w="sm" type="none"/>
              <a:tailEnd len="sm" w="sm" type="none"/>
            </a:ln>
          </p:spPr>
          <p:txBody>
            <a:bodyPr anchorCtr="0" anchor="ctr" bIns="60900" lIns="121850" spcFirstLastPara="1" rIns="121850" wrap="square" tIns="609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0000"/>
                </a:solidFill>
                <a:latin typeface="Arial"/>
                <a:ea typeface="Arial"/>
                <a:cs typeface="Arial"/>
                <a:sym typeface="Arial"/>
              </a:endParaRPr>
            </a:p>
          </p:txBody>
        </p:sp>
        <p:sp>
          <p:nvSpPr>
            <p:cNvPr id="225" name="Google Shape;225;p15"/>
            <p:cNvSpPr/>
            <p:nvPr/>
          </p:nvSpPr>
          <p:spPr>
            <a:xfrm>
              <a:off x="8048890" y="2482715"/>
              <a:ext cx="97200" cy="102900"/>
            </a:xfrm>
            <a:prstGeom prst="ellipse">
              <a:avLst/>
            </a:prstGeom>
            <a:noFill/>
            <a:ln cap="flat" cmpd="sng" w="31750">
              <a:solidFill>
                <a:srgbClr val="0070C0"/>
              </a:solidFill>
              <a:prstDash val="solid"/>
              <a:round/>
              <a:headEnd len="sm" w="sm" type="none"/>
              <a:tailEnd len="sm" w="sm" type="none"/>
            </a:ln>
          </p:spPr>
          <p:txBody>
            <a:bodyPr anchorCtr="0" anchor="ctr" bIns="60900" lIns="121850" spcFirstLastPara="1" rIns="121850" wrap="square" tIns="609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226" name="Google Shape;226;p15"/>
            <p:cNvSpPr txBox="1"/>
            <p:nvPr/>
          </p:nvSpPr>
          <p:spPr>
            <a:xfrm>
              <a:off x="6140898" y="1558392"/>
              <a:ext cx="483300" cy="276900"/>
            </a:xfrm>
            <a:prstGeom prst="rect">
              <a:avLst/>
            </a:prstGeom>
            <a:noFill/>
            <a:ln>
              <a:noFill/>
            </a:ln>
          </p:spPr>
          <p:txBody>
            <a:bodyPr anchorCtr="0" anchor="t" bIns="60900" lIns="121850" spcFirstLastPara="1" rIns="121850" wrap="square" tIns="609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70C0"/>
                  </a:solidFill>
                  <a:latin typeface="Arial"/>
                  <a:ea typeface="Arial"/>
                  <a:cs typeface="Arial"/>
                  <a:sym typeface="Arial"/>
                </a:rPr>
                <a:t>+0.2</a:t>
              </a:r>
              <a:endParaRPr b="0" i="0" sz="1866" u="none" cap="none" strike="noStrike">
                <a:solidFill>
                  <a:srgbClr val="000000"/>
                </a:solidFill>
                <a:latin typeface="Arial"/>
                <a:ea typeface="Arial"/>
                <a:cs typeface="Arial"/>
                <a:sym typeface="Arial"/>
              </a:endParaRPr>
            </a:p>
          </p:txBody>
        </p:sp>
        <p:sp>
          <p:nvSpPr>
            <p:cNvPr id="227" name="Google Shape;227;p15"/>
            <p:cNvSpPr txBox="1"/>
            <p:nvPr/>
          </p:nvSpPr>
          <p:spPr>
            <a:xfrm>
              <a:off x="7475249" y="1760249"/>
              <a:ext cx="546000" cy="276900"/>
            </a:xfrm>
            <a:prstGeom prst="rect">
              <a:avLst/>
            </a:prstGeom>
            <a:noFill/>
            <a:ln>
              <a:noFill/>
            </a:ln>
          </p:spPr>
          <p:txBody>
            <a:bodyPr anchorCtr="0" anchor="t" bIns="60900" lIns="121850" spcFirstLastPara="1" rIns="121850" wrap="square" tIns="609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70C0"/>
                  </a:solidFill>
                  <a:latin typeface="Arial"/>
                  <a:ea typeface="Arial"/>
                  <a:cs typeface="Arial"/>
                  <a:sym typeface="Arial"/>
                </a:rPr>
                <a:t>+0.2</a:t>
              </a:r>
              <a:endParaRPr b="0" i="0" sz="1866" u="none" cap="none" strike="noStrike">
                <a:solidFill>
                  <a:srgbClr val="000000"/>
                </a:solidFill>
                <a:latin typeface="Arial"/>
                <a:ea typeface="Arial"/>
                <a:cs typeface="Arial"/>
                <a:sym typeface="Arial"/>
              </a:endParaRPr>
            </a:p>
          </p:txBody>
        </p:sp>
        <p:sp>
          <p:nvSpPr>
            <p:cNvPr id="228" name="Google Shape;228;p15"/>
            <p:cNvSpPr txBox="1"/>
            <p:nvPr/>
          </p:nvSpPr>
          <p:spPr>
            <a:xfrm>
              <a:off x="7753340" y="2263046"/>
              <a:ext cx="486300" cy="276900"/>
            </a:xfrm>
            <a:prstGeom prst="rect">
              <a:avLst/>
            </a:prstGeom>
            <a:noFill/>
            <a:ln>
              <a:noFill/>
            </a:ln>
          </p:spPr>
          <p:txBody>
            <a:bodyPr anchorCtr="0" anchor="t" bIns="60900" lIns="121850" spcFirstLastPara="1" rIns="121850" wrap="square" tIns="609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70C0"/>
                  </a:solidFill>
                  <a:latin typeface="Arial"/>
                  <a:ea typeface="Arial"/>
                  <a:cs typeface="Arial"/>
                  <a:sym typeface="Arial"/>
                </a:rPr>
                <a:t>+0.2</a:t>
              </a:r>
              <a:endParaRPr b="0" i="0" sz="1866" u="none" cap="none" strike="noStrike">
                <a:solidFill>
                  <a:srgbClr val="000000"/>
                </a:solidFill>
                <a:latin typeface="Arial"/>
                <a:ea typeface="Arial"/>
                <a:cs typeface="Arial"/>
                <a:sym typeface="Arial"/>
              </a:endParaRPr>
            </a:p>
          </p:txBody>
        </p:sp>
        <p:sp>
          <p:nvSpPr>
            <p:cNvPr id="229" name="Google Shape;229;p15"/>
            <p:cNvSpPr txBox="1"/>
            <p:nvPr/>
          </p:nvSpPr>
          <p:spPr>
            <a:xfrm>
              <a:off x="6512137" y="2274736"/>
              <a:ext cx="585600" cy="276900"/>
            </a:xfrm>
            <a:prstGeom prst="rect">
              <a:avLst/>
            </a:prstGeom>
            <a:noFill/>
            <a:ln>
              <a:noFill/>
            </a:ln>
          </p:spPr>
          <p:txBody>
            <a:bodyPr anchorCtr="0" anchor="t" bIns="60900" lIns="121850" spcFirstLastPara="1" rIns="121850" wrap="square" tIns="609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70C0"/>
                  </a:solidFill>
                  <a:latin typeface="Arial"/>
                  <a:ea typeface="Arial"/>
                  <a:cs typeface="Arial"/>
                  <a:sym typeface="Arial"/>
                </a:rPr>
                <a:t>+0.2</a:t>
              </a:r>
              <a:endParaRPr b="0" i="0" sz="1866" u="none" cap="none" strike="noStrike">
                <a:solidFill>
                  <a:srgbClr val="000000"/>
                </a:solidFill>
                <a:latin typeface="Arial"/>
                <a:ea typeface="Arial"/>
                <a:cs typeface="Arial"/>
                <a:sym typeface="Arial"/>
              </a:endParaRPr>
            </a:p>
          </p:txBody>
        </p:sp>
        <p:sp>
          <p:nvSpPr>
            <p:cNvPr id="230" name="Google Shape;230;p15"/>
            <p:cNvSpPr txBox="1"/>
            <p:nvPr/>
          </p:nvSpPr>
          <p:spPr>
            <a:xfrm>
              <a:off x="8096898" y="2639360"/>
              <a:ext cx="540000" cy="276900"/>
            </a:xfrm>
            <a:prstGeom prst="rect">
              <a:avLst/>
            </a:prstGeom>
            <a:noFill/>
            <a:ln>
              <a:noFill/>
            </a:ln>
          </p:spPr>
          <p:txBody>
            <a:bodyPr anchorCtr="0" anchor="t" bIns="60900" lIns="121850" spcFirstLastPara="1" rIns="121850" wrap="square" tIns="609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70C0"/>
                  </a:solidFill>
                  <a:latin typeface="Arial"/>
                  <a:ea typeface="Arial"/>
                  <a:cs typeface="Arial"/>
                  <a:sym typeface="Arial"/>
                </a:rPr>
                <a:t>+0.3</a:t>
              </a:r>
              <a:endParaRPr b="0" i="0" sz="1866" u="none" cap="none" strike="noStrike">
                <a:solidFill>
                  <a:srgbClr val="000000"/>
                </a:solidFill>
                <a:latin typeface="Arial"/>
                <a:ea typeface="Arial"/>
                <a:cs typeface="Arial"/>
                <a:sym typeface="Arial"/>
              </a:endParaRPr>
            </a:p>
          </p:txBody>
        </p:sp>
        <p:sp>
          <p:nvSpPr>
            <p:cNvPr id="231" name="Google Shape;231;p15"/>
            <p:cNvSpPr txBox="1"/>
            <p:nvPr/>
          </p:nvSpPr>
          <p:spPr>
            <a:xfrm>
              <a:off x="8187666" y="2398371"/>
              <a:ext cx="527400" cy="276900"/>
            </a:xfrm>
            <a:prstGeom prst="rect">
              <a:avLst/>
            </a:prstGeom>
            <a:noFill/>
            <a:ln>
              <a:noFill/>
            </a:ln>
          </p:spPr>
          <p:txBody>
            <a:bodyPr anchorCtr="0" anchor="t" bIns="60900" lIns="121850" spcFirstLastPara="1" rIns="121850" wrap="square" tIns="609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70C0"/>
                  </a:solidFill>
                  <a:latin typeface="Arial"/>
                  <a:ea typeface="Arial"/>
                  <a:cs typeface="Arial"/>
                  <a:sym typeface="Arial"/>
                </a:rPr>
                <a:t>+0.2</a:t>
              </a:r>
              <a:endParaRPr b="0" i="0" sz="1866" u="none" cap="none" strike="noStrike">
                <a:solidFill>
                  <a:srgbClr val="000000"/>
                </a:solidFill>
                <a:latin typeface="Arial"/>
                <a:ea typeface="Arial"/>
                <a:cs typeface="Arial"/>
                <a:sym typeface="Arial"/>
              </a:endParaRPr>
            </a:p>
          </p:txBody>
        </p:sp>
        <p:sp>
          <p:nvSpPr>
            <p:cNvPr id="232" name="Google Shape;232;p15"/>
            <p:cNvSpPr txBox="1"/>
            <p:nvPr/>
          </p:nvSpPr>
          <p:spPr>
            <a:xfrm>
              <a:off x="8111906" y="1921375"/>
              <a:ext cx="516300" cy="276900"/>
            </a:xfrm>
            <a:prstGeom prst="rect">
              <a:avLst/>
            </a:prstGeom>
            <a:noFill/>
            <a:ln>
              <a:noFill/>
            </a:ln>
          </p:spPr>
          <p:txBody>
            <a:bodyPr anchorCtr="0" anchor="t" bIns="60900" lIns="121850" spcFirstLastPara="1" rIns="121850" wrap="square" tIns="609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70C0"/>
                  </a:solidFill>
                  <a:latin typeface="Arial"/>
                  <a:ea typeface="Arial"/>
                  <a:cs typeface="Arial"/>
                  <a:sym typeface="Arial"/>
                </a:rPr>
                <a:t>+0.3</a:t>
              </a:r>
              <a:endParaRPr b="0" i="0" sz="1866" u="none" cap="none" strike="noStrike">
                <a:solidFill>
                  <a:srgbClr val="000000"/>
                </a:solidFill>
                <a:latin typeface="Arial"/>
                <a:ea typeface="Arial"/>
                <a:cs typeface="Arial"/>
                <a:sym typeface="Arial"/>
              </a:endParaRPr>
            </a:p>
          </p:txBody>
        </p:sp>
        <p:sp>
          <p:nvSpPr>
            <p:cNvPr id="233" name="Google Shape;233;p15"/>
            <p:cNvSpPr txBox="1"/>
            <p:nvPr/>
          </p:nvSpPr>
          <p:spPr>
            <a:xfrm>
              <a:off x="7576340" y="2495228"/>
              <a:ext cx="524100" cy="276900"/>
            </a:xfrm>
            <a:prstGeom prst="rect">
              <a:avLst/>
            </a:prstGeom>
            <a:noFill/>
            <a:ln>
              <a:noFill/>
            </a:ln>
          </p:spPr>
          <p:txBody>
            <a:bodyPr anchorCtr="0" anchor="t" bIns="60900" lIns="121850" spcFirstLastPara="1" rIns="121850" wrap="square" tIns="609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70C0"/>
                  </a:solidFill>
                  <a:latin typeface="Arial"/>
                  <a:ea typeface="Arial"/>
                  <a:cs typeface="Arial"/>
                  <a:sym typeface="Arial"/>
                </a:rPr>
                <a:t>+0.3</a:t>
              </a:r>
              <a:endParaRPr b="0" i="0" sz="1866" u="none" cap="none" strike="noStrike">
                <a:solidFill>
                  <a:srgbClr val="000000"/>
                </a:solidFill>
                <a:latin typeface="Arial"/>
                <a:ea typeface="Arial"/>
                <a:cs typeface="Arial"/>
                <a:sym typeface="Arial"/>
              </a:endParaRPr>
            </a:p>
          </p:txBody>
        </p:sp>
        <p:sp>
          <p:nvSpPr>
            <p:cNvPr id="234" name="Google Shape;234;p15"/>
            <p:cNvSpPr txBox="1"/>
            <p:nvPr/>
          </p:nvSpPr>
          <p:spPr>
            <a:xfrm>
              <a:off x="7070376" y="1687049"/>
              <a:ext cx="488100" cy="276900"/>
            </a:xfrm>
            <a:prstGeom prst="rect">
              <a:avLst/>
            </a:prstGeom>
            <a:noFill/>
            <a:ln>
              <a:noFill/>
            </a:ln>
          </p:spPr>
          <p:txBody>
            <a:bodyPr anchorCtr="0" anchor="t" bIns="60900" lIns="121850" spcFirstLastPara="1" rIns="121850" wrap="square" tIns="609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70C0"/>
                  </a:solidFill>
                  <a:latin typeface="Arial"/>
                  <a:ea typeface="Arial"/>
                  <a:cs typeface="Arial"/>
                  <a:sym typeface="Arial"/>
                </a:rPr>
                <a:t>+0.3</a:t>
              </a:r>
              <a:endParaRPr b="0" i="0" sz="1866" u="none" cap="none" strike="noStrike">
                <a:solidFill>
                  <a:srgbClr val="000000"/>
                </a:solidFill>
                <a:latin typeface="Arial"/>
                <a:ea typeface="Arial"/>
                <a:cs typeface="Arial"/>
                <a:sym typeface="Arial"/>
              </a:endParaRPr>
            </a:p>
          </p:txBody>
        </p:sp>
        <p:sp>
          <p:nvSpPr>
            <p:cNvPr id="235" name="Google Shape;235;p15"/>
            <p:cNvSpPr txBox="1"/>
            <p:nvPr/>
          </p:nvSpPr>
          <p:spPr>
            <a:xfrm>
              <a:off x="7306015" y="2482176"/>
              <a:ext cx="492000" cy="276900"/>
            </a:xfrm>
            <a:prstGeom prst="rect">
              <a:avLst/>
            </a:prstGeom>
            <a:noFill/>
            <a:ln>
              <a:noFill/>
            </a:ln>
          </p:spPr>
          <p:txBody>
            <a:bodyPr anchorCtr="0" anchor="t" bIns="60900" lIns="121850" spcFirstLastPara="1" rIns="121850" wrap="square" tIns="609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70C0"/>
                  </a:solidFill>
                  <a:latin typeface="Arial"/>
                  <a:ea typeface="Arial"/>
                  <a:cs typeface="Arial"/>
                  <a:sym typeface="Arial"/>
                </a:rPr>
                <a:t>+0.3</a:t>
              </a:r>
              <a:endParaRPr b="0" i="0" sz="1866" u="none" cap="none" strike="noStrike">
                <a:solidFill>
                  <a:srgbClr val="000000"/>
                </a:solidFill>
                <a:latin typeface="Arial"/>
                <a:ea typeface="Arial"/>
                <a:cs typeface="Arial"/>
                <a:sym typeface="Arial"/>
              </a:endParaRPr>
            </a:p>
          </p:txBody>
        </p:sp>
        <p:sp>
          <p:nvSpPr>
            <p:cNvPr id="236" name="Google Shape;236;p15"/>
            <p:cNvSpPr txBox="1"/>
            <p:nvPr/>
          </p:nvSpPr>
          <p:spPr>
            <a:xfrm>
              <a:off x="6535648" y="2517007"/>
              <a:ext cx="496500" cy="276900"/>
            </a:xfrm>
            <a:prstGeom prst="rect">
              <a:avLst/>
            </a:prstGeom>
            <a:noFill/>
            <a:ln>
              <a:noFill/>
            </a:ln>
          </p:spPr>
          <p:txBody>
            <a:bodyPr anchorCtr="0" anchor="t" bIns="60900" lIns="121850" spcFirstLastPara="1" rIns="121850" wrap="square" tIns="609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70C0"/>
                  </a:solidFill>
                  <a:latin typeface="Arial"/>
                  <a:ea typeface="Arial"/>
                  <a:cs typeface="Arial"/>
                  <a:sym typeface="Arial"/>
                </a:rPr>
                <a:t>-0.2</a:t>
              </a:r>
              <a:endParaRPr b="0" i="0" sz="1866" u="none" cap="none" strike="noStrike">
                <a:solidFill>
                  <a:srgbClr val="000000"/>
                </a:solidFill>
                <a:latin typeface="Arial"/>
                <a:ea typeface="Arial"/>
                <a:cs typeface="Arial"/>
                <a:sym typeface="Arial"/>
              </a:endParaRPr>
            </a:p>
          </p:txBody>
        </p:sp>
        <p:sp>
          <p:nvSpPr>
            <p:cNvPr id="237" name="Google Shape;237;p15"/>
            <p:cNvSpPr txBox="1"/>
            <p:nvPr/>
          </p:nvSpPr>
          <p:spPr>
            <a:xfrm>
              <a:off x="6791112" y="2161514"/>
              <a:ext cx="495300" cy="276900"/>
            </a:xfrm>
            <a:prstGeom prst="rect">
              <a:avLst/>
            </a:prstGeom>
            <a:noFill/>
            <a:ln>
              <a:noFill/>
            </a:ln>
          </p:spPr>
          <p:txBody>
            <a:bodyPr anchorCtr="0" anchor="t" bIns="60900" lIns="121850" spcFirstLastPara="1" rIns="121850" wrap="square" tIns="609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70C0"/>
                  </a:solidFill>
                  <a:latin typeface="Arial"/>
                  <a:ea typeface="Arial"/>
                  <a:cs typeface="Arial"/>
                  <a:sym typeface="Arial"/>
                </a:rPr>
                <a:t>-0.2</a:t>
              </a:r>
              <a:endParaRPr b="0" i="0" sz="1866" u="none" cap="none" strike="noStrike">
                <a:solidFill>
                  <a:srgbClr val="000000"/>
                </a:solidFill>
                <a:latin typeface="Arial"/>
                <a:ea typeface="Arial"/>
                <a:cs typeface="Arial"/>
                <a:sym typeface="Arial"/>
              </a:endParaRPr>
            </a:p>
          </p:txBody>
        </p:sp>
        <p:sp>
          <p:nvSpPr>
            <p:cNvPr id="238" name="Google Shape;238;p15"/>
            <p:cNvSpPr txBox="1"/>
            <p:nvPr/>
          </p:nvSpPr>
          <p:spPr>
            <a:xfrm>
              <a:off x="5875364" y="1680990"/>
              <a:ext cx="447600" cy="276900"/>
            </a:xfrm>
            <a:prstGeom prst="rect">
              <a:avLst/>
            </a:prstGeom>
            <a:noFill/>
            <a:ln>
              <a:noFill/>
            </a:ln>
          </p:spPr>
          <p:txBody>
            <a:bodyPr anchorCtr="0" anchor="t" bIns="60900" lIns="121850" spcFirstLastPara="1" rIns="121850" wrap="square" tIns="609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70C0"/>
                  </a:solidFill>
                  <a:latin typeface="Arial"/>
                  <a:ea typeface="Arial"/>
                  <a:cs typeface="Arial"/>
                  <a:sym typeface="Arial"/>
                </a:rPr>
                <a:t>-0.2</a:t>
              </a:r>
              <a:endParaRPr b="0" i="0" sz="1866" u="none" cap="none" strike="noStrike">
                <a:solidFill>
                  <a:srgbClr val="000000"/>
                </a:solidFill>
                <a:latin typeface="Arial"/>
                <a:ea typeface="Arial"/>
                <a:cs typeface="Arial"/>
                <a:sym typeface="Arial"/>
              </a:endParaRPr>
            </a:p>
          </p:txBody>
        </p:sp>
        <p:sp>
          <p:nvSpPr>
            <p:cNvPr id="239" name="Google Shape;239;p15"/>
            <p:cNvSpPr txBox="1"/>
            <p:nvPr/>
          </p:nvSpPr>
          <p:spPr>
            <a:xfrm>
              <a:off x="6562950" y="1678895"/>
              <a:ext cx="525000" cy="276900"/>
            </a:xfrm>
            <a:prstGeom prst="rect">
              <a:avLst/>
            </a:prstGeom>
            <a:noFill/>
            <a:ln>
              <a:noFill/>
            </a:ln>
          </p:spPr>
          <p:txBody>
            <a:bodyPr anchorCtr="0" anchor="t" bIns="60900" lIns="121850" spcFirstLastPara="1" rIns="121850" wrap="square" tIns="609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70C0"/>
                  </a:solidFill>
                  <a:latin typeface="Arial"/>
                  <a:ea typeface="Arial"/>
                  <a:cs typeface="Arial"/>
                  <a:sym typeface="Arial"/>
                </a:rPr>
                <a:t>-0.2</a:t>
              </a:r>
              <a:endParaRPr b="0" i="0" sz="1866" u="none" cap="none" strike="noStrike">
                <a:solidFill>
                  <a:srgbClr val="000000"/>
                </a:solidFill>
                <a:latin typeface="Arial"/>
                <a:ea typeface="Arial"/>
                <a:cs typeface="Arial"/>
                <a:sym typeface="Arial"/>
              </a:endParaRPr>
            </a:p>
          </p:txBody>
        </p:sp>
        <p:sp>
          <p:nvSpPr>
            <p:cNvPr id="240" name="Google Shape;240;p15"/>
            <p:cNvSpPr txBox="1"/>
            <p:nvPr/>
          </p:nvSpPr>
          <p:spPr>
            <a:xfrm>
              <a:off x="6054574" y="2260308"/>
              <a:ext cx="477300" cy="276900"/>
            </a:xfrm>
            <a:prstGeom prst="rect">
              <a:avLst/>
            </a:prstGeom>
            <a:noFill/>
            <a:ln>
              <a:noFill/>
            </a:ln>
          </p:spPr>
          <p:txBody>
            <a:bodyPr anchorCtr="0" anchor="t" bIns="60900" lIns="121850" spcFirstLastPara="1" rIns="121850" wrap="square" tIns="609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70C0"/>
                  </a:solidFill>
                  <a:latin typeface="Arial"/>
                  <a:ea typeface="Arial"/>
                  <a:cs typeface="Arial"/>
                  <a:sym typeface="Arial"/>
                </a:rPr>
                <a:t>0.0</a:t>
              </a:r>
              <a:endParaRPr b="0" i="0" sz="1866" u="none" cap="none" strike="noStrike">
                <a:solidFill>
                  <a:srgbClr val="000000"/>
                </a:solidFill>
                <a:latin typeface="Arial"/>
                <a:ea typeface="Arial"/>
                <a:cs typeface="Arial"/>
                <a:sym typeface="Arial"/>
              </a:endParaRPr>
            </a:p>
          </p:txBody>
        </p:sp>
        <p:sp>
          <p:nvSpPr>
            <p:cNvPr id="241" name="Google Shape;241;p15"/>
            <p:cNvSpPr txBox="1"/>
            <p:nvPr/>
          </p:nvSpPr>
          <p:spPr>
            <a:xfrm>
              <a:off x="6221084" y="2107904"/>
              <a:ext cx="432300" cy="276900"/>
            </a:xfrm>
            <a:prstGeom prst="rect">
              <a:avLst/>
            </a:prstGeom>
            <a:noFill/>
            <a:ln>
              <a:noFill/>
            </a:ln>
          </p:spPr>
          <p:txBody>
            <a:bodyPr anchorCtr="0" anchor="t" bIns="60900" lIns="121850" spcFirstLastPara="1" rIns="121850" wrap="square" tIns="609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70C0"/>
                  </a:solidFill>
                  <a:latin typeface="Arial"/>
                  <a:ea typeface="Arial"/>
                  <a:cs typeface="Arial"/>
                  <a:sym typeface="Arial"/>
                </a:rPr>
                <a:t>0.0</a:t>
              </a:r>
              <a:endParaRPr b="0" i="0" sz="1866" u="none" cap="none" strike="noStrike">
                <a:solidFill>
                  <a:srgbClr val="000000"/>
                </a:solidFill>
                <a:latin typeface="Arial"/>
                <a:ea typeface="Arial"/>
                <a:cs typeface="Arial"/>
                <a:sym typeface="Arial"/>
              </a:endParaRPr>
            </a:p>
          </p:txBody>
        </p:sp>
        <p:sp>
          <p:nvSpPr>
            <p:cNvPr id="242" name="Google Shape;242;p15"/>
            <p:cNvSpPr txBox="1"/>
            <p:nvPr/>
          </p:nvSpPr>
          <p:spPr>
            <a:xfrm>
              <a:off x="6613892" y="1947990"/>
              <a:ext cx="428400" cy="276900"/>
            </a:xfrm>
            <a:prstGeom prst="rect">
              <a:avLst/>
            </a:prstGeom>
            <a:noFill/>
            <a:ln>
              <a:noFill/>
            </a:ln>
          </p:spPr>
          <p:txBody>
            <a:bodyPr anchorCtr="0" anchor="t" bIns="60900" lIns="121850" spcFirstLastPara="1" rIns="121850" wrap="square" tIns="609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70C0"/>
                  </a:solidFill>
                  <a:latin typeface="Arial"/>
                  <a:ea typeface="Arial"/>
                  <a:cs typeface="Arial"/>
                  <a:sym typeface="Arial"/>
                </a:rPr>
                <a:t>0.0</a:t>
              </a:r>
              <a:endParaRPr b="0" i="0" sz="1866" u="none" cap="none" strike="noStrike">
                <a:solidFill>
                  <a:srgbClr val="000000"/>
                </a:solidFill>
                <a:latin typeface="Arial"/>
                <a:ea typeface="Arial"/>
                <a:cs typeface="Arial"/>
                <a:sym typeface="Arial"/>
              </a:endParaRPr>
            </a:p>
          </p:txBody>
        </p:sp>
        <p:sp>
          <p:nvSpPr>
            <p:cNvPr id="243" name="Google Shape;243;p15"/>
            <p:cNvSpPr txBox="1"/>
            <p:nvPr/>
          </p:nvSpPr>
          <p:spPr>
            <a:xfrm>
              <a:off x="7967666" y="2081617"/>
              <a:ext cx="589800" cy="276900"/>
            </a:xfrm>
            <a:prstGeom prst="rect">
              <a:avLst/>
            </a:prstGeom>
            <a:noFill/>
            <a:ln>
              <a:noFill/>
            </a:ln>
          </p:spPr>
          <p:txBody>
            <a:bodyPr anchorCtr="0" anchor="t" bIns="60900" lIns="121850" spcFirstLastPara="1" rIns="121850" wrap="square" tIns="609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70C0"/>
                  </a:solidFill>
                  <a:latin typeface="Arial"/>
                  <a:ea typeface="Arial"/>
                  <a:cs typeface="Arial"/>
                  <a:sym typeface="Arial"/>
                </a:rPr>
                <a:t>+0.4</a:t>
              </a:r>
              <a:endParaRPr b="0" i="0" sz="1866" u="none" cap="none" strike="noStrike">
                <a:solidFill>
                  <a:srgbClr val="000000"/>
                </a:solidFill>
                <a:latin typeface="Arial"/>
                <a:ea typeface="Arial"/>
                <a:cs typeface="Arial"/>
                <a:sym typeface="Arial"/>
              </a:endParaRPr>
            </a:p>
          </p:txBody>
        </p:sp>
      </p:grpSp>
      <p:sp>
        <p:nvSpPr>
          <p:cNvPr id="244" name="Google Shape;244;p15"/>
          <p:cNvSpPr/>
          <p:nvPr/>
        </p:nvSpPr>
        <p:spPr>
          <a:xfrm>
            <a:off x="9066150" y="4537495"/>
            <a:ext cx="875700" cy="930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swald Light"/>
              <a:ea typeface="Oswald Light"/>
              <a:cs typeface="Oswald Light"/>
              <a:sym typeface="Oswald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16"/>
          <p:cNvSpPr txBox="1"/>
          <p:nvPr>
            <p:ph type="title"/>
          </p:nvPr>
        </p:nvSpPr>
        <p:spPr>
          <a:xfrm>
            <a:off x="1318200" y="365125"/>
            <a:ext cx="53574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Expanding Capabilities: Supplemental Radars</a:t>
            </a:r>
            <a:endParaRPr/>
          </a:p>
        </p:txBody>
      </p:sp>
      <p:sp>
        <p:nvSpPr>
          <p:cNvPr id="251" name="Google Shape;251;p16"/>
          <p:cNvSpPr txBox="1"/>
          <p:nvPr>
            <p:ph idx="1" type="body"/>
          </p:nvPr>
        </p:nvSpPr>
        <p:spPr>
          <a:xfrm>
            <a:off x="1318200" y="1748825"/>
            <a:ext cx="5357400" cy="4541400"/>
          </a:xfrm>
          <a:prstGeom prst="rect">
            <a:avLst/>
          </a:prstGeom>
        </p:spPr>
        <p:txBody>
          <a:bodyPr anchorCtr="0" anchor="t" bIns="45700" lIns="91425" spcFirstLastPara="1" rIns="91425" wrap="square" tIns="45700">
            <a:normAutofit lnSpcReduction="20000"/>
          </a:bodyPr>
          <a:lstStyle/>
          <a:p>
            <a:pPr indent="-406336" lvl="0" marL="457200" rtl="0" algn="l">
              <a:lnSpc>
                <a:spcPct val="115000"/>
              </a:lnSpc>
              <a:spcBef>
                <a:spcPts val="1000"/>
              </a:spcBef>
              <a:spcAft>
                <a:spcPts val="0"/>
              </a:spcAft>
              <a:buSzPts val="2799"/>
              <a:buFont typeface="Calibri"/>
              <a:buChar char="•"/>
            </a:pPr>
            <a:r>
              <a:rPr lang="en-US" sz="2799">
                <a:latin typeface="Calibri"/>
                <a:ea typeface="Calibri"/>
                <a:cs typeface="Calibri"/>
                <a:sym typeface="Calibri"/>
              </a:rPr>
              <a:t>CRADA with Climavision</a:t>
            </a:r>
            <a:endParaRPr sz="2799">
              <a:latin typeface="Calibri"/>
              <a:ea typeface="Calibri"/>
              <a:cs typeface="Calibri"/>
              <a:sym typeface="Calibri"/>
            </a:endParaRPr>
          </a:p>
          <a:p>
            <a:pPr indent="-406336" lvl="0" marL="457200" rtl="0" algn="l">
              <a:lnSpc>
                <a:spcPct val="115000"/>
              </a:lnSpc>
              <a:spcBef>
                <a:spcPts val="0"/>
              </a:spcBef>
              <a:spcAft>
                <a:spcPts val="0"/>
              </a:spcAft>
              <a:buSzPts val="2799"/>
              <a:buFont typeface="Calibri"/>
              <a:buChar char="•"/>
            </a:pPr>
            <a:r>
              <a:rPr lang="en-US" sz="2799">
                <a:latin typeface="Calibri"/>
                <a:ea typeface="Calibri"/>
                <a:cs typeface="Calibri"/>
                <a:sym typeface="Calibri"/>
              </a:rPr>
              <a:t>Publicly-owned supplemental radars</a:t>
            </a:r>
            <a:endParaRPr sz="2799">
              <a:latin typeface="Calibri"/>
              <a:ea typeface="Calibri"/>
              <a:cs typeface="Calibri"/>
              <a:sym typeface="Calibri"/>
            </a:endParaRPr>
          </a:p>
          <a:p>
            <a:pPr indent="-377825" lvl="1" marL="914400" rtl="0" algn="l">
              <a:lnSpc>
                <a:spcPct val="115000"/>
              </a:lnSpc>
              <a:spcBef>
                <a:spcPts val="0"/>
              </a:spcBef>
              <a:spcAft>
                <a:spcPts val="0"/>
              </a:spcAft>
              <a:buSzPts val="2350"/>
              <a:buFont typeface="Calibri"/>
              <a:buAutoNum type="alphaLcPeriod"/>
            </a:pPr>
            <a:r>
              <a:rPr lang="en-US" sz="2350">
                <a:latin typeface="Calibri"/>
                <a:ea typeface="Calibri"/>
                <a:cs typeface="Calibri"/>
                <a:sym typeface="Calibri"/>
              </a:rPr>
              <a:t>Alamosa, Durango, etc.</a:t>
            </a:r>
            <a:endParaRPr sz="2350">
              <a:latin typeface="Calibri"/>
              <a:ea typeface="Calibri"/>
              <a:cs typeface="Calibri"/>
              <a:sym typeface="Calibri"/>
            </a:endParaRPr>
          </a:p>
          <a:p>
            <a:pPr indent="-406336" lvl="0" marL="457200" rtl="0" algn="l">
              <a:lnSpc>
                <a:spcPct val="115000"/>
              </a:lnSpc>
              <a:spcBef>
                <a:spcPts val="0"/>
              </a:spcBef>
              <a:spcAft>
                <a:spcPts val="0"/>
              </a:spcAft>
              <a:buSzPts val="2799"/>
              <a:buFont typeface="Calibri"/>
              <a:buChar char="•"/>
            </a:pPr>
            <a:r>
              <a:rPr lang="en-US" sz="2799">
                <a:latin typeface="Calibri"/>
                <a:ea typeface="Calibri"/>
                <a:cs typeface="Calibri"/>
                <a:sym typeface="Calibri"/>
              </a:rPr>
              <a:t>Related R&amp;D topics</a:t>
            </a:r>
            <a:endParaRPr sz="2799">
              <a:latin typeface="Calibri"/>
              <a:ea typeface="Calibri"/>
              <a:cs typeface="Calibri"/>
              <a:sym typeface="Calibri"/>
            </a:endParaRPr>
          </a:p>
          <a:p>
            <a:pPr indent="-377825" lvl="1" marL="914400" rtl="0" algn="l">
              <a:lnSpc>
                <a:spcPct val="115000"/>
              </a:lnSpc>
              <a:spcBef>
                <a:spcPts val="0"/>
              </a:spcBef>
              <a:spcAft>
                <a:spcPts val="0"/>
              </a:spcAft>
              <a:buSzPts val="2350"/>
              <a:buFont typeface="Calibri"/>
              <a:buAutoNum type="alphaLcPeriod"/>
            </a:pPr>
            <a:r>
              <a:rPr lang="en-US" sz="2350">
                <a:latin typeface="Calibri"/>
                <a:ea typeface="Calibri"/>
                <a:cs typeface="Calibri"/>
                <a:sym typeface="Calibri"/>
              </a:rPr>
              <a:t>S-, C-, and X-band mosaics</a:t>
            </a:r>
            <a:endParaRPr sz="2350">
              <a:latin typeface="Calibri"/>
              <a:ea typeface="Calibri"/>
              <a:cs typeface="Calibri"/>
              <a:sym typeface="Calibri"/>
            </a:endParaRPr>
          </a:p>
          <a:p>
            <a:pPr indent="-377825" lvl="1" marL="914400" rtl="0" algn="l">
              <a:lnSpc>
                <a:spcPct val="115000"/>
              </a:lnSpc>
              <a:spcBef>
                <a:spcPts val="0"/>
              </a:spcBef>
              <a:spcAft>
                <a:spcPts val="0"/>
              </a:spcAft>
              <a:buSzPts val="2350"/>
              <a:buFont typeface="Calibri"/>
              <a:buAutoNum type="alphaLcPeriod"/>
            </a:pPr>
            <a:r>
              <a:rPr lang="en-US" sz="2350">
                <a:latin typeface="Calibri"/>
                <a:ea typeface="Calibri"/>
                <a:cs typeface="Calibri"/>
                <a:sym typeface="Calibri"/>
              </a:rPr>
              <a:t>Effects of mosaic weighting</a:t>
            </a:r>
            <a:endParaRPr sz="2350">
              <a:latin typeface="Calibri"/>
              <a:ea typeface="Calibri"/>
              <a:cs typeface="Calibri"/>
              <a:sym typeface="Calibri"/>
            </a:endParaRPr>
          </a:p>
          <a:p>
            <a:pPr indent="-377825" lvl="1" marL="914400" rtl="0" algn="l">
              <a:lnSpc>
                <a:spcPct val="115000"/>
              </a:lnSpc>
              <a:spcBef>
                <a:spcPts val="0"/>
              </a:spcBef>
              <a:spcAft>
                <a:spcPts val="0"/>
              </a:spcAft>
              <a:buSzPts val="2350"/>
              <a:buFont typeface="Calibri"/>
              <a:buAutoNum type="alphaLcPeriod"/>
            </a:pPr>
            <a:r>
              <a:rPr lang="en-US" sz="2350">
                <a:latin typeface="Calibri"/>
                <a:ea typeface="Calibri"/>
                <a:cs typeface="Calibri"/>
                <a:sym typeface="Calibri"/>
              </a:rPr>
              <a:t>Spatial resolution</a:t>
            </a:r>
            <a:endParaRPr sz="2350">
              <a:latin typeface="Calibri"/>
              <a:ea typeface="Calibri"/>
              <a:cs typeface="Calibri"/>
              <a:sym typeface="Calibri"/>
            </a:endParaRPr>
          </a:p>
          <a:p>
            <a:pPr indent="-377825" lvl="1" marL="914400" rtl="0" algn="l">
              <a:lnSpc>
                <a:spcPct val="115000"/>
              </a:lnSpc>
              <a:spcBef>
                <a:spcPts val="0"/>
              </a:spcBef>
              <a:spcAft>
                <a:spcPts val="0"/>
              </a:spcAft>
              <a:buSzPts val="2350"/>
              <a:buFont typeface="Calibri"/>
              <a:buAutoNum type="alphaLcPeriod"/>
            </a:pPr>
            <a:r>
              <a:rPr lang="en-US" sz="2350">
                <a:latin typeface="Calibri"/>
                <a:ea typeface="Calibri"/>
                <a:cs typeface="Calibri"/>
                <a:sym typeface="Calibri"/>
              </a:rPr>
              <a:t>Attenuation correction</a:t>
            </a:r>
            <a:endParaRPr sz="2350">
              <a:latin typeface="Calibri"/>
              <a:ea typeface="Calibri"/>
              <a:cs typeface="Calibri"/>
              <a:sym typeface="Calibri"/>
            </a:endParaRPr>
          </a:p>
          <a:p>
            <a:pPr indent="-377825" lvl="1" marL="914400" rtl="0" algn="l">
              <a:lnSpc>
                <a:spcPct val="115000"/>
              </a:lnSpc>
              <a:spcBef>
                <a:spcPts val="0"/>
              </a:spcBef>
              <a:spcAft>
                <a:spcPts val="0"/>
              </a:spcAft>
              <a:buSzPts val="2350"/>
              <a:buFont typeface="Calibri"/>
              <a:buAutoNum type="alphaLcPeriod"/>
            </a:pPr>
            <a:r>
              <a:rPr lang="en-US" sz="2350">
                <a:latin typeface="Calibri"/>
                <a:ea typeface="Calibri"/>
                <a:cs typeface="Calibri"/>
                <a:sym typeface="Calibri"/>
              </a:rPr>
              <a:t>Radar (network)-specific QC</a:t>
            </a:r>
            <a:endParaRPr sz="2350">
              <a:latin typeface="Calibri"/>
              <a:ea typeface="Calibri"/>
              <a:cs typeface="Calibri"/>
              <a:sym typeface="Calibri"/>
            </a:endParaRPr>
          </a:p>
          <a:p>
            <a:pPr indent="-377825" lvl="1" marL="914400" rtl="0" algn="l">
              <a:lnSpc>
                <a:spcPct val="115000"/>
              </a:lnSpc>
              <a:spcBef>
                <a:spcPts val="0"/>
              </a:spcBef>
              <a:spcAft>
                <a:spcPts val="0"/>
              </a:spcAft>
              <a:buSzPts val="2350"/>
              <a:buFont typeface="Calibri"/>
              <a:buAutoNum type="alphaLcPeriod"/>
            </a:pPr>
            <a:r>
              <a:rPr lang="en-US" sz="2350">
                <a:latin typeface="Calibri"/>
                <a:ea typeface="Calibri"/>
                <a:cs typeface="Calibri"/>
                <a:sym typeface="Calibri"/>
              </a:rPr>
              <a:t>Establishing supplemental radar data standards/workflows </a:t>
            </a:r>
            <a:endParaRPr/>
          </a:p>
        </p:txBody>
      </p:sp>
      <p:sp>
        <p:nvSpPr>
          <p:cNvPr id="252" name="Google Shape;252;p16"/>
          <p:cNvSpPr txBox="1"/>
          <p:nvPr>
            <p:ph idx="12" type="sldNum"/>
          </p:nvPr>
        </p:nvSpPr>
        <p:spPr>
          <a:xfrm>
            <a:off x="10984088" y="6356350"/>
            <a:ext cx="369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53" name="Google Shape;253;p16"/>
          <p:cNvPicPr preferRelativeResize="0"/>
          <p:nvPr/>
        </p:nvPicPr>
        <p:blipFill rotWithShape="1">
          <a:blip r:embed="rId3">
            <a:alphaModFix/>
          </a:blip>
          <a:srcRect b="0" l="0" r="0" t="0"/>
          <a:stretch/>
        </p:blipFill>
        <p:spPr>
          <a:xfrm>
            <a:off x="6675700" y="3035300"/>
            <a:ext cx="4726875" cy="3255001"/>
          </a:xfrm>
          <a:prstGeom prst="rect">
            <a:avLst/>
          </a:prstGeom>
          <a:noFill/>
          <a:ln>
            <a:noFill/>
          </a:ln>
        </p:spPr>
      </p:pic>
      <p:pic>
        <p:nvPicPr>
          <p:cNvPr id="254" name="Google Shape;254;p16"/>
          <p:cNvPicPr preferRelativeResize="0"/>
          <p:nvPr/>
        </p:nvPicPr>
        <p:blipFill rotWithShape="1">
          <a:blip r:embed="rId4">
            <a:alphaModFix/>
          </a:blip>
          <a:srcRect b="0" l="0" r="0" t="0"/>
          <a:stretch/>
        </p:blipFill>
        <p:spPr>
          <a:xfrm>
            <a:off x="6675688" y="52625"/>
            <a:ext cx="4726875" cy="2982674"/>
          </a:xfrm>
          <a:prstGeom prst="rect">
            <a:avLst/>
          </a:prstGeom>
          <a:noFill/>
          <a:ln>
            <a:noFill/>
          </a:ln>
        </p:spPr>
      </p:pic>
      <p:sp>
        <p:nvSpPr>
          <p:cNvPr id="255" name="Google Shape;255;p16"/>
          <p:cNvSpPr txBox="1"/>
          <p:nvPr>
            <p:ph idx="11" type="ftr"/>
          </p:nvPr>
        </p:nvSpPr>
        <p:spPr>
          <a:xfrm>
            <a:off x="2235200" y="6356350"/>
            <a:ext cx="82389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National Oceanic and Atmospheric Administration / Office of Oceanic and Atmospheric Research / National Severe Storms Laboratory</a:t>
            </a:r>
            <a:endParaRPr/>
          </a:p>
        </p:txBody>
      </p:sp>
      <p:sp>
        <p:nvSpPr>
          <p:cNvPr id="256" name="Google Shape;256;p16"/>
          <p:cNvSpPr txBox="1"/>
          <p:nvPr>
            <p:ph idx="10" type="dt"/>
          </p:nvPr>
        </p:nvSpPr>
        <p:spPr>
          <a:xfrm>
            <a:off x="838200" y="6356350"/>
            <a:ext cx="13971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22 </a:t>
            </a:r>
            <a:r>
              <a:rPr lang="en-US"/>
              <a:t>April 2026</a:t>
            </a:r>
            <a:endParaRPr/>
          </a:p>
        </p:txBody>
      </p:sp>
      <p:sp>
        <p:nvSpPr>
          <p:cNvPr id="257" name="Google Shape;257;p16"/>
          <p:cNvSpPr/>
          <p:nvPr/>
        </p:nvSpPr>
        <p:spPr>
          <a:xfrm>
            <a:off x="2235200" y="4394004"/>
            <a:ext cx="3591600" cy="4977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swald Light"/>
              <a:ea typeface="Oswald Light"/>
              <a:cs typeface="Oswald Light"/>
              <a:sym typeface="Oswald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17"/>
          <p:cNvSpPr txBox="1"/>
          <p:nvPr>
            <p:ph type="title"/>
          </p:nvPr>
        </p:nvSpPr>
        <p:spPr>
          <a:xfrm>
            <a:off x="1318199" y="365125"/>
            <a:ext cx="42015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Spatial Resolution</a:t>
            </a:r>
            <a:endParaRPr/>
          </a:p>
        </p:txBody>
      </p:sp>
      <p:sp>
        <p:nvSpPr>
          <p:cNvPr id="264" name="Google Shape;264;p17"/>
          <p:cNvSpPr txBox="1"/>
          <p:nvPr>
            <p:ph idx="12" type="sldNum"/>
          </p:nvPr>
        </p:nvSpPr>
        <p:spPr>
          <a:xfrm>
            <a:off x="10984088" y="6356350"/>
            <a:ext cx="369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65" name="Google Shape;265;p17"/>
          <p:cNvPicPr preferRelativeResize="0"/>
          <p:nvPr/>
        </p:nvPicPr>
        <p:blipFill rotWithShape="1">
          <a:blip r:embed="rId3">
            <a:alphaModFix/>
          </a:blip>
          <a:srcRect b="0" l="0" r="0" t="0"/>
          <a:stretch/>
        </p:blipFill>
        <p:spPr>
          <a:xfrm>
            <a:off x="6360150" y="2806775"/>
            <a:ext cx="4892450" cy="3080700"/>
          </a:xfrm>
          <a:prstGeom prst="rect">
            <a:avLst/>
          </a:prstGeom>
          <a:noFill/>
          <a:ln>
            <a:noFill/>
          </a:ln>
        </p:spPr>
      </p:pic>
      <p:pic>
        <p:nvPicPr>
          <p:cNvPr id="266" name="Google Shape;266;p17"/>
          <p:cNvPicPr preferRelativeResize="0"/>
          <p:nvPr/>
        </p:nvPicPr>
        <p:blipFill rotWithShape="1">
          <a:blip r:embed="rId4">
            <a:alphaModFix/>
          </a:blip>
          <a:srcRect b="50204" l="0" r="0" t="0"/>
          <a:stretch/>
        </p:blipFill>
        <p:spPr>
          <a:xfrm>
            <a:off x="7838225" y="292940"/>
            <a:ext cx="3414374" cy="2513823"/>
          </a:xfrm>
          <a:prstGeom prst="rect">
            <a:avLst/>
          </a:prstGeom>
          <a:noFill/>
          <a:ln>
            <a:noFill/>
          </a:ln>
        </p:spPr>
      </p:pic>
      <p:pic>
        <p:nvPicPr>
          <p:cNvPr id="267" name="Google Shape;267;p17"/>
          <p:cNvPicPr preferRelativeResize="0"/>
          <p:nvPr/>
        </p:nvPicPr>
        <p:blipFill rotWithShape="1">
          <a:blip r:embed="rId5">
            <a:alphaModFix/>
          </a:blip>
          <a:srcRect b="49597" l="0" r="0" t="0"/>
          <a:stretch/>
        </p:blipFill>
        <p:spPr>
          <a:xfrm>
            <a:off x="5519800" y="276650"/>
            <a:ext cx="3414374" cy="2546401"/>
          </a:xfrm>
          <a:prstGeom prst="rect">
            <a:avLst/>
          </a:prstGeom>
          <a:noFill/>
          <a:ln>
            <a:noFill/>
          </a:ln>
        </p:spPr>
      </p:pic>
      <p:sp>
        <p:nvSpPr>
          <p:cNvPr id="268" name="Google Shape;268;p17"/>
          <p:cNvSpPr txBox="1"/>
          <p:nvPr/>
        </p:nvSpPr>
        <p:spPr>
          <a:xfrm>
            <a:off x="5519800" y="2280875"/>
            <a:ext cx="2022300" cy="525900"/>
          </a:xfrm>
          <a:prstGeom prst="rect">
            <a:avLst/>
          </a:prstGeom>
          <a:solidFill>
            <a:srgbClr val="000000">
              <a:alpha val="30199"/>
            </a:srgbClr>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2300"/>
              <a:buFont typeface="Arial"/>
              <a:buNone/>
            </a:pPr>
            <a:r>
              <a:rPr b="1" i="0" lang="en-US" sz="2300" u="none" cap="none" strike="noStrike">
                <a:solidFill>
                  <a:srgbClr val="0099D8"/>
                </a:solidFill>
                <a:latin typeface="Arial"/>
                <a:ea typeface="Arial"/>
                <a:cs typeface="Arial"/>
                <a:sym typeface="Arial"/>
              </a:rPr>
              <a:t>Climavision</a:t>
            </a:r>
            <a:endParaRPr b="1" i="0" sz="2300" u="none" cap="none" strike="noStrike">
              <a:solidFill>
                <a:srgbClr val="0099D8"/>
              </a:solidFill>
              <a:latin typeface="Arial"/>
              <a:ea typeface="Arial"/>
              <a:cs typeface="Arial"/>
              <a:sym typeface="Arial"/>
            </a:endParaRPr>
          </a:p>
        </p:txBody>
      </p:sp>
      <p:sp>
        <p:nvSpPr>
          <p:cNvPr id="269" name="Google Shape;269;p17"/>
          <p:cNvSpPr txBox="1"/>
          <p:nvPr/>
        </p:nvSpPr>
        <p:spPr>
          <a:xfrm>
            <a:off x="8934175" y="2280875"/>
            <a:ext cx="1618200" cy="525900"/>
          </a:xfrm>
          <a:prstGeom prst="rect">
            <a:avLst/>
          </a:prstGeom>
          <a:solidFill>
            <a:srgbClr val="000000">
              <a:alpha val="69800"/>
            </a:srgbClr>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2300"/>
              <a:buFont typeface="Arial"/>
              <a:buNone/>
            </a:pPr>
            <a:r>
              <a:rPr b="1" i="0" lang="en-US" sz="2300" u="none" cap="none" strike="noStrike">
                <a:solidFill>
                  <a:srgbClr val="0099D8"/>
                </a:solidFill>
                <a:latin typeface="Arial"/>
                <a:ea typeface="Arial"/>
                <a:cs typeface="Arial"/>
                <a:sym typeface="Arial"/>
              </a:rPr>
              <a:t>WSR-88D</a:t>
            </a:r>
            <a:endParaRPr b="1" i="0" sz="2300" u="none" cap="none" strike="noStrike">
              <a:solidFill>
                <a:srgbClr val="0099D8"/>
              </a:solidFill>
              <a:latin typeface="Arial"/>
              <a:ea typeface="Arial"/>
              <a:cs typeface="Arial"/>
              <a:sym typeface="Arial"/>
            </a:endParaRPr>
          </a:p>
        </p:txBody>
      </p:sp>
      <p:sp>
        <p:nvSpPr>
          <p:cNvPr id="270" name="Google Shape;270;p17"/>
          <p:cNvSpPr txBox="1"/>
          <p:nvPr/>
        </p:nvSpPr>
        <p:spPr>
          <a:xfrm>
            <a:off x="6363425" y="5106875"/>
            <a:ext cx="1773600" cy="780600"/>
          </a:xfrm>
          <a:prstGeom prst="rect">
            <a:avLst/>
          </a:prstGeom>
          <a:solidFill>
            <a:srgbClr val="000000">
              <a:alpha val="69800"/>
            </a:srgbClr>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2300"/>
              <a:buFont typeface="Arial"/>
              <a:buNone/>
            </a:pPr>
            <a:r>
              <a:rPr b="1" i="0" lang="en-US" sz="2300" u="none" cap="none" strike="noStrike">
                <a:solidFill>
                  <a:srgbClr val="0099D8"/>
                </a:solidFill>
                <a:latin typeface="Arial"/>
                <a:ea typeface="Arial"/>
                <a:cs typeface="Arial"/>
                <a:sym typeface="Arial"/>
              </a:rPr>
              <a:t>0.01-deg MRMS </a:t>
            </a:r>
            <a:endParaRPr b="1" i="0" sz="2300" u="none" cap="none" strike="noStrike">
              <a:solidFill>
                <a:srgbClr val="0099D8"/>
              </a:solidFill>
              <a:latin typeface="Arial"/>
              <a:ea typeface="Arial"/>
              <a:cs typeface="Arial"/>
              <a:sym typeface="Arial"/>
            </a:endParaRPr>
          </a:p>
        </p:txBody>
      </p:sp>
      <p:sp>
        <p:nvSpPr>
          <p:cNvPr id="271" name="Google Shape;271;p17"/>
          <p:cNvSpPr txBox="1"/>
          <p:nvPr/>
        </p:nvSpPr>
        <p:spPr>
          <a:xfrm>
            <a:off x="1013400" y="1673225"/>
            <a:ext cx="4551300" cy="4351200"/>
          </a:xfrm>
          <a:prstGeom prst="rect">
            <a:avLst/>
          </a:prstGeom>
          <a:noFill/>
          <a:ln>
            <a:noFill/>
          </a:ln>
        </p:spPr>
        <p:txBody>
          <a:bodyPr anchorCtr="0" anchor="t" bIns="45700" lIns="91425" spcFirstLastPara="1" rIns="91425" wrap="square" tIns="45700">
            <a:normAutofit fontScale="85000" lnSpcReduction="20000"/>
          </a:bodyPr>
          <a:lstStyle/>
          <a:p>
            <a:pPr indent="-325755" lvl="0" marL="457200" rtl="0" algn="l">
              <a:lnSpc>
                <a:spcPct val="90000"/>
              </a:lnSpc>
              <a:spcBef>
                <a:spcPts val="1000"/>
              </a:spcBef>
              <a:spcAft>
                <a:spcPts val="0"/>
              </a:spcAft>
              <a:buClr>
                <a:srgbClr val="FFFFFF"/>
              </a:buClr>
              <a:buSzPct val="64309"/>
              <a:buChar char="•"/>
            </a:pPr>
            <a:r>
              <a:rPr lang="en-US" sz="2799">
                <a:solidFill>
                  <a:srgbClr val="FFFFFF"/>
                </a:solidFill>
                <a:latin typeface="Calibri"/>
                <a:ea typeface="Calibri"/>
                <a:cs typeface="Calibri"/>
                <a:sym typeface="Calibri"/>
              </a:rPr>
              <a:t>I</a:t>
            </a:r>
            <a:r>
              <a:rPr lang="en-US" sz="2799">
                <a:solidFill>
                  <a:srgbClr val="FFFFFF"/>
                </a:solidFill>
                <a:latin typeface="Calibri"/>
                <a:ea typeface="Calibri"/>
                <a:cs typeface="Calibri"/>
                <a:sym typeface="Calibri"/>
              </a:rPr>
              <a:t>nclusion of C- and X-band radars with finer range resolution</a:t>
            </a:r>
            <a:endParaRPr sz="2799">
              <a:solidFill>
                <a:srgbClr val="FFFFFF"/>
              </a:solidFill>
              <a:latin typeface="Calibri"/>
              <a:ea typeface="Calibri"/>
              <a:cs typeface="Calibri"/>
              <a:sym typeface="Calibri"/>
            </a:endParaRPr>
          </a:p>
          <a:p>
            <a:pPr indent="-325755" lvl="0" marL="457200" rtl="0" algn="l">
              <a:lnSpc>
                <a:spcPct val="90000"/>
              </a:lnSpc>
              <a:spcBef>
                <a:spcPts val="1000"/>
              </a:spcBef>
              <a:spcAft>
                <a:spcPts val="0"/>
              </a:spcAft>
              <a:buClr>
                <a:srgbClr val="FFFFFF"/>
              </a:buClr>
              <a:buSzPct val="64309"/>
              <a:buChar char="•"/>
            </a:pPr>
            <a:r>
              <a:rPr lang="en-US" sz="2799">
                <a:solidFill>
                  <a:srgbClr val="FFFFFF"/>
                </a:solidFill>
                <a:latin typeface="Calibri"/>
                <a:ea typeface="Calibri"/>
                <a:cs typeface="Calibri"/>
                <a:sym typeface="Calibri"/>
              </a:rPr>
              <a:t>Case from Hamilton, TX in Jan 2024 →</a:t>
            </a:r>
            <a:endParaRPr sz="2799">
              <a:solidFill>
                <a:srgbClr val="FFFFFF"/>
              </a:solidFill>
              <a:latin typeface="Calibri"/>
              <a:ea typeface="Calibri"/>
              <a:cs typeface="Calibri"/>
              <a:sym typeface="Calibri"/>
            </a:endParaRPr>
          </a:p>
          <a:p>
            <a:pPr indent="-323056" lvl="1" marL="914400" rtl="0" algn="l">
              <a:lnSpc>
                <a:spcPct val="90000"/>
              </a:lnSpc>
              <a:spcBef>
                <a:spcPts val="1000"/>
              </a:spcBef>
              <a:spcAft>
                <a:spcPts val="0"/>
              </a:spcAft>
              <a:buClr>
                <a:srgbClr val="FFFFFF"/>
              </a:buClr>
              <a:buSzPct val="72947"/>
              <a:buChar char="•"/>
            </a:pPr>
            <a:r>
              <a:rPr lang="en-US" sz="2399">
                <a:solidFill>
                  <a:srgbClr val="FFFFFF"/>
                </a:solidFill>
                <a:latin typeface="Calibri"/>
                <a:ea typeface="Calibri"/>
                <a:cs typeface="Calibri"/>
                <a:sym typeface="Calibri"/>
              </a:rPr>
              <a:t>Climavision gate resolution 31.25 m</a:t>
            </a:r>
            <a:endParaRPr sz="2399">
              <a:solidFill>
                <a:srgbClr val="FFFFFF"/>
              </a:solidFill>
              <a:latin typeface="Calibri"/>
              <a:ea typeface="Calibri"/>
              <a:cs typeface="Calibri"/>
              <a:sym typeface="Calibri"/>
            </a:endParaRPr>
          </a:p>
          <a:p>
            <a:pPr indent="-323056" lvl="1" marL="914400" rtl="0" algn="l">
              <a:lnSpc>
                <a:spcPct val="90000"/>
              </a:lnSpc>
              <a:spcBef>
                <a:spcPts val="1000"/>
              </a:spcBef>
              <a:spcAft>
                <a:spcPts val="0"/>
              </a:spcAft>
              <a:buClr>
                <a:srgbClr val="FFFFFF"/>
              </a:buClr>
              <a:buSzPct val="72947"/>
              <a:buChar char="•"/>
            </a:pPr>
            <a:r>
              <a:rPr lang="en-US" sz="2399">
                <a:solidFill>
                  <a:srgbClr val="FFFFFF"/>
                </a:solidFill>
                <a:latin typeface="Calibri"/>
                <a:ea typeface="Calibri"/>
                <a:cs typeface="Calibri"/>
                <a:sym typeface="Calibri"/>
              </a:rPr>
              <a:t>WSR-88D gate resolution 250 m</a:t>
            </a:r>
            <a:endParaRPr sz="2399">
              <a:solidFill>
                <a:srgbClr val="FFFFFF"/>
              </a:solidFill>
              <a:latin typeface="Calibri"/>
              <a:ea typeface="Calibri"/>
              <a:cs typeface="Calibri"/>
              <a:sym typeface="Calibri"/>
            </a:endParaRPr>
          </a:p>
          <a:p>
            <a:pPr indent="-323056" lvl="1" marL="914400" rtl="0" algn="l">
              <a:lnSpc>
                <a:spcPct val="90000"/>
              </a:lnSpc>
              <a:spcBef>
                <a:spcPts val="1000"/>
              </a:spcBef>
              <a:spcAft>
                <a:spcPts val="0"/>
              </a:spcAft>
              <a:buClr>
                <a:srgbClr val="FFFFFF"/>
              </a:buClr>
              <a:buSzPct val="72947"/>
              <a:buChar char="•"/>
            </a:pPr>
            <a:r>
              <a:rPr lang="en-US" sz="2399">
                <a:solidFill>
                  <a:srgbClr val="FFFFFF"/>
                </a:solidFill>
                <a:latin typeface="Calibri"/>
                <a:ea typeface="Calibri"/>
                <a:cs typeface="Calibri"/>
                <a:sym typeface="Calibri"/>
              </a:rPr>
              <a:t>MRMS resolution 1,000 m</a:t>
            </a:r>
            <a:endParaRPr sz="2399">
              <a:solidFill>
                <a:srgbClr val="FFFFFF"/>
              </a:solidFill>
              <a:latin typeface="Calibri"/>
              <a:ea typeface="Calibri"/>
              <a:cs typeface="Calibri"/>
              <a:sym typeface="Calibri"/>
            </a:endParaRPr>
          </a:p>
          <a:p>
            <a:pPr indent="-325755" lvl="0" marL="457200" rtl="0" algn="l">
              <a:lnSpc>
                <a:spcPct val="90000"/>
              </a:lnSpc>
              <a:spcBef>
                <a:spcPts val="1000"/>
              </a:spcBef>
              <a:spcAft>
                <a:spcPts val="0"/>
              </a:spcAft>
              <a:buClr>
                <a:srgbClr val="FFFFFF"/>
              </a:buClr>
              <a:buSzPct val="64309"/>
              <a:buChar char="•"/>
            </a:pPr>
            <a:r>
              <a:rPr lang="en-US" sz="2799">
                <a:solidFill>
                  <a:srgbClr val="FFFFFF"/>
                </a:solidFill>
                <a:latin typeface="Calibri"/>
                <a:ea typeface="Calibri"/>
                <a:cs typeface="Calibri"/>
                <a:sym typeface="Calibri"/>
              </a:rPr>
              <a:t>Finer resolutions enable new products</a:t>
            </a:r>
            <a:endParaRPr sz="2799">
              <a:solidFill>
                <a:srgbClr val="FFFFFF"/>
              </a:solidFill>
              <a:latin typeface="Calibri"/>
              <a:ea typeface="Calibri"/>
              <a:cs typeface="Calibri"/>
              <a:sym typeface="Calibri"/>
            </a:endParaRPr>
          </a:p>
          <a:p>
            <a:pPr indent="-323056" lvl="1" marL="914400" rtl="0" algn="l">
              <a:lnSpc>
                <a:spcPct val="90000"/>
              </a:lnSpc>
              <a:spcBef>
                <a:spcPts val="1000"/>
              </a:spcBef>
              <a:spcAft>
                <a:spcPts val="0"/>
              </a:spcAft>
              <a:buClr>
                <a:srgbClr val="FFFFFF"/>
              </a:buClr>
              <a:buSzPct val="72947"/>
              <a:buChar char="•"/>
            </a:pPr>
            <a:r>
              <a:rPr lang="en-US" sz="2399">
                <a:solidFill>
                  <a:srgbClr val="FFFFFF"/>
                </a:solidFill>
                <a:latin typeface="Calibri"/>
                <a:ea typeface="Calibri"/>
                <a:cs typeface="Calibri"/>
                <a:sym typeface="Calibri"/>
              </a:rPr>
              <a:t>3D KDP mosaics</a:t>
            </a:r>
            <a:endParaRPr sz="2399">
              <a:solidFill>
                <a:srgbClr val="FFFFFF"/>
              </a:solidFill>
              <a:latin typeface="Calibri"/>
              <a:ea typeface="Calibri"/>
              <a:cs typeface="Calibri"/>
              <a:sym typeface="Calibri"/>
            </a:endParaRPr>
          </a:p>
          <a:p>
            <a:pPr indent="0" lvl="0" marL="0" rtl="0" algn="l">
              <a:lnSpc>
                <a:spcPct val="90000"/>
              </a:lnSpc>
              <a:spcBef>
                <a:spcPts val="1000"/>
              </a:spcBef>
              <a:spcAft>
                <a:spcPts val="0"/>
              </a:spcAft>
              <a:buNone/>
            </a:pPr>
            <a:r>
              <a:t/>
            </a:r>
            <a:endParaRPr sz="2800">
              <a:solidFill>
                <a:srgbClr val="FFFFFF"/>
              </a:solidFill>
              <a:latin typeface="Oswald Light"/>
              <a:ea typeface="Oswald Light"/>
              <a:cs typeface="Oswald Light"/>
              <a:sym typeface="Oswald Light"/>
            </a:endParaRPr>
          </a:p>
        </p:txBody>
      </p:sp>
      <p:sp>
        <p:nvSpPr>
          <p:cNvPr id="272" name="Google Shape;272;p17"/>
          <p:cNvSpPr txBox="1"/>
          <p:nvPr>
            <p:ph idx="11" type="ftr"/>
          </p:nvPr>
        </p:nvSpPr>
        <p:spPr>
          <a:xfrm>
            <a:off x="2235200" y="6356350"/>
            <a:ext cx="82389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National Oceanic and Atmospheric Administration / Office of Oceanic and Atmospheric Research / National Severe Storms Laboratory</a:t>
            </a:r>
            <a:endParaRPr/>
          </a:p>
        </p:txBody>
      </p:sp>
      <p:sp>
        <p:nvSpPr>
          <p:cNvPr id="273" name="Google Shape;273;p17"/>
          <p:cNvSpPr txBox="1"/>
          <p:nvPr>
            <p:ph idx="10" type="dt"/>
          </p:nvPr>
        </p:nvSpPr>
        <p:spPr>
          <a:xfrm>
            <a:off x="838200" y="6356350"/>
            <a:ext cx="13971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22 April 2026</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8"/>
          <p:cNvSpPr txBox="1"/>
          <p:nvPr>
            <p:ph type="title"/>
          </p:nvPr>
        </p:nvSpPr>
        <p:spPr>
          <a:xfrm>
            <a:off x="1318199" y="365125"/>
            <a:ext cx="97278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AI-Based Radar QC - Preliminary Testing in South Korea</a:t>
            </a:r>
            <a:endParaRPr/>
          </a:p>
        </p:txBody>
      </p:sp>
      <p:sp>
        <p:nvSpPr>
          <p:cNvPr id="280" name="Google Shape;280;p18"/>
          <p:cNvSpPr txBox="1"/>
          <p:nvPr>
            <p:ph idx="12" type="sldNum"/>
          </p:nvPr>
        </p:nvSpPr>
        <p:spPr>
          <a:xfrm>
            <a:off x="10984088" y="6356350"/>
            <a:ext cx="369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81" name="Google Shape;281;p18"/>
          <p:cNvPicPr preferRelativeResize="0"/>
          <p:nvPr/>
        </p:nvPicPr>
        <p:blipFill rotWithShape="1">
          <a:blip r:embed="rId3">
            <a:alphaModFix/>
          </a:blip>
          <a:srcRect b="0" l="0" r="0" t="0"/>
          <a:stretch/>
        </p:blipFill>
        <p:spPr>
          <a:xfrm>
            <a:off x="3124254" y="3850247"/>
            <a:ext cx="3046960" cy="2311585"/>
          </a:xfrm>
          <a:prstGeom prst="rect">
            <a:avLst/>
          </a:prstGeom>
          <a:noFill/>
          <a:ln>
            <a:noFill/>
          </a:ln>
        </p:spPr>
      </p:pic>
      <p:pic>
        <p:nvPicPr>
          <p:cNvPr id="282" name="Google Shape;282;p18"/>
          <p:cNvPicPr preferRelativeResize="0"/>
          <p:nvPr/>
        </p:nvPicPr>
        <p:blipFill rotWithShape="1">
          <a:blip r:embed="rId4">
            <a:alphaModFix/>
          </a:blip>
          <a:srcRect b="0" l="0" r="0" t="0"/>
          <a:stretch/>
        </p:blipFill>
        <p:spPr>
          <a:xfrm>
            <a:off x="6414733" y="3844089"/>
            <a:ext cx="3046960" cy="2311585"/>
          </a:xfrm>
          <a:prstGeom prst="rect">
            <a:avLst/>
          </a:prstGeom>
          <a:noFill/>
          <a:ln>
            <a:noFill/>
          </a:ln>
        </p:spPr>
      </p:pic>
      <p:sp>
        <p:nvSpPr>
          <p:cNvPr id="283" name="Google Shape;283;p18"/>
          <p:cNvSpPr txBox="1"/>
          <p:nvPr/>
        </p:nvSpPr>
        <p:spPr>
          <a:xfrm>
            <a:off x="3163853" y="3963257"/>
            <a:ext cx="939900" cy="297300"/>
          </a:xfrm>
          <a:prstGeom prst="rect">
            <a:avLst/>
          </a:prstGeom>
          <a:noFill/>
          <a:ln>
            <a:noFill/>
          </a:ln>
        </p:spPr>
        <p:txBody>
          <a:bodyPr anchorCtr="0" anchor="t" bIns="36800" lIns="73625" spcFirstLastPara="1" rIns="73625" wrap="square" tIns="36800">
            <a:spAutoFit/>
          </a:bodyPr>
          <a:lstStyle/>
          <a:p>
            <a:pPr indent="0" lvl="0" marL="0" marR="0" rtl="0" algn="l">
              <a:lnSpc>
                <a:spcPct val="100000"/>
              </a:lnSpc>
              <a:spcBef>
                <a:spcPts val="0"/>
              </a:spcBef>
              <a:spcAft>
                <a:spcPts val="0"/>
              </a:spcAft>
              <a:buClr>
                <a:srgbClr val="000000"/>
              </a:buClr>
              <a:buSzPts val="1449"/>
              <a:buFont typeface="Arial"/>
              <a:buNone/>
            </a:pPr>
            <a:r>
              <a:rPr b="0" i="0" lang="en-US" sz="1449" u="none" cap="none" strike="noStrike">
                <a:solidFill>
                  <a:srgbClr val="FFFFFF"/>
                </a:solidFill>
                <a:latin typeface="Calibri"/>
                <a:ea typeface="Calibri"/>
                <a:cs typeface="Calibri"/>
                <a:sym typeface="Calibri"/>
              </a:rPr>
              <a:t>dualpolQC</a:t>
            </a:r>
            <a:endParaRPr b="0" i="0" sz="1449" u="none" cap="none" strike="noStrike">
              <a:solidFill>
                <a:srgbClr val="FFFFFF"/>
              </a:solidFill>
              <a:latin typeface="Calibri"/>
              <a:ea typeface="Calibri"/>
              <a:cs typeface="Calibri"/>
              <a:sym typeface="Calibri"/>
            </a:endParaRPr>
          </a:p>
        </p:txBody>
      </p:sp>
      <p:sp>
        <p:nvSpPr>
          <p:cNvPr id="284" name="Google Shape;284;p18"/>
          <p:cNvSpPr txBox="1"/>
          <p:nvPr/>
        </p:nvSpPr>
        <p:spPr>
          <a:xfrm>
            <a:off x="6414733" y="3963257"/>
            <a:ext cx="497100" cy="297300"/>
          </a:xfrm>
          <a:prstGeom prst="rect">
            <a:avLst/>
          </a:prstGeom>
          <a:noFill/>
          <a:ln>
            <a:noFill/>
          </a:ln>
        </p:spPr>
        <p:txBody>
          <a:bodyPr anchorCtr="0" anchor="t" bIns="36800" lIns="73625" spcFirstLastPara="1" rIns="73625" wrap="square" tIns="36800">
            <a:spAutoFit/>
          </a:bodyPr>
          <a:lstStyle/>
          <a:p>
            <a:pPr indent="0" lvl="0" marL="0" marR="0" rtl="0" algn="l">
              <a:lnSpc>
                <a:spcPct val="100000"/>
              </a:lnSpc>
              <a:spcBef>
                <a:spcPts val="0"/>
              </a:spcBef>
              <a:spcAft>
                <a:spcPts val="0"/>
              </a:spcAft>
              <a:buClr>
                <a:srgbClr val="000000"/>
              </a:buClr>
              <a:buSzPts val="1449"/>
              <a:buFont typeface="Arial"/>
              <a:buNone/>
            </a:pPr>
            <a:r>
              <a:rPr b="0" i="0" lang="en-US" sz="1449" u="none" cap="none" strike="noStrike">
                <a:solidFill>
                  <a:srgbClr val="FFFFFF"/>
                </a:solidFill>
                <a:latin typeface="Calibri"/>
                <a:ea typeface="Calibri"/>
                <a:cs typeface="Calibri"/>
                <a:sym typeface="Calibri"/>
              </a:rPr>
              <a:t>SVM</a:t>
            </a:r>
            <a:endParaRPr b="0" i="0" sz="1127" u="none" cap="none" strike="noStrike">
              <a:solidFill>
                <a:srgbClr val="000000"/>
              </a:solidFill>
              <a:latin typeface="Arial"/>
              <a:ea typeface="Arial"/>
              <a:cs typeface="Arial"/>
              <a:sym typeface="Arial"/>
            </a:endParaRPr>
          </a:p>
        </p:txBody>
      </p:sp>
      <p:sp>
        <p:nvSpPr>
          <p:cNvPr id="285" name="Google Shape;285;p18"/>
          <p:cNvSpPr/>
          <p:nvPr/>
        </p:nvSpPr>
        <p:spPr>
          <a:xfrm>
            <a:off x="4696519" y="5154982"/>
            <a:ext cx="471300" cy="473700"/>
          </a:xfrm>
          <a:prstGeom prst="donut">
            <a:avLst>
              <a:gd fmla="val 2777" name="adj"/>
            </a:avLst>
          </a:prstGeom>
          <a:solidFill>
            <a:srgbClr val="FFFFFF"/>
          </a:solidFill>
          <a:ln cap="flat" cmpd="sng" w="10225">
            <a:solidFill>
              <a:srgbClr val="FFFFFF"/>
            </a:solidFill>
            <a:prstDash val="solid"/>
            <a:miter lim="800000"/>
            <a:headEnd len="sm" w="sm" type="none"/>
            <a:tailEnd len="sm" w="sm" type="none"/>
          </a:ln>
        </p:spPr>
        <p:txBody>
          <a:bodyPr anchorCtr="0" anchor="ctr" bIns="36800" lIns="73625" spcFirstLastPara="1" rIns="73625" wrap="square" tIns="36800">
            <a:noAutofit/>
          </a:bodyPr>
          <a:lstStyle/>
          <a:p>
            <a:pPr indent="0" lvl="0" marL="0" marR="0" rtl="0" algn="ctr">
              <a:lnSpc>
                <a:spcPct val="100000"/>
              </a:lnSpc>
              <a:spcBef>
                <a:spcPts val="0"/>
              </a:spcBef>
              <a:spcAft>
                <a:spcPts val="0"/>
              </a:spcAft>
              <a:buClr>
                <a:srgbClr val="000000"/>
              </a:buClr>
              <a:buSzPts val="1449"/>
              <a:buFont typeface="Arial"/>
              <a:buNone/>
            </a:pPr>
            <a:r>
              <a:t/>
            </a:r>
            <a:endParaRPr b="0" i="0" sz="1449" u="none" cap="none" strike="noStrike">
              <a:solidFill>
                <a:srgbClr val="FFFFFF"/>
              </a:solidFill>
              <a:latin typeface="Calibri"/>
              <a:ea typeface="Calibri"/>
              <a:cs typeface="Calibri"/>
              <a:sym typeface="Calibri"/>
            </a:endParaRPr>
          </a:p>
        </p:txBody>
      </p:sp>
      <p:sp>
        <p:nvSpPr>
          <p:cNvPr id="286" name="Google Shape;286;p18"/>
          <p:cNvSpPr/>
          <p:nvPr/>
        </p:nvSpPr>
        <p:spPr>
          <a:xfrm rot="-816684">
            <a:off x="4578163" y="4795639"/>
            <a:ext cx="843902" cy="304366"/>
          </a:xfrm>
          <a:prstGeom prst="frame">
            <a:avLst>
              <a:gd fmla="val 2822" name="adj1"/>
            </a:avLst>
          </a:prstGeom>
          <a:solidFill>
            <a:srgbClr val="FFFFFF"/>
          </a:solidFill>
          <a:ln cap="flat" cmpd="sng" w="10225">
            <a:solidFill>
              <a:srgbClr val="FFFFFF"/>
            </a:solidFill>
            <a:prstDash val="solid"/>
            <a:miter lim="800000"/>
            <a:headEnd len="sm" w="sm" type="none"/>
            <a:tailEnd len="sm" w="sm" type="none"/>
          </a:ln>
        </p:spPr>
        <p:txBody>
          <a:bodyPr anchorCtr="0" anchor="ctr" bIns="36800" lIns="73625" spcFirstLastPara="1" rIns="73625" wrap="square" tIns="36800">
            <a:noAutofit/>
          </a:bodyPr>
          <a:lstStyle/>
          <a:p>
            <a:pPr indent="0" lvl="0" marL="0" marR="0" rtl="0" algn="ctr">
              <a:lnSpc>
                <a:spcPct val="100000"/>
              </a:lnSpc>
              <a:spcBef>
                <a:spcPts val="0"/>
              </a:spcBef>
              <a:spcAft>
                <a:spcPts val="0"/>
              </a:spcAft>
              <a:buClr>
                <a:srgbClr val="000000"/>
              </a:buClr>
              <a:buSzPts val="1449"/>
              <a:buFont typeface="Arial"/>
              <a:buNone/>
            </a:pPr>
            <a:r>
              <a:t/>
            </a:r>
            <a:endParaRPr b="0" i="0" sz="1449" u="none" cap="none" strike="noStrike">
              <a:solidFill>
                <a:srgbClr val="000000"/>
              </a:solidFill>
              <a:latin typeface="Calibri"/>
              <a:ea typeface="Calibri"/>
              <a:cs typeface="Calibri"/>
              <a:sym typeface="Calibri"/>
            </a:endParaRPr>
          </a:p>
        </p:txBody>
      </p:sp>
      <p:sp>
        <p:nvSpPr>
          <p:cNvPr id="287" name="Google Shape;287;p18"/>
          <p:cNvSpPr/>
          <p:nvPr/>
        </p:nvSpPr>
        <p:spPr>
          <a:xfrm rot="2790230">
            <a:off x="5381385" y="5514576"/>
            <a:ext cx="266742" cy="414435"/>
          </a:xfrm>
          <a:prstGeom prst="frame">
            <a:avLst>
              <a:gd fmla="val 2822" name="adj1"/>
            </a:avLst>
          </a:prstGeom>
          <a:solidFill>
            <a:srgbClr val="FFFFFF"/>
          </a:solidFill>
          <a:ln cap="flat" cmpd="sng" w="10225">
            <a:solidFill>
              <a:srgbClr val="FFFFFF"/>
            </a:solidFill>
            <a:prstDash val="solid"/>
            <a:miter lim="800000"/>
            <a:headEnd len="sm" w="sm" type="none"/>
            <a:tailEnd len="sm" w="sm" type="none"/>
          </a:ln>
        </p:spPr>
        <p:txBody>
          <a:bodyPr anchorCtr="0" anchor="ctr" bIns="36800" lIns="73625" spcFirstLastPara="1" rIns="73625" wrap="square" tIns="36800">
            <a:noAutofit/>
          </a:bodyPr>
          <a:lstStyle/>
          <a:p>
            <a:pPr indent="0" lvl="0" marL="0" marR="0" rtl="0" algn="ctr">
              <a:lnSpc>
                <a:spcPct val="100000"/>
              </a:lnSpc>
              <a:spcBef>
                <a:spcPts val="0"/>
              </a:spcBef>
              <a:spcAft>
                <a:spcPts val="0"/>
              </a:spcAft>
              <a:buClr>
                <a:srgbClr val="000000"/>
              </a:buClr>
              <a:buSzPts val="1449"/>
              <a:buFont typeface="Arial"/>
              <a:buNone/>
            </a:pPr>
            <a:r>
              <a:t/>
            </a:r>
            <a:endParaRPr b="0" i="0" sz="1449" u="none" cap="none" strike="noStrike">
              <a:solidFill>
                <a:srgbClr val="000000"/>
              </a:solidFill>
              <a:latin typeface="Calibri"/>
              <a:ea typeface="Calibri"/>
              <a:cs typeface="Calibri"/>
              <a:sym typeface="Calibri"/>
            </a:endParaRPr>
          </a:p>
        </p:txBody>
      </p:sp>
      <p:sp>
        <p:nvSpPr>
          <p:cNvPr id="288" name="Google Shape;288;p18"/>
          <p:cNvSpPr/>
          <p:nvPr/>
        </p:nvSpPr>
        <p:spPr>
          <a:xfrm>
            <a:off x="7995714" y="5128047"/>
            <a:ext cx="471300" cy="473700"/>
          </a:xfrm>
          <a:prstGeom prst="donut">
            <a:avLst>
              <a:gd fmla="val 2777" name="adj"/>
            </a:avLst>
          </a:prstGeom>
          <a:solidFill>
            <a:srgbClr val="FFFFFF"/>
          </a:solidFill>
          <a:ln cap="flat" cmpd="sng" w="10225">
            <a:solidFill>
              <a:srgbClr val="FFFFFF"/>
            </a:solidFill>
            <a:prstDash val="solid"/>
            <a:miter lim="800000"/>
            <a:headEnd len="sm" w="sm" type="none"/>
            <a:tailEnd len="sm" w="sm" type="none"/>
          </a:ln>
        </p:spPr>
        <p:txBody>
          <a:bodyPr anchorCtr="0" anchor="ctr" bIns="36800" lIns="73625" spcFirstLastPara="1" rIns="73625" wrap="square" tIns="36800">
            <a:noAutofit/>
          </a:bodyPr>
          <a:lstStyle/>
          <a:p>
            <a:pPr indent="0" lvl="0" marL="0" marR="0" rtl="0" algn="ctr">
              <a:lnSpc>
                <a:spcPct val="100000"/>
              </a:lnSpc>
              <a:spcBef>
                <a:spcPts val="0"/>
              </a:spcBef>
              <a:spcAft>
                <a:spcPts val="0"/>
              </a:spcAft>
              <a:buClr>
                <a:srgbClr val="000000"/>
              </a:buClr>
              <a:buSzPts val="1449"/>
              <a:buFont typeface="Arial"/>
              <a:buNone/>
            </a:pPr>
            <a:r>
              <a:t/>
            </a:r>
            <a:endParaRPr b="0" i="0" sz="1449" u="none" cap="none" strike="noStrike">
              <a:solidFill>
                <a:srgbClr val="FFFFFF"/>
              </a:solidFill>
              <a:latin typeface="Calibri"/>
              <a:ea typeface="Calibri"/>
              <a:cs typeface="Calibri"/>
              <a:sym typeface="Calibri"/>
            </a:endParaRPr>
          </a:p>
        </p:txBody>
      </p:sp>
      <p:sp>
        <p:nvSpPr>
          <p:cNvPr id="289" name="Google Shape;289;p18"/>
          <p:cNvSpPr/>
          <p:nvPr/>
        </p:nvSpPr>
        <p:spPr>
          <a:xfrm rot="-816684">
            <a:off x="7877358" y="4768705"/>
            <a:ext cx="843902" cy="304366"/>
          </a:xfrm>
          <a:prstGeom prst="frame">
            <a:avLst>
              <a:gd fmla="val 2822" name="adj1"/>
            </a:avLst>
          </a:prstGeom>
          <a:solidFill>
            <a:srgbClr val="FFFFFF"/>
          </a:solidFill>
          <a:ln cap="flat" cmpd="sng" w="10225">
            <a:solidFill>
              <a:srgbClr val="FFFFFF"/>
            </a:solidFill>
            <a:prstDash val="solid"/>
            <a:miter lim="800000"/>
            <a:headEnd len="sm" w="sm" type="none"/>
            <a:tailEnd len="sm" w="sm" type="none"/>
          </a:ln>
        </p:spPr>
        <p:txBody>
          <a:bodyPr anchorCtr="0" anchor="ctr" bIns="36800" lIns="73625" spcFirstLastPara="1" rIns="73625" wrap="square" tIns="36800">
            <a:noAutofit/>
          </a:bodyPr>
          <a:lstStyle/>
          <a:p>
            <a:pPr indent="0" lvl="0" marL="0" marR="0" rtl="0" algn="ctr">
              <a:lnSpc>
                <a:spcPct val="100000"/>
              </a:lnSpc>
              <a:spcBef>
                <a:spcPts val="0"/>
              </a:spcBef>
              <a:spcAft>
                <a:spcPts val="0"/>
              </a:spcAft>
              <a:buClr>
                <a:srgbClr val="000000"/>
              </a:buClr>
              <a:buSzPts val="1449"/>
              <a:buFont typeface="Arial"/>
              <a:buNone/>
            </a:pPr>
            <a:r>
              <a:t/>
            </a:r>
            <a:endParaRPr b="0" i="0" sz="1449" u="none" cap="none" strike="noStrike">
              <a:solidFill>
                <a:srgbClr val="000000"/>
              </a:solidFill>
              <a:latin typeface="Calibri"/>
              <a:ea typeface="Calibri"/>
              <a:cs typeface="Calibri"/>
              <a:sym typeface="Calibri"/>
            </a:endParaRPr>
          </a:p>
        </p:txBody>
      </p:sp>
      <p:sp>
        <p:nvSpPr>
          <p:cNvPr id="290" name="Google Shape;290;p18"/>
          <p:cNvSpPr/>
          <p:nvPr/>
        </p:nvSpPr>
        <p:spPr>
          <a:xfrm rot="2790230">
            <a:off x="8680579" y="5487642"/>
            <a:ext cx="266742" cy="414435"/>
          </a:xfrm>
          <a:prstGeom prst="frame">
            <a:avLst>
              <a:gd fmla="val 2822" name="adj1"/>
            </a:avLst>
          </a:prstGeom>
          <a:solidFill>
            <a:srgbClr val="FFFFFF"/>
          </a:solidFill>
          <a:ln cap="flat" cmpd="sng" w="10225">
            <a:solidFill>
              <a:srgbClr val="FFFFFF"/>
            </a:solidFill>
            <a:prstDash val="solid"/>
            <a:miter lim="800000"/>
            <a:headEnd len="sm" w="sm" type="none"/>
            <a:tailEnd len="sm" w="sm" type="none"/>
          </a:ln>
        </p:spPr>
        <p:txBody>
          <a:bodyPr anchorCtr="0" anchor="ctr" bIns="36800" lIns="73625" spcFirstLastPara="1" rIns="73625" wrap="square" tIns="36800">
            <a:noAutofit/>
          </a:bodyPr>
          <a:lstStyle/>
          <a:p>
            <a:pPr indent="0" lvl="0" marL="0" marR="0" rtl="0" algn="ctr">
              <a:lnSpc>
                <a:spcPct val="100000"/>
              </a:lnSpc>
              <a:spcBef>
                <a:spcPts val="0"/>
              </a:spcBef>
              <a:spcAft>
                <a:spcPts val="0"/>
              </a:spcAft>
              <a:buClr>
                <a:srgbClr val="000000"/>
              </a:buClr>
              <a:buSzPts val="1449"/>
              <a:buFont typeface="Arial"/>
              <a:buNone/>
            </a:pPr>
            <a:r>
              <a:t/>
            </a:r>
            <a:endParaRPr b="0" i="0" sz="1449" u="none" cap="none" strike="noStrike">
              <a:solidFill>
                <a:srgbClr val="000000"/>
              </a:solidFill>
              <a:latin typeface="Calibri"/>
              <a:ea typeface="Calibri"/>
              <a:cs typeface="Calibri"/>
              <a:sym typeface="Calibri"/>
            </a:endParaRPr>
          </a:p>
        </p:txBody>
      </p:sp>
      <p:pic>
        <p:nvPicPr>
          <p:cNvPr id="291" name="Google Shape;291;p18"/>
          <p:cNvPicPr preferRelativeResize="0"/>
          <p:nvPr/>
        </p:nvPicPr>
        <p:blipFill rotWithShape="1">
          <a:blip r:embed="rId5">
            <a:alphaModFix/>
          </a:blip>
          <a:srcRect b="0" l="0" r="0" t="0"/>
          <a:stretch/>
        </p:blipFill>
        <p:spPr>
          <a:xfrm>
            <a:off x="7938214" y="1614000"/>
            <a:ext cx="3046960" cy="2311585"/>
          </a:xfrm>
          <a:prstGeom prst="rect">
            <a:avLst/>
          </a:prstGeom>
          <a:noFill/>
          <a:ln>
            <a:noFill/>
          </a:ln>
        </p:spPr>
      </p:pic>
      <p:pic>
        <p:nvPicPr>
          <p:cNvPr id="292" name="Google Shape;292;p18"/>
          <p:cNvPicPr preferRelativeResize="0"/>
          <p:nvPr/>
        </p:nvPicPr>
        <p:blipFill rotWithShape="1">
          <a:blip r:embed="rId6">
            <a:alphaModFix/>
          </a:blip>
          <a:srcRect b="0" l="0" r="0" t="0"/>
          <a:stretch/>
        </p:blipFill>
        <p:spPr>
          <a:xfrm>
            <a:off x="4769494" y="1614000"/>
            <a:ext cx="3046960" cy="2311585"/>
          </a:xfrm>
          <a:prstGeom prst="rect">
            <a:avLst/>
          </a:prstGeom>
          <a:noFill/>
          <a:ln>
            <a:noFill/>
          </a:ln>
        </p:spPr>
      </p:pic>
      <p:pic>
        <p:nvPicPr>
          <p:cNvPr id="293" name="Google Shape;293;p18"/>
          <p:cNvPicPr preferRelativeResize="0"/>
          <p:nvPr/>
        </p:nvPicPr>
        <p:blipFill rotWithShape="1">
          <a:blip r:embed="rId7">
            <a:alphaModFix/>
          </a:blip>
          <a:srcRect b="0" l="0" r="0" t="0"/>
          <a:stretch/>
        </p:blipFill>
        <p:spPr>
          <a:xfrm>
            <a:off x="1600773" y="1614000"/>
            <a:ext cx="3046960" cy="2311585"/>
          </a:xfrm>
          <a:prstGeom prst="rect">
            <a:avLst/>
          </a:prstGeom>
          <a:noFill/>
          <a:ln>
            <a:noFill/>
          </a:ln>
        </p:spPr>
      </p:pic>
      <p:sp>
        <p:nvSpPr>
          <p:cNvPr id="294" name="Google Shape;294;p18"/>
          <p:cNvSpPr txBox="1"/>
          <p:nvPr/>
        </p:nvSpPr>
        <p:spPr>
          <a:xfrm>
            <a:off x="1539425" y="1697693"/>
            <a:ext cx="599100" cy="297300"/>
          </a:xfrm>
          <a:prstGeom prst="rect">
            <a:avLst/>
          </a:prstGeom>
          <a:noFill/>
          <a:ln>
            <a:noFill/>
          </a:ln>
        </p:spPr>
        <p:txBody>
          <a:bodyPr anchorCtr="0" anchor="t" bIns="36800" lIns="73625" spcFirstLastPara="1" rIns="73625" wrap="square" tIns="36800">
            <a:spAutoFit/>
          </a:bodyPr>
          <a:lstStyle/>
          <a:p>
            <a:pPr indent="0" lvl="0" marL="0" marR="0" rtl="0" algn="l">
              <a:lnSpc>
                <a:spcPct val="100000"/>
              </a:lnSpc>
              <a:spcBef>
                <a:spcPts val="0"/>
              </a:spcBef>
              <a:spcAft>
                <a:spcPts val="0"/>
              </a:spcAft>
              <a:buClr>
                <a:srgbClr val="000000"/>
              </a:buClr>
              <a:buSzPts val="1449"/>
              <a:buFont typeface="Arial"/>
              <a:buNone/>
            </a:pPr>
            <a:r>
              <a:rPr b="0" i="0" lang="en-US" sz="1449" u="none" cap="none" strike="noStrike">
                <a:solidFill>
                  <a:srgbClr val="FFFFFF"/>
                </a:solidFill>
                <a:latin typeface="Calibri"/>
                <a:ea typeface="Calibri"/>
                <a:cs typeface="Calibri"/>
                <a:sym typeface="Calibri"/>
              </a:rPr>
              <a:t>Raw Z</a:t>
            </a:r>
            <a:endParaRPr b="0" i="0" sz="1127" u="none" cap="none" strike="noStrike">
              <a:solidFill>
                <a:srgbClr val="000000"/>
              </a:solidFill>
              <a:latin typeface="Arial"/>
              <a:ea typeface="Arial"/>
              <a:cs typeface="Arial"/>
              <a:sym typeface="Arial"/>
            </a:endParaRPr>
          </a:p>
        </p:txBody>
      </p:sp>
      <p:sp>
        <p:nvSpPr>
          <p:cNvPr id="295" name="Google Shape;295;p18"/>
          <p:cNvSpPr txBox="1"/>
          <p:nvPr/>
        </p:nvSpPr>
        <p:spPr>
          <a:xfrm>
            <a:off x="4708146" y="1697693"/>
            <a:ext cx="667800" cy="297300"/>
          </a:xfrm>
          <a:prstGeom prst="rect">
            <a:avLst/>
          </a:prstGeom>
          <a:noFill/>
          <a:ln>
            <a:noFill/>
          </a:ln>
        </p:spPr>
        <p:txBody>
          <a:bodyPr anchorCtr="0" anchor="t" bIns="36800" lIns="73625" spcFirstLastPara="1" rIns="73625" wrap="square" tIns="36800">
            <a:spAutoFit/>
          </a:bodyPr>
          <a:lstStyle/>
          <a:p>
            <a:pPr indent="0" lvl="0" marL="0" marR="0" rtl="0" algn="l">
              <a:lnSpc>
                <a:spcPct val="100000"/>
              </a:lnSpc>
              <a:spcBef>
                <a:spcPts val="0"/>
              </a:spcBef>
              <a:spcAft>
                <a:spcPts val="0"/>
              </a:spcAft>
              <a:buClr>
                <a:srgbClr val="000000"/>
              </a:buClr>
              <a:buSzPts val="1449"/>
              <a:buFont typeface="Arial"/>
              <a:buNone/>
            </a:pPr>
            <a:r>
              <a:rPr b="0" i="0" lang="en-US" sz="1449" u="none" cap="none" strike="noStrike">
                <a:solidFill>
                  <a:srgbClr val="FFFFFF"/>
                </a:solidFill>
                <a:latin typeface="Calibri"/>
                <a:ea typeface="Calibri"/>
                <a:cs typeface="Calibri"/>
                <a:sym typeface="Calibri"/>
              </a:rPr>
              <a:t>RhoHV</a:t>
            </a:r>
            <a:endParaRPr b="0" i="0" sz="1449" u="none" cap="none" strike="noStrike">
              <a:solidFill>
                <a:srgbClr val="FFFFFF"/>
              </a:solidFill>
              <a:latin typeface="Calibri"/>
              <a:ea typeface="Calibri"/>
              <a:cs typeface="Calibri"/>
              <a:sym typeface="Calibri"/>
            </a:endParaRPr>
          </a:p>
        </p:txBody>
      </p:sp>
      <p:sp>
        <p:nvSpPr>
          <p:cNvPr id="296" name="Google Shape;296;p18"/>
          <p:cNvSpPr txBox="1"/>
          <p:nvPr/>
        </p:nvSpPr>
        <p:spPr>
          <a:xfrm>
            <a:off x="7876866" y="1697693"/>
            <a:ext cx="396000" cy="297300"/>
          </a:xfrm>
          <a:prstGeom prst="rect">
            <a:avLst/>
          </a:prstGeom>
          <a:noFill/>
          <a:ln>
            <a:noFill/>
          </a:ln>
        </p:spPr>
        <p:txBody>
          <a:bodyPr anchorCtr="0" anchor="t" bIns="36800" lIns="73625" spcFirstLastPara="1" rIns="73625" wrap="square" tIns="36800">
            <a:spAutoFit/>
          </a:bodyPr>
          <a:lstStyle/>
          <a:p>
            <a:pPr indent="0" lvl="0" marL="0" marR="0" rtl="0" algn="l">
              <a:lnSpc>
                <a:spcPct val="100000"/>
              </a:lnSpc>
              <a:spcBef>
                <a:spcPts val="0"/>
              </a:spcBef>
              <a:spcAft>
                <a:spcPts val="0"/>
              </a:spcAft>
              <a:buClr>
                <a:srgbClr val="000000"/>
              </a:buClr>
              <a:buSzPts val="1449"/>
              <a:buFont typeface="Arial"/>
              <a:buNone/>
            </a:pPr>
            <a:r>
              <a:rPr b="0" i="0" lang="en-US" sz="1449" u="none" cap="none" strike="noStrike">
                <a:solidFill>
                  <a:srgbClr val="FFFFFF"/>
                </a:solidFill>
                <a:latin typeface="Calibri"/>
                <a:ea typeface="Calibri"/>
                <a:cs typeface="Calibri"/>
                <a:sym typeface="Calibri"/>
              </a:rPr>
              <a:t>Zdr</a:t>
            </a:r>
            <a:endParaRPr b="0" i="0" sz="1449" u="none" cap="none" strike="noStrike">
              <a:solidFill>
                <a:srgbClr val="FFFFFF"/>
              </a:solidFill>
              <a:latin typeface="Calibri"/>
              <a:ea typeface="Calibri"/>
              <a:cs typeface="Calibri"/>
              <a:sym typeface="Calibri"/>
            </a:endParaRPr>
          </a:p>
        </p:txBody>
      </p:sp>
      <p:sp>
        <p:nvSpPr>
          <p:cNvPr id="297" name="Google Shape;297;p18"/>
          <p:cNvSpPr/>
          <p:nvPr/>
        </p:nvSpPr>
        <p:spPr>
          <a:xfrm>
            <a:off x="3116509" y="2907980"/>
            <a:ext cx="471300" cy="473700"/>
          </a:xfrm>
          <a:prstGeom prst="donut">
            <a:avLst>
              <a:gd fmla="val 2777" name="adj"/>
            </a:avLst>
          </a:prstGeom>
          <a:solidFill>
            <a:srgbClr val="FFFFFF"/>
          </a:solidFill>
          <a:ln cap="flat" cmpd="sng" w="10225">
            <a:solidFill>
              <a:srgbClr val="FFFFFF"/>
            </a:solidFill>
            <a:prstDash val="solid"/>
            <a:miter lim="800000"/>
            <a:headEnd len="sm" w="sm" type="none"/>
            <a:tailEnd len="sm" w="sm" type="none"/>
          </a:ln>
        </p:spPr>
        <p:txBody>
          <a:bodyPr anchorCtr="0" anchor="ctr" bIns="36800" lIns="73625" spcFirstLastPara="1" rIns="73625" wrap="square" tIns="36800">
            <a:noAutofit/>
          </a:bodyPr>
          <a:lstStyle/>
          <a:p>
            <a:pPr indent="0" lvl="0" marL="0" marR="0" rtl="0" algn="ctr">
              <a:lnSpc>
                <a:spcPct val="100000"/>
              </a:lnSpc>
              <a:spcBef>
                <a:spcPts val="0"/>
              </a:spcBef>
              <a:spcAft>
                <a:spcPts val="0"/>
              </a:spcAft>
              <a:buClr>
                <a:srgbClr val="000000"/>
              </a:buClr>
              <a:buSzPts val="1449"/>
              <a:buFont typeface="Arial"/>
              <a:buNone/>
            </a:pPr>
            <a:r>
              <a:t/>
            </a:r>
            <a:endParaRPr b="0" i="0" sz="1449" u="none" cap="none" strike="noStrike">
              <a:solidFill>
                <a:srgbClr val="FFFFFF"/>
              </a:solidFill>
              <a:latin typeface="Calibri"/>
              <a:ea typeface="Calibri"/>
              <a:cs typeface="Calibri"/>
              <a:sym typeface="Calibri"/>
            </a:endParaRPr>
          </a:p>
        </p:txBody>
      </p:sp>
      <p:sp>
        <p:nvSpPr>
          <p:cNvPr id="298" name="Google Shape;298;p18"/>
          <p:cNvSpPr/>
          <p:nvPr/>
        </p:nvSpPr>
        <p:spPr>
          <a:xfrm rot="-816684">
            <a:off x="2998153" y="2548638"/>
            <a:ext cx="843902" cy="304366"/>
          </a:xfrm>
          <a:prstGeom prst="frame">
            <a:avLst>
              <a:gd fmla="val 2822" name="adj1"/>
            </a:avLst>
          </a:prstGeom>
          <a:solidFill>
            <a:srgbClr val="FFFFFF"/>
          </a:solidFill>
          <a:ln cap="flat" cmpd="sng" w="10225">
            <a:solidFill>
              <a:srgbClr val="FFFFFF"/>
            </a:solidFill>
            <a:prstDash val="solid"/>
            <a:miter lim="800000"/>
            <a:headEnd len="sm" w="sm" type="none"/>
            <a:tailEnd len="sm" w="sm" type="none"/>
          </a:ln>
        </p:spPr>
        <p:txBody>
          <a:bodyPr anchorCtr="0" anchor="ctr" bIns="36800" lIns="73625" spcFirstLastPara="1" rIns="73625" wrap="square" tIns="36800">
            <a:noAutofit/>
          </a:bodyPr>
          <a:lstStyle/>
          <a:p>
            <a:pPr indent="0" lvl="0" marL="0" marR="0" rtl="0" algn="ctr">
              <a:lnSpc>
                <a:spcPct val="100000"/>
              </a:lnSpc>
              <a:spcBef>
                <a:spcPts val="0"/>
              </a:spcBef>
              <a:spcAft>
                <a:spcPts val="0"/>
              </a:spcAft>
              <a:buClr>
                <a:srgbClr val="000000"/>
              </a:buClr>
              <a:buSzPts val="1449"/>
              <a:buFont typeface="Arial"/>
              <a:buNone/>
            </a:pPr>
            <a:r>
              <a:t/>
            </a:r>
            <a:endParaRPr b="0" i="0" sz="1449" u="none" cap="none" strike="noStrike">
              <a:solidFill>
                <a:srgbClr val="000000"/>
              </a:solidFill>
              <a:latin typeface="Calibri"/>
              <a:ea typeface="Calibri"/>
              <a:cs typeface="Calibri"/>
              <a:sym typeface="Calibri"/>
            </a:endParaRPr>
          </a:p>
        </p:txBody>
      </p:sp>
      <p:sp>
        <p:nvSpPr>
          <p:cNvPr id="299" name="Google Shape;299;p18"/>
          <p:cNvSpPr/>
          <p:nvPr/>
        </p:nvSpPr>
        <p:spPr>
          <a:xfrm rot="2790230">
            <a:off x="3862722" y="3267575"/>
            <a:ext cx="266742" cy="414435"/>
          </a:xfrm>
          <a:prstGeom prst="frame">
            <a:avLst>
              <a:gd fmla="val 2822" name="adj1"/>
            </a:avLst>
          </a:prstGeom>
          <a:solidFill>
            <a:srgbClr val="FFFFFF"/>
          </a:solidFill>
          <a:ln cap="flat" cmpd="sng" w="10225">
            <a:solidFill>
              <a:srgbClr val="FFFFFF"/>
            </a:solidFill>
            <a:prstDash val="solid"/>
            <a:miter lim="800000"/>
            <a:headEnd len="sm" w="sm" type="none"/>
            <a:tailEnd len="sm" w="sm" type="none"/>
          </a:ln>
        </p:spPr>
        <p:txBody>
          <a:bodyPr anchorCtr="0" anchor="ctr" bIns="36800" lIns="73625" spcFirstLastPara="1" rIns="73625" wrap="square" tIns="36800">
            <a:noAutofit/>
          </a:bodyPr>
          <a:lstStyle/>
          <a:p>
            <a:pPr indent="0" lvl="0" marL="0" marR="0" rtl="0" algn="ctr">
              <a:lnSpc>
                <a:spcPct val="100000"/>
              </a:lnSpc>
              <a:spcBef>
                <a:spcPts val="0"/>
              </a:spcBef>
              <a:spcAft>
                <a:spcPts val="0"/>
              </a:spcAft>
              <a:buClr>
                <a:srgbClr val="000000"/>
              </a:buClr>
              <a:buSzPts val="1449"/>
              <a:buFont typeface="Arial"/>
              <a:buNone/>
            </a:pPr>
            <a:r>
              <a:t/>
            </a:r>
            <a:endParaRPr b="0" i="0" sz="1449" u="none" cap="none" strike="noStrike">
              <a:solidFill>
                <a:srgbClr val="000000"/>
              </a:solidFill>
              <a:latin typeface="Calibri"/>
              <a:ea typeface="Calibri"/>
              <a:cs typeface="Calibri"/>
              <a:sym typeface="Calibri"/>
            </a:endParaRPr>
          </a:p>
        </p:txBody>
      </p:sp>
      <p:sp>
        <p:nvSpPr>
          <p:cNvPr id="300" name="Google Shape;300;p18"/>
          <p:cNvSpPr/>
          <p:nvPr/>
        </p:nvSpPr>
        <p:spPr>
          <a:xfrm>
            <a:off x="6287838" y="2907979"/>
            <a:ext cx="471300" cy="473700"/>
          </a:xfrm>
          <a:prstGeom prst="donut">
            <a:avLst>
              <a:gd fmla="val 2777" name="adj"/>
            </a:avLst>
          </a:prstGeom>
          <a:solidFill>
            <a:srgbClr val="FFFFFF"/>
          </a:solidFill>
          <a:ln cap="flat" cmpd="sng" w="10225">
            <a:solidFill>
              <a:srgbClr val="FFFFFF"/>
            </a:solidFill>
            <a:prstDash val="solid"/>
            <a:miter lim="800000"/>
            <a:headEnd len="sm" w="sm" type="none"/>
            <a:tailEnd len="sm" w="sm" type="none"/>
          </a:ln>
        </p:spPr>
        <p:txBody>
          <a:bodyPr anchorCtr="0" anchor="ctr" bIns="36800" lIns="73625" spcFirstLastPara="1" rIns="73625" wrap="square" tIns="36800">
            <a:noAutofit/>
          </a:bodyPr>
          <a:lstStyle/>
          <a:p>
            <a:pPr indent="0" lvl="0" marL="0" marR="0" rtl="0" algn="ctr">
              <a:lnSpc>
                <a:spcPct val="100000"/>
              </a:lnSpc>
              <a:spcBef>
                <a:spcPts val="0"/>
              </a:spcBef>
              <a:spcAft>
                <a:spcPts val="0"/>
              </a:spcAft>
              <a:buClr>
                <a:srgbClr val="000000"/>
              </a:buClr>
              <a:buSzPts val="1449"/>
              <a:buFont typeface="Arial"/>
              <a:buNone/>
            </a:pPr>
            <a:r>
              <a:t/>
            </a:r>
            <a:endParaRPr b="0" i="0" sz="1449" u="none" cap="none" strike="noStrike">
              <a:solidFill>
                <a:srgbClr val="FFFFFF"/>
              </a:solidFill>
              <a:latin typeface="Calibri"/>
              <a:ea typeface="Calibri"/>
              <a:cs typeface="Calibri"/>
              <a:sym typeface="Calibri"/>
            </a:endParaRPr>
          </a:p>
        </p:txBody>
      </p:sp>
      <p:sp>
        <p:nvSpPr>
          <p:cNvPr id="301" name="Google Shape;301;p18"/>
          <p:cNvSpPr/>
          <p:nvPr/>
        </p:nvSpPr>
        <p:spPr>
          <a:xfrm rot="-816684">
            <a:off x="6169482" y="2548637"/>
            <a:ext cx="843902" cy="304366"/>
          </a:xfrm>
          <a:prstGeom prst="frame">
            <a:avLst>
              <a:gd fmla="val 2822" name="adj1"/>
            </a:avLst>
          </a:prstGeom>
          <a:solidFill>
            <a:srgbClr val="FFFFFF"/>
          </a:solidFill>
          <a:ln cap="flat" cmpd="sng" w="10225">
            <a:solidFill>
              <a:srgbClr val="FFFFFF"/>
            </a:solidFill>
            <a:prstDash val="solid"/>
            <a:miter lim="800000"/>
            <a:headEnd len="sm" w="sm" type="none"/>
            <a:tailEnd len="sm" w="sm" type="none"/>
          </a:ln>
        </p:spPr>
        <p:txBody>
          <a:bodyPr anchorCtr="0" anchor="ctr" bIns="36800" lIns="73625" spcFirstLastPara="1" rIns="73625" wrap="square" tIns="36800">
            <a:noAutofit/>
          </a:bodyPr>
          <a:lstStyle/>
          <a:p>
            <a:pPr indent="0" lvl="0" marL="0" marR="0" rtl="0" algn="ctr">
              <a:lnSpc>
                <a:spcPct val="100000"/>
              </a:lnSpc>
              <a:spcBef>
                <a:spcPts val="0"/>
              </a:spcBef>
              <a:spcAft>
                <a:spcPts val="0"/>
              </a:spcAft>
              <a:buClr>
                <a:srgbClr val="000000"/>
              </a:buClr>
              <a:buSzPts val="1449"/>
              <a:buFont typeface="Arial"/>
              <a:buNone/>
            </a:pPr>
            <a:r>
              <a:t/>
            </a:r>
            <a:endParaRPr b="0" i="0" sz="1449" u="none" cap="none" strike="noStrike">
              <a:solidFill>
                <a:srgbClr val="000000"/>
              </a:solidFill>
              <a:latin typeface="Calibri"/>
              <a:ea typeface="Calibri"/>
              <a:cs typeface="Calibri"/>
              <a:sym typeface="Calibri"/>
            </a:endParaRPr>
          </a:p>
        </p:txBody>
      </p:sp>
      <p:sp>
        <p:nvSpPr>
          <p:cNvPr id="302" name="Google Shape;302;p18"/>
          <p:cNvSpPr/>
          <p:nvPr/>
        </p:nvSpPr>
        <p:spPr>
          <a:xfrm rot="2790230">
            <a:off x="7034052" y="3267574"/>
            <a:ext cx="266742" cy="414435"/>
          </a:xfrm>
          <a:prstGeom prst="frame">
            <a:avLst>
              <a:gd fmla="val 2822" name="adj1"/>
            </a:avLst>
          </a:prstGeom>
          <a:solidFill>
            <a:srgbClr val="FFFFFF"/>
          </a:solidFill>
          <a:ln cap="flat" cmpd="sng" w="10225">
            <a:solidFill>
              <a:srgbClr val="FFFFFF"/>
            </a:solidFill>
            <a:prstDash val="solid"/>
            <a:miter lim="800000"/>
            <a:headEnd len="sm" w="sm" type="none"/>
            <a:tailEnd len="sm" w="sm" type="none"/>
          </a:ln>
        </p:spPr>
        <p:txBody>
          <a:bodyPr anchorCtr="0" anchor="ctr" bIns="36800" lIns="73625" spcFirstLastPara="1" rIns="73625" wrap="square" tIns="36800">
            <a:noAutofit/>
          </a:bodyPr>
          <a:lstStyle/>
          <a:p>
            <a:pPr indent="0" lvl="0" marL="0" marR="0" rtl="0" algn="ctr">
              <a:lnSpc>
                <a:spcPct val="100000"/>
              </a:lnSpc>
              <a:spcBef>
                <a:spcPts val="0"/>
              </a:spcBef>
              <a:spcAft>
                <a:spcPts val="0"/>
              </a:spcAft>
              <a:buClr>
                <a:srgbClr val="000000"/>
              </a:buClr>
              <a:buSzPts val="1449"/>
              <a:buFont typeface="Arial"/>
              <a:buNone/>
            </a:pPr>
            <a:r>
              <a:t/>
            </a:r>
            <a:endParaRPr b="0" i="0" sz="1449" u="none" cap="none" strike="noStrike">
              <a:solidFill>
                <a:srgbClr val="000000"/>
              </a:solidFill>
              <a:latin typeface="Calibri"/>
              <a:ea typeface="Calibri"/>
              <a:cs typeface="Calibri"/>
              <a:sym typeface="Calibri"/>
            </a:endParaRPr>
          </a:p>
        </p:txBody>
      </p:sp>
      <p:sp>
        <p:nvSpPr>
          <p:cNvPr id="303" name="Google Shape;303;p18"/>
          <p:cNvSpPr/>
          <p:nvPr/>
        </p:nvSpPr>
        <p:spPr>
          <a:xfrm>
            <a:off x="9486102" y="2895087"/>
            <a:ext cx="471300" cy="473700"/>
          </a:xfrm>
          <a:prstGeom prst="donut">
            <a:avLst>
              <a:gd fmla="val 2777" name="adj"/>
            </a:avLst>
          </a:prstGeom>
          <a:solidFill>
            <a:srgbClr val="FFFFFF"/>
          </a:solidFill>
          <a:ln cap="flat" cmpd="sng" w="10225">
            <a:solidFill>
              <a:srgbClr val="FFFFFF"/>
            </a:solidFill>
            <a:prstDash val="solid"/>
            <a:miter lim="800000"/>
            <a:headEnd len="sm" w="sm" type="none"/>
            <a:tailEnd len="sm" w="sm" type="none"/>
          </a:ln>
        </p:spPr>
        <p:txBody>
          <a:bodyPr anchorCtr="0" anchor="ctr" bIns="36800" lIns="73625" spcFirstLastPara="1" rIns="73625" wrap="square" tIns="36800">
            <a:noAutofit/>
          </a:bodyPr>
          <a:lstStyle/>
          <a:p>
            <a:pPr indent="0" lvl="0" marL="0" marR="0" rtl="0" algn="ctr">
              <a:lnSpc>
                <a:spcPct val="100000"/>
              </a:lnSpc>
              <a:spcBef>
                <a:spcPts val="0"/>
              </a:spcBef>
              <a:spcAft>
                <a:spcPts val="0"/>
              </a:spcAft>
              <a:buClr>
                <a:srgbClr val="000000"/>
              </a:buClr>
              <a:buSzPts val="1449"/>
              <a:buFont typeface="Arial"/>
              <a:buNone/>
            </a:pPr>
            <a:r>
              <a:t/>
            </a:r>
            <a:endParaRPr b="0" i="0" sz="1449" u="none" cap="none" strike="noStrike">
              <a:solidFill>
                <a:srgbClr val="FFFFFF"/>
              </a:solidFill>
              <a:latin typeface="Calibri"/>
              <a:ea typeface="Calibri"/>
              <a:cs typeface="Calibri"/>
              <a:sym typeface="Calibri"/>
            </a:endParaRPr>
          </a:p>
        </p:txBody>
      </p:sp>
      <p:sp>
        <p:nvSpPr>
          <p:cNvPr id="304" name="Google Shape;304;p18"/>
          <p:cNvSpPr/>
          <p:nvPr/>
        </p:nvSpPr>
        <p:spPr>
          <a:xfrm rot="-816684">
            <a:off x="9367746" y="2535745"/>
            <a:ext cx="843902" cy="304366"/>
          </a:xfrm>
          <a:prstGeom prst="frame">
            <a:avLst>
              <a:gd fmla="val 2822" name="adj1"/>
            </a:avLst>
          </a:prstGeom>
          <a:solidFill>
            <a:srgbClr val="FFFFFF"/>
          </a:solidFill>
          <a:ln cap="flat" cmpd="sng" w="10225">
            <a:solidFill>
              <a:srgbClr val="FFFFFF"/>
            </a:solidFill>
            <a:prstDash val="solid"/>
            <a:miter lim="800000"/>
            <a:headEnd len="sm" w="sm" type="none"/>
            <a:tailEnd len="sm" w="sm" type="none"/>
          </a:ln>
        </p:spPr>
        <p:txBody>
          <a:bodyPr anchorCtr="0" anchor="ctr" bIns="36800" lIns="73625" spcFirstLastPara="1" rIns="73625" wrap="square" tIns="36800">
            <a:noAutofit/>
          </a:bodyPr>
          <a:lstStyle/>
          <a:p>
            <a:pPr indent="0" lvl="0" marL="0" marR="0" rtl="0" algn="ctr">
              <a:lnSpc>
                <a:spcPct val="100000"/>
              </a:lnSpc>
              <a:spcBef>
                <a:spcPts val="0"/>
              </a:spcBef>
              <a:spcAft>
                <a:spcPts val="0"/>
              </a:spcAft>
              <a:buClr>
                <a:srgbClr val="000000"/>
              </a:buClr>
              <a:buSzPts val="1449"/>
              <a:buFont typeface="Arial"/>
              <a:buNone/>
            </a:pPr>
            <a:r>
              <a:t/>
            </a:r>
            <a:endParaRPr b="0" i="0" sz="1449" u="none" cap="none" strike="noStrike">
              <a:solidFill>
                <a:srgbClr val="000000"/>
              </a:solidFill>
              <a:latin typeface="Calibri"/>
              <a:ea typeface="Calibri"/>
              <a:cs typeface="Calibri"/>
              <a:sym typeface="Calibri"/>
            </a:endParaRPr>
          </a:p>
        </p:txBody>
      </p:sp>
      <p:sp>
        <p:nvSpPr>
          <p:cNvPr id="305" name="Google Shape;305;p18"/>
          <p:cNvSpPr/>
          <p:nvPr/>
        </p:nvSpPr>
        <p:spPr>
          <a:xfrm rot="2790230">
            <a:off x="10232315" y="3254682"/>
            <a:ext cx="266742" cy="414435"/>
          </a:xfrm>
          <a:prstGeom prst="frame">
            <a:avLst>
              <a:gd fmla="val 2822" name="adj1"/>
            </a:avLst>
          </a:prstGeom>
          <a:solidFill>
            <a:srgbClr val="FFFFFF"/>
          </a:solidFill>
          <a:ln cap="flat" cmpd="sng" w="10225">
            <a:solidFill>
              <a:srgbClr val="FFFFFF"/>
            </a:solidFill>
            <a:prstDash val="solid"/>
            <a:miter lim="800000"/>
            <a:headEnd len="sm" w="sm" type="none"/>
            <a:tailEnd len="sm" w="sm" type="none"/>
          </a:ln>
        </p:spPr>
        <p:txBody>
          <a:bodyPr anchorCtr="0" anchor="ctr" bIns="36800" lIns="73625" spcFirstLastPara="1" rIns="73625" wrap="square" tIns="36800">
            <a:noAutofit/>
          </a:bodyPr>
          <a:lstStyle/>
          <a:p>
            <a:pPr indent="0" lvl="0" marL="0" marR="0" rtl="0" algn="ctr">
              <a:lnSpc>
                <a:spcPct val="100000"/>
              </a:lnSpc>
              <a:spcBef>
                <a:spcPts val="0"/>
              </a:spcBef>
              <a:spcAft>
                <a:spcPts val="0"/>
              </a:spcAft>
              <a:buClr>
                <a:srgbClr val="000000"/>
              </a:buClr>
              <a:buSzPts val="1449"/>
              <a:buFont typeface="Arial"/>
              <a:buNone/>
            </a:pPr>
            <a:r>
              <a:t/>
            </a:r>
            <a:endParaRPr b="0" i="0" sz="1449" u="none" cap="none" strike="noStrike">
              <a:solidFill>
                <a:srgbClr val="000000"/>
              </a:solidFill>
              <a:latin typeface="Calibri"/>
              <a:ea typeface="Calibri"/>
              <a:cs typeface="Calibri"/>
              <a:sym typeface="Calibri"/>
            </a:endParaRPr>
          </a:p>
        </p:txBody>
      </p:sp>
      <p:sp>
        <p:nvSpPr>
          <p:cNvPr id="306" name="Google Shape;306;p18"/>
          <p:cNvSpPr/>
          <p:nvPr/>
        </p:nvSpPr>
        <p:spPr>
          <a:xfrm>
            <a:off x="1343600" y="3930304"/>
            <a:ext cx="1821600" cy="2523300"/>
          </a:xfrm>
          <a:prstGeom prst="rect">
            <a:avLst/>
          </a:prstGeom>
          <a:noFill/>
          <a:ln>
            <a:noFill/>
          </a:ln>
        </p:spPr>
        <p:txBody>
          <a:bodyPr anchorCtr="0" anchor="t" bIns="36800" lIns="73625" spcFirstLastPara="1" rIns="73625" wrap="square" tIns="36800">
            <a:noAutofit/>
          </a:bodyPr>
          <a:lstStyle/>
          <a:p>
            <a:pPr indent="0" lvl="0" marL="0" marR="0" rtl="0" algn="l">
              <a:lnSpc>
                <a:spcPct val="100000"/>
              </a:lnSpc>
              <a:spcBef>
                <a:spcPts val="0"/>
              </a:spcBef>
              <a:spcAft>
                <a:spcPts val="0"/>
              </a:spcAft>
              <a:buClr>
                <a:srgbClr val="000000"/>
              </a:buClr>
              <a:buSzPts val="1449"/>
              <a:buFont typeface="Arial"/>
              <a:buNone/>
            </a:pPr>
            <a:r>
              <a:rPr b="0" i="0" lang="en-US" sz="1449" u="none" cap="none" strike="noStrike">
                <a:solidFill>
                  <a:schemeClr val="lt1"/>
                </a:solidFill>
                <a:latin typeface="Arial"/>
                <a:ea typeface="Arial"/>
                <a:cs typeface="Arial"/>
                <a:sym typeface="Arial"/>
              </a:rPr>
              <a:t>SVM results show improvement in removing sea clutter (rectangles) and </a:t>
            </a:r>
            <a:r>
              <a:rPr b="0" i="0" lang="en-US" sz="1449" u="none" cap="none" strike="noStrike">
                <a:solidFill>
                  <a:schemeClr val="lt1"/>
                </a:solidFill>
                <a:latin typeface="Arial"/>
                <a:ea typeface="Arial"/>
                <a:cs typeface="Arial"/>
                <a:sym typeface="Arial"/>
              </a:rPr>
              <a:t>retaining the far-range echoes</a:t>
            </a:r>
            <a:r>
              <a:rPr b="0" i="0" lang="en-US" sz="1449" u="none" cap="none" strike="noStrike">
                <a:solidFill>
                  <a:schemeClr val="lt1"/>
                </a:solidFill>
                <a:latin typeface="Arial"/>
                <a:ea typeface="Arial"/>
                <a:cs typeface="Arial"/>
                <a:sym typeface="Arial"/>
              </a:rPr>
              <a:t>, but too aggressive in the circled region near the radar site.</a:t>
            </a:r>
            <a:endParaRPr b="0" i="0" sz="1449" u="none" cap="none" strike="noStrike">
              <a:solidFill>
                <a:schemeClr val="lt1"/>
              </a:solidFill>
              <a:latin typeface="Arial"/>
              <a:ea typeface="Arial"/>
              <a:cs typeface="Arial"/>
              <a:sym typeface="Arial"/>
            </a:endParaRPr>
          </a:p>
        </p:txBody>
      </p:sp>
      <p:sp>
        <p:nvSpPr>
          <p:cNvPr id="307" name="Google Shape;307;p18"/>
          <p:cNvSpPr txBox="1"/>
          <p:nvPr>
            <p:ph idx="11" type="ftr"/>
          </p:nvPr>
        </p:nvSpPr>
        <p:spPr>
          <a:xfrm>
            <a:off x="2235200" y="6356350"/>
            <a:ext cx="82389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National Oceanic and Atmospheric Administration / Office of Oceanic and Atmospheric Research / National Severe Storms Laboratory</a:t>
            </a:r>
            <a:endParaRPr/>
          </a:p>
        </p:txBody>
      </p:sp>
      <p:sp>
        <p:nvSpPr>
          <p:cNvPr id="308" name="Google Shape;308;p18"/>
          <p:cNvSpPr txBox="1"/>
          <p:nvPr>
            <p:ph idx="10" type="dt"/>
          </p:nvPr>
        </p:nvSpPr>
        <p:spPr>
          <a:xfrm>
            <a:off x="838200" y="6356350"/>
            <a:ext cx="13971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22</a:t>
            </a:r>
            <a:r>
              <a:rPr lang="en-US"/>
              <a:t> April 2026</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19"/>
          <p:cNvSpPr txBox="1"/>
          <p:nvPr>
            <p:ph type="title"/>
          </p:nvPr>
        </p:nvSpPr>
        <p:spPr>
          <a:xfrm>
            <a:off x="1318200" y="143050"/>
            <a:ext cx="56340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Single Radar Products</a:t>
            </a:r>
            <a:endParaRPr/>
          </a:p>
        </p:txBody>
      </p:sp>
      <p:sp>
        <p:nvSpPr>
          <p:cNvPr id="315" name="Google Shape;315;p19"/>
          <p:cNvSpPr txBox="1"/>
          <p:nvPr>
            <p:ph idx="1" type="body"/>
          </p:nvPr>
        </p:nvSpPr>
        <p:spPr>
          <a:xfrm>
            <a:off x="1318200" y="1296575"/>
            <a:ext cx="5333700" cy="4956300"/>
          </a:xfrm>
          <a:prstGeom prst="rect">
            <a:avLst/>
          </a:prstGeom>
        </p:spPr>
        <p:txBody>
          <a:bodyPr anchorCtr="0" anchor="t" bIns="45700" lIns="91425" spcFirstLastPara="1" rIns="91425" wrap="square" tIns="45700">
            <a:normAutofit/>
          </a:bodyPr>
          <a:lstStyle/>
          <a:p>
            <a:pPr indent="-406336" lvl="0" marL="457200" rtl="0" algn="l">
              <a:lnSpc>
                <a:spcPct val="100000"/>
              </a:lnSpc>
              <a:spcBef>
                <a:spcPts val="800"/>
              </a:spcBef>
              <a:spcAft>
                <a:spcPts val="0"/>
              </a:spcAft>
              <a:buSzPts val="2799"/>
              <a:buFont typeface="Calibri"/>
              <a:buChar char="•"/>
            </a:pPr>
            <a:r>
              <a:rPr lang="en-US" sz="2799">
                <a:latin typeface="Calibri"/>
                <a:ea typeface="Calibri"/>
                <a:cs typeface="Calibri"/>
                <a:sym typeface="Calibri"/>
              </a:rPr>
              <a:t>Plan to expand to supplemental radars, mimicking ORPG functions</a:t>
            </a:r>
            <a:endParaRPr sz="2799">
              <a:latin typeface="Calibri"/>
              <a:ea typeface="Calibri"/>
              <a:cs typeface="Calibri"/>
              <a:sym typeface="Calibri"/>
            </a:endParaRPr>
          </a:p>
          <a:p>
            <a:pPr indent="-406336" lvl="0" marL="457200" rtl="0" algn="l">
              <a:lnSpc>
                <a:spcPct val="100000"/>
              </a:lnSpc>
              <a:spcBef>
                <a:spcPts val="0"/>
              </a:spcBef>
              <a:spcAft>
                <a:spcPts val="0"/>
              </a:spcAft>
              <a:buSzPts val="2799"/>
              <a:buFont typeface="Calibri"/>
              <a:buChar char="•"/>
            </a:pPr>
            <a:r>
              <a:rPr lang="en-US" sz="2799">
                <a:latin typeface="Calibri"/>
                <a:ea typeface="Calibri"/>
                <a:cs typeface="Calibri"/>
                <a:sym typeface="Calibri"/>
              </a:rPr>
              <a:t>Radar calibration and correction</a:t>
            </a:r>
            <a:endParaRPr sz="2799">
              <a:latin typeface="Calibri"/>
              <a:ea typeface="Calibri"/>
              <a:cs typeface="Calibri"/>
              <a:sym typeface="Calibri"/>
            </a:endParaRPr>
          </a:p>
          <a:p>
            <a:pPr indent="-406336" lvl="0" marL="457200" rtl="0" algn="l">
              <a:lnSpc>
                <a:spcPct val="100000"/>
              </a:lnSpc>
              <a:spcBef>
                <a:spcPts val="0"/>
              </a:spcBef>
              <a:spcAft>
                <a:spcPts val="0"/>
              </a:spcAft>
              <a:buSzPts val="2799"/>
              <a:buFont typeface="Calibri"/>
              <a:buChar char="•"/>
            </a:pPr>
            <a:r>
              <a:rPr lang="en-US" sz="2799">
                <a:latin typeface="Calibri"/>
                <a:ea typeface="Calibri"/>
                <a:cs typeface="Calibri"/>
                <a:sym typeface="Calibri"/>
              </a:rPr>
              <a:t>Growing our monitoring, assessment, and network management capabilities → </a:t>
            </a:r>
            <a:endParaRPr sz="2799">
              <a:latin typeface="Calibri"/>
              <a:ea typeface="Calibri"/>
              <a:cs typeface="Calibri"/>
              <a:sym typeface="Calibri"/>
            </a:endParaRPr>
          </a:p>
        </p:txBody>
      </p:sp>
      <p:sp>
        <p:nvSpPr>
          <p:cNvPr id="316" name="Google Shape;316;p19"/>
          <p:cNvSpPr txBox="1"/>
          <p:nvPr>
            <p:ph idx="12" type="sldNum"/>
          </p:nvPr>
        </p:nvSpPr>
        <p:spPr>
          <a:xfrm>
            <a:off x="10984088" y="6356350"/>
            <a:ext cx="369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17" name="Google Shape;317;p19"/>
          <p:cNvSpPr txBox="1"/>
          <p:nvPr>
            <p:ph idx="11" type="ftr"/>
          </p:nvPr>
        </p:nvSpPr>
        <p:spPr>
          <a:xfrm>
            <a:off x="2235200" y="6356350"/>
            <a:ext cx="82389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National Oceanic and Atmospheric Administration / Office of Oceanic and Atmospheric Research / National Severe Storms Laboratory</a:t>
            </a:r>
            <a:endParaRPr/>
          </a:p>
        </p:txBody>
      </p:sp>
      <p:sp>
        <p:nvSpPr>
          <p:cNvPr id="318" name="Google Shape;318;p19"/>
          <p:cNvSpPr txBox="1"/>
          <p:nvPr>
            <p:ph idx="10" type="dt"/>
          </p:nvPr>
        </p:nvSpPr>
        <p:spPr>
          <a:xfrm>
            <a:off x="838200" y="6356350"/>
            <a:ext cx="13971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22</a:t>
            </a:r>
            <a:r>
              <a:rPr lang="en-US"/>
              <a:t> April 2026</a:t>
            </a:r>
            <a:endParaRPr/>
          </a:p>
        </p:txBody>
      </p:sp>
      <p:pic>
        <p:nvPicPr>
          <p:cNvPr id="319" name="Google Shape;319;p19" title="Screenshot 2026-01-20 at 5.54.39 PM.png"/>
          <p:cNvPicPr preferRelativeResize="0"/>
          <p:nvPr/>
        </p:nvPicPr>
        <p:blipFill>
          <a:blip r:embed="rId3">
            <a:alphaModFix/>
          </a:blip>
          <a:stretch>
            <a:fillRect/>
          </a:stretch>
        </p:blipFill>
        <p:spPr>
          <a:xfrm>
            <a:off x="6952200" y="188500"/>
            <a:ext cx="4471352" cy="2777126"/>
          </a:xfrm>
          <a:prstGeom prst="rect">
            <a:avLst/>
          </a:prstGeom>
          <a:noFill/>
          <a:ln>
            <a:noFill/>
          </a:ln>
        </p:spPr>
      </p:pic>
      <p:pic>
        <p:nvPicPr>
          <p:cNvPr id="320" name="Google Shape;320;p19" title="Screenshot 2026-01-20 at 5.55.25 PM.png"/>
          <p:cNvPicPr preferRelativeResize="0"/>
          <p:nvPr/>
        </p:nvPicPr>
        <p:blipFill>
          <a:blip r:embed="rId4">
            <a:alphaModFix/>
          </a:blip>
          <a:stretch>
            <a:fillRect/>
          </a:stretch>
        </p:blipFill>
        <p:spPr>
          <a:xfrm>
            <a:off x="6960750" y="3118025"/>
            <a:ext cx="4471352" cy="2683239"/>
          </a:xfrm>
          <a:prstGeom prst="rect">
            <a:avLst/>
          </a:prstGeom>
          <a:noFill/>
          <a:ln>
            <a:noFill/>
          </a:ln>
        </p:spPr>
      </p:pic>
      <p:pic>
        <p:nvPicPr>
          <p:cNvPr id="321" name="Google Shape;321;p19" title="Screenshot 2026-01-20 at 5.55.48 PM.png"/>
          <p:cNvPicPr preferRelativeResize="0"/>
          <p:nvPr/>
        </p:nvPicPr>
        <p:blipFill>
          <a:blip r:embed="rId5">
            <a:alphaModFix/>
          </a:blip>
          <a:stretch>
            <a:fillRect/>
          </a:stretch>
        </p:blipFill>
        <p:spPr>
          <a:xfrm>
            <a:off x="8166200" y="5680225"/>
            <a:ext cx="3265900" cy="470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20"/>
          <p:cNvSpPr txBox="1"/>
          <p:nvPr>
            <p:ph type="title"/>
          </p:nvPr>
        </p:nvSpPr>
        <p:spPr>
          <a:xfrm>
            <a:off x="1318199" y="-30054"/>
            <a:ext cx="97278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Mitigation of Hardware Issues</a:t>
            </a:r>
            <a:endParaRPr/>
          </a:p>
        </p:txBody>
      </p:sp>
      <p:sp>
        <p:nvSpPr>
          <p:cNvPr id="328" name="Google Shape;328;p20"/>
          <p:cNvSpPr txBox="1"/>
          <p:nvPr>
            <p:ph idx="12" type="sldNum"/>
          </p:nvPr>
        </p:nvSpPr>
        <p:spPr>
          <a:xfrm>
            <a:off x="10984088" y="6356350"/>
            <a:ext cx="369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29" name="Google Shape;329;p20"/>
          <p:cNvPicPr preferRelativeResize="0"/>
          <p:nvPr/>
        </p:nvPicPr>
        <p:blipFill rotWithShape="1">
          <a:blip r:embed="rId3">
            <a:alphaModFix/>
          </a:blip>
          <a:srcRect b="0" l="9297" r="0" t="0"/>
          <a:stretch/>
        </p:blipFill>
        <p:spPr>
          <a:xfrm>
            <a:off x="6277022" y="1382083"/>
            <a:ext cx="2192433" cy="1523602"/>
          </a:xfrm>
          <a:prstGeom prst="rect">
            <a:avLst/>
          </a:prstGeom>
          <a:noFill/>
          <a:ln>
            <a:noFill/>
          </a:ln>
        </p:spPr>
      </p:pic>
      <p:pic>
        <p:nvPicPr>
          <p:cNvPr id="330" name="Google Shape;330;p20"/>
          <p:cNvPicPr preferRelativeResize="0"/>
          <p:nvPr/>
        </p:nvPicPr>
        <p:blipFill rotWithShape="1">
          <a:blip r:embed="rId4">
            <a:alphaModFix/>
          </a:blip>
          <a:srcRect b="0" l="9837" r="0" t="0"/>
          <a:stretch/>
        </p:blipFill>
        <p:spPr>
          <a:xfrm>
            <a:off x="8501941" y="1381482"/>
            <a:ext cx="2179364" cy="1523602"/>
          </a:xfrm>
          <a:prstGeom prst="rect">
            <a:avLst/>
          </a:prstGeom>
          <a:noFill/>
          <a:ln>
            <a:noFill/>
          </a:ln>
        </p:spPr>
      </p:pic>
      <p:pic>
        <p:nvPicPr>
          <p:cNvPr id="331" name="Google Shape;331;p20"/>
          <p:cNvPicPr preferRelativeResize="0"/>
          <p:nvPr/>
        </p:nvPicPr>
        <p:blipFill rotWithShape="1">
          <a:blip r:embed="rId5">
            <a:alphaModFix/>
          </a:blip>
          <a:srcRect b="0" l="9853" r="0" t="0"/>
          <a:stretch/>
        </p:blipFill>
        <p:spPr>
          <a:xfrm>
            <a:off x="6991777" y="2875059"/>
            <a:ext cx="2179089" cy="1523602"/>
          </a:xfrm>
          <a:prstGeom prst="rect">
            <a:avLst/>
          </a:prstGeom>
          <a:noFill/>
          <a:ln>
            <a:noFill/>
          </a:ln>
        </p:spPr>
      </p:pic>
      <p:pic>
        <p:nvPicPr>
          <p:cNvPr id="332" name="Google Shape;332;p20"/>
          <p:cNvPicPr preferRelativeResize="0"/>
          <p:nvPr/>
        </p:nvPicPr>
        <p:blipFill rotWithShape="1">
          <a:blip r:embed="rId6">
            <a:alphaModFix/>
          </a:blip>
          <a:srcRect b="0" l="0" r="0" t="0"/>
          <a:stretch/>
        </p:blipFill>
        <p:spPr>
          <a:xfrm>
            <a:off x="6094412" y="4394590"/>
            <a:ext cx="2434524" cy="1523604"/>
          </a:xfrm>
          <a:prstGeom prst="rect">
            <a:avLst/>
          </a:prstGeom>
          <a:noFill/>
          <a:ln>
            <a:noFill/>
          </a:ln>
        </p:spPr>
      </p:pic>
      <p:pic>
        <p:nvPicPr>
          <p:cNvPr id="333" name="Google Shape;333;p20"/>
          <p:cNvPicPr preferRelativeResize="0"/>
          <p:nvPr/>
        </p:nvPicPr>
        <p:blipFill rotWithShape="1">
          <a:blip r:embed="rId7">
            <a:alphaModFix/>
          </a:blip>
          <a:srcRect b="0" l="0" r="0" t="0"/>
          <a:stretch/>
        </p:blipFill>
        <p:spPr>
          <a:xfrm>
            <a:off x="8538585" y="4393305"/>
            <a:ext cx="2434524" cy="1523604"/>
          </a:xfrm>
          <a:prstGeom prst="rect">
            <a:avLst/>
          </a:prstGeom>
          <a:noFill/>
          <a:ln>
            <a:noFill/>
          </a:ln>
        </p:spPr>
      </p:pic>
      <p:sp>
        <p:nvSpPr>
          <p:cNvPr id="334" name="Google Shape;334;p20"/>
          <p:cNvSpPr txBox="1"/>
          <p:nvPr/>
        </p:nvSpPr>
        <p:spPr>
          <a:xfrm>
            <a:off x="6390213" y="1074565"/>
            <a:ext cx="4086000" cy="348600"/>
          </a:xfrm>
          <a:prstGeom prst="rect">
            <a:avLst/>
          </a:prstGeom>
          <a:noFill/>
          <a:ln>
            <a:noFill/>
          </a:ln>
        </p:spPr>
        <p:txBody>
          <a:bodyPr anchorCtr="0" anchor="t" bIns="60900" lIns="121850" spcFirstLastPara="1" rIns="121850" wrap="square" tIns="60900">
            <a:spAutoFit/>
          </a:bodyPr>
          <a:lstStyle/>
          <a:p>
            <a:pPr indent="0" lvl="0" marL="0" marR="0" rtl="0" algn="l">
              <a:lnSpc>
                <a:spcPct val="100000"/>
              </a:lnSpc>
              <a:spcBef>
                <a:spcPts val="0"/>
              </a:spcBef>
              <a:spcAft>
                <a:spcPts val="0"/>
              </a:spcAft>
              <a:buClr>
                <a:srgbClr val="000000"/>
              </a:buClr>
              <a:buSzPts val="1466"/>
              <a:buFont typeface="Arial"/>
              <a:buNone/>
            </a:pPr>
            <a:r>
              <a:rPr b="0" i="0" lang="en-US" sz="1466" u="none" cap="none" strike="noStrike">
                <a:solidFill>
                  <a:srgbClr val="FFFFFF"/>
                </a:solidFill>
                <a:latin typeface="Arial"/>
                <a:ea typeface="Arial"/>
                <a:cs typeface="Arial"/>
                <a:sym typeface="Arial"/>
              </a:rPr>
              <a:t>Example corrupt data: KICT 04:20Z 4/16/2021</a:t>
            </a:r>
            <a:endParaRPr b="0" i="0" sz="3199" u="none" cap="none" strike="noStrike">
              <a:solidFill>
                <a:srgbClr val="FFFFFF"/>
              </a:solidFill>
              <a:latin typeface="Calibri"/>
              <a:ea typeface="Calibri"/>
              <a:cs typeface="Calibri"/>
              <a:sym typeface="Calibri"/>
            </a:endParaRPr>
          </a:p>
        </p:txBody>
      </p:sp>
      <p:sp>
        <p:nvSpPr>
          <p:cNvPr id="335" name="Google Shape;335;p20"/>
          <p:cNvSpPr txBox="1"/>
          <p:nvPr/>
        </p:nvSpPr>
        <p:spPr>
          <a:xfrm>
            <a:off x="7258797" y="5850444"/>
            <a:ext cx="4010100" cy="451200"/>
          </a:xfrm>
          <a:prstGeom prst="rect">
            <a:avLst/>
          </a:prstGeom>
          <a:noFill/>
          <a:ln>
            <a:noFill/>
          </a:ln>
        </p:spPr>
        <p:txBody>
          <a:bodyPr anchorCtr="0" anchor="t" bIns="121850" lIns="121850" spcFirstLastPara="1" rIns="121850" wrap="square" tIns="121850">
            <a:spAutoFit/>
          </a:bodyPr>
          <a:lstStyle/>
          <a:p>
            <a:pPr indent="0" lvl="0" marL="0" marR="0" rtl="0" algn="l">
              <a:lnSpc>
                <a:spcPct val="100000"/>
              </a:lnSpc>
              <a:spcBef>
                <a:spcPts val="0"/>
              </a:spcBef>
              <a:spcAft>
                <a:spcPts val="0"/>
              </a:spcAft>
              <a:buClr>
                <a:srgbClr val="000000"/>
              </a:buClr>
              <a:buSzPts val="1333"/>
              <a:buFont typeface="Arial"/>
              <a:buNone/>
            </a:pPr>
            <a:r>
              <a:rPr b="0" i="0" lang="en-US" sz="1333" u="none" cap="none" strike="noStrike">
                <a:solidFill>
                  <a:srgbClr val="FFFFFF"/>
                </a:solidFill>
                <a:latin typeface="Calibri"/>
                <a:ea typeface="Calibri"/>
                <a:cs typeface="Calibri"/>
                <a:sym typeface="Calibri"/>
              </a:rPr>
              <a:t>global QC based on intensity and areal coverage</a:t>
            </a:r>
            <a:endParaRPr b="0" i="0" sz="1333" u="none" cap="none" strike="noStrike">
              <a:solidFill>
                <a:srgbClr val="FFFFFF"/>
              </a:solidFill>
              <a:latin typeface="Calibri"/>
              <a:ea typeface="Calibri"/>
              <a:cs typeface="Calibri"/>
              <a:sym typeface="Calibri"/>
            </a:endParaRPr>
          </a:p>
        </p:txBody>
      </p:sp>
      <p:sp>
        <p:nvSpPr>
          <p:cNvPr id="336" name="Google Shape;336;p20"/>
          <p:cNvSpPr txBox="1"/>
          <p:nvPr/>
        </p:nvSpPr>
        <p:spPr>
          <a:xfrm>
            <a:off x="9069292" y="3292566"/>
            <a:ext cx="1877100" cy="513000"/>
          </a:xfrm>
          <a:prstGeom prst="rect">
            <a:avLst/>
          </a:prstGeom>
          <a:noFill/>
          <a:ln>
            <a:noFill/>
          </a:ln>
        </p:spPr>
        <p:txBody>
          <a:bodyPr anchorCtr="0" anchor="t" bIns="121850" lIns="121850" spcFirstLastPara="1" rIns="121850" wrap="square" tIns="121850">
            <a:spAutoFit/>
          </a:bodyPr>
          <a:lstStyle/>
          <a:p>
            <a:pPr indent="0" lvl="0" marL="0" marR="0" rtl="0" algn="l">
              <a:lnSpc>
                <a:spcPct val="100000"/>
              </a:lnSpc>
              <a:spcBef>
                <a:spcPts val="0"/>
              </a:spcBef>
              <a:spcAft>
                <a:spcPts val="0"/>
              </a:spcAft>
              <a:buClr>
                <a:srgbClr val="000000"/>
              </a:buClr>
              <a:buSzPts val="1733"/>
              <a:buFont typeface="Arial"/>
              <a:buNone/>
            </a:pPr>
            <a:r>
              <a:rPr b="0" i="0" lang="en-US" sz="1733" u="none" cap="none" strike="noStrike">
                <a:solidFill>
                  <a:srgbClr val="FFFFFF"/>
                </a:solidFill>
                <a:latin typeface="Calibri"/>
                <a:ea typeface="Calibri"/>
                <a:cs typeface="Calibri"/>
                <a:sym typeface="Calibri"/>
              </a:rPr>
              <a:t>pixel-based QC</a:t>
            </a:r>
            <a:endParaRPr b="0" i="0" sz="1733" u="none" cap="none" strike="noStrike">
              <a:solidFill>
                <a:srgbClr val="FFFFFF"/>
              </a:solidFill>
              <a:latin typeface="Calibri"/>
              <a:ea typeface="Calibri"/>
              <a:cs typeface="Calibri"/>
              <a:sym typeface="Calibri"/>
            </a:endParaRPr>
          </a:p>
        </p:txBody>
      </p:sp>
      <p:sp>
        <p:nvSpPr>
          <p:cNvPr id="337" name="Google Shape;337;p20"/>
          <p:cNvSpPr txBox="1"/>
          <p:nvPr/>
        </p:nvSpPr>
        <p:spPr>
          <a:xfrm>
            <a:off x="6299445" y="1367248"/>
            <a:ext cx="1048200" cy="164100"/>
          </a:xfrm>
          <a:prstGeom prst="rect">
            <a:avLst/>
          </a:prstGeom>
          <a:solidFill>
            <a:srgbClr val="000000"/>
          </a:solidFill>
          <a:ln>
            <a:noFill/>
          </a:ln>
        </p:spPr>
        <p:txBody>
          <a:bodyPr anchorCtr="0" anchor="t" bIns="0" lIns="36550" spcFirstLastPara="1" rIns="36550" wrap="square" tIns="0">
            <a:spAutoFit/>
          </a:bodyPr>
          <a:lstStyle/>
          <a:p>
            <a:pPr indent="0" lvl="0" marL="0" marR="0" rtl="0" algn="l">
              <a:lnSpc>
                <a:spcPct val="100000"/>
              </a:lnSpc>
              <a:spcBef>
                <a:spcPts val="0"/>
              </a:spcBef>
              <a:spcAft>
                <a:spcPts val="0"/>
              </a:spcAft>
              <a:buClr>
                <a:srgbClr val="000000"/>
              </a:buClr>
              <a:buSzPts val="1066"/>
              <a:buFont typeface="Arial"/>
              <a:buNone/>
            </a:pPr>
            <a:r>
              <a:rPr b="0" i="0" lang="en-US" sz="1066" u="none" cap="none" strike="noStrike">
                <a:solidFill>
                  <a:srgbClr val="FFFFFF"/>
                </a:solidFill>
                <a:latin typeface="Arial"/>
                <a:ea typeface="Arial"/>
                <a:cs typeface="Arial"/>
                <a:sym typeface="Arial"/>
              </a:rPr>
              <a:t>Raw Reflectivity</a:t>
            </a:r>
            <a:endParaRPr b="0" i="0" sz="3199" u="none" cap="none" strike="noStrike">
              <a:solidFill>
                <a:srgbClr val="000000"/>
              </a:solidFill>
              <a:latin typeface="Calibri"/>
              <a:ea typeface="Calibri"/>
              <a:cs typeface="Calibri"/>
              <a:sym typeface="Calibri"/>
            </a:endParaRPr>
          </a:p>
        </p:txBody>
      </p:sp>
      <p:sp>
        <p:nvSpPr>
          <p:cNvPr id="338" name="Google Shape;338;p20"/>
          <p:cNvSpPr txBox="1"/>
          <p:nvPr/>
        </p:nvSpPr>
        <p:spPr>
          <a:xfrm>
            <a:off x="8505905" y="1365238"/>
            <a:ext cx="1056900" cy="164100"/>
          </a:xfrm>
          <a:prstGeom prst="rect">
            <a:avLst/>
          </a:prstGeom>
          <a:solidFill>
            <a:srgbClr val="000000"/>
          </a:solidFill>
          <a:ln>
            <a:noFill/>
          </a:ln>
        </p:spPr>
        <p:txBody>
          <a:bodyPr anchorCtr="0" anchor="t" bIns="0" lIns="36550" spcFirstLastPara="1" rIns="36550" wrap="square" tIns="0">
            <a:spAutoFit/>
          </a:bodyPr>
          <a:lstStyle/>
          <a:p>
            <a:pPr indent="0" lvl="0" marL="0" marR="0" rtl="0" algn="l">
              <a:lnSpc>
                <a:spcPct val="100000"/>
              </a:lnSpc>
              <a:spcBef>
                <a:spcPts val="0"/>
              </a:spcBef>
              <a:spcAft>
                <a:spcPts val="0"/>
              </a:spcAft>
              <a:buClr>
                <a:srgbClr val="000000"/>
              </a:buClr>
              <a:buSzPts val="1066"/>
              <a:buFont typeface="Arial"/>
              <a:buNone/>
            </a:pPr>
            <a:r>
              <a:rPr b="0" i="0" lang="en-US" sz="1066" u="none" cap="none" strike="noStrike">
                <a:solidFill>
                  <a:srgbClr val="FFFFFF"/>
                </a:solidFill>
                <a:latin typeface="Arial"/>
                <a:ea typeface="Arial"/>
                <a:cs typeface="Arial"/>
                <a:sym typeface="Arial"/>
              </a:rPr>
              <a:t>Raw Corr. Coef.</a:t>
            </a:r>
            <a:endParaRPr b="0" i="0" sz="3199" u="none" cap="none" strike="noStrike">
              <a:solidFill>
                <a:srgbClr val="000000"/>
              </a:solidFill>
              <a:latin typeface="Calibri"/>
              <a:ea typeface="Calibri"/>
              <a:cs typeface="Calibri"/>
              <a:sym typeface="Calibri"/>
            </a:endParaRPr>
          </a:p>
        </p:txBody>
      </p:sp>
      <p:sp>
        <p:nvSpPr>
          <p:cNvPr id="339" name="Google Shape;339;p20"/>
          <p:cNvSpPr txBox="1"/>
          <p:nvPr/>
        </p:nvSpPr>
        <p:spPr>
          <a:xfrm>
            <a:off x="7014168" y="2857022"/>
            <a:ext cx="1635900" cy="164100"/>
          </a:xfrm>
          <a:prstGeom prst="rect">
            <a:avLst/>
          </a:prstGeom>
          <a:solidFill>
            <a:srgbClr val="000000"/>
          </a:solidFill>
          <a:ln>
            <a:noFill/>
          </a:ln>
        </p:spPr>
        <p:txBody>
          <a:bodyPr anchorCtr="0" anchor="t" bIns="0" lIns="36550" spcFirstLastPara="1" rIns="36550" wrap="square" tIns="0">
            <a:spAutoFit/>
          </a:bodyPr>
          <a:lstStyle/>
          <a:p>
            <a:pPr indent="0" lvl="0" marL="0" marR="0" rtl="0" algn="l">
              <a:lnSpc>
                <a:spcPct val="100000"/>
              </a:lnSpc>
              <a:spcBef>
                <a:spcPts val="0"/>
              </a:spcBef>
              <a:spcAft>
                <a:spcPts val="0"/>
              </a:spcAft>
              <a:buClr>
                <a:srgbClr val="000000"/>
              </a:buClr>
              <a:buSzPts val="1066"/>
              <a:buFont typeface="Arial"/>
              <a:buNone/>
            </a:pPr>
            <a:r>
              <a:rPr b="0" i="0" lang="en-US" sz="1066" u="none" cap="none" strike="noStrike">
                <a:solidFill>
                  <a:srgbClr val="FFFFFF"/>
                </a:solidFill>
                <a:latin typeface="Arial"/>
                <a:ea typeface="Arial"/>
                <a:cs typeface="Arial"/>
                <a:sym typeface="Arial"/>
              </a:rPr>
              <a:t>Hydrometer Classification</a:t>
            </a:r>
            <a:endParaRPr b="0" i="0" sz="3199" u="none" cap="none" strike="noStrike">
              <a:solidFill>
                <a:srgbClr val="000000"/>
              </a:solidFill>
              <a:latin typeface="Calibri"/>
              <a:ea typeface="Calibri"/>
              <a:cs typeface="Calibri"/>
              <a:sym typeface="Calibri"/>
            </a:endParaRPr>
          </a:p>
        </p:txBody>
      </p:sp>
      <p:sp>
        <p:nvSpPr>
          <p:cNvPr id="340" name="Google Shape;340;p20"/>
          <p:cNvSpPr txBox="1"/>
          <p:nvPr/>
        </p:nvSpPr>
        <p:spPr>
          <a:xfrm>
            <a:off x="6104343" y="4377983"/>
            <a:ext cx="2103900" cy="164100"/>
          </a:xfrm>
          <a:prstGeom prst="rect">
            <a:avLst/>
          </a:prstGeom>
          <a:solidFill>
            <a:srgbClr val="000000"/>
          </a:solidFill>
          <a:ln>
            <a:noFill/>
          </a:ln>
        </p:spPr>
        <p:txBody>
          <a:bodyPr anchorCtr="0" anchor="t" bIns="0" lIns="36550" spcFirstLastPara="1" rIns="36550" wrap="square" tIns="0">
            <a:spAutoFit/>
          </a:bodyPr>
          <a:lstStyle/>
          <a:p>
            <a:pPr indent="0" lvl="0" marL="0" marR="0" rtl="0" algn="l">
              <a:lnSpc>
                <a:spcPct val="100000"/>
              </a:lnSpc>
              <a:spcBef>
                <a:spcPts val="0"/>
              </a:spcBef>
              <a:spcAft>
                <a:spcPts val="0"/>
              </a:spcAft>
              <a:buClr>
                <a:srgbClr val="000000"/>
              </a:buClr>
              <a:buSzPts val="1066"/>
              <a:buFont typeface="Arial"/>
              <a:buNone/>
            </a:pPr>
            <a:r>
              <a:rPr b="0" i="0" lang="en-US" sz="1066" u="none" cap="none" strike="noStrike">
                <a:solidFill>
                  <a:srgbClr val="FFFFFF"/>
                </a:solidFill>
                <a:latin typeface="Arial"/>
                <a:ea typeface="Arial"/>
                <a:cs typeface="Arial"/>
                <a:sym typeface="Arial"/>
              </a:rPr>
              <a:t>Composite Reflectivity before QC</a:t>
            </a:r>
            <a:endParaRPr b="0" i="0" sz="3199" u="none" cap="none" strike="noStrike">
              <a:solidFill>
                <a:srgbClr val="000000"/>
              </a:solidFill>
              <a:latin typeface="Calibri"/>
              <a:ea typeface="Calibri"/>
              <a:cs typeface="Calibri"/>
              <a:sym typeface="Calibri"/>
            </a:endParaRPr>
          </a:p>
        </p:txBody>
      </p:sp>
      <p:sp>
        <p:nvSpPr>
          <p:cNvPr id="341" name="Google Shape;341;p20"/>
          <p:cNvSpPr txBox="1"/>
          <p:nvPr/>
        </p:nvSpPr>
        <p:spPr>
          <a:xfrm>
            <a:off x="8540096" y="4363903"/>
            <a:ext cx="1988400" cy="164100"/>
          </a:xfrm>
          <a:prstGeom prst="rect">
            <a:avLst/>
          </a:prstGeom>
          <a:solidFill>
            <a:srgbClr val="000000"/>
          </a:solidFill>
          <a:ln>
            <a:noFill/>
          </a:ln>
        </p:spPr>
        <p:txBody>
          <a:bodyPr anchorCtr="0" anchor="t" bIns="0" lIns="36550" spcFirstLastPara="1" rIns="36550" wrap="square" tIns="0">
            <a:spAutoFit/>
          </a:bodyPr>
          <a:lstStyle/>
          <a:p>
            <a:pPr indent="0" lvl="0" marL="0" marR="0" rtl="0" algn="l">
              <a:lnSpc>
                <a:spcPct val="100000"/>
              </a:lnSpc>
              <a:spcBef>
                <a:spcPts val="0"/>
              </a:spcBef>
              <a:spcAft>
                <a:spcPts val="0"/>
              </a:spcAft>
              <a:buClr>
                <a:srgbClr val="000000"/>
              </a:buClr>
              <a:buSzPts val="1066"/>
              <a:buFont typeface="Arial"/>
              <a:buNone/>
            </a:pPr>
            <a:r>
              <a:rPr b="0" i="0" lang="en-US" sz="1066" u="none" cap="none" strike="noStrike">
                <a:solidFill>
                  <a:srgbClr val="FFFFFF"/>
                </a:solidFill>
                <a:latin typeface="Arial"/>
                <a:ea typeface="Arial"/>
                <a:cs typeface="Arial"/>
                <a:sym typeface="Arial"/>
              </a:rPr>
              <a:t>Composite Reflectivity after QC</a:t>
            </a:r>
            <a:endParaRPr b="0" i="0" sz="3199" u="none" cap="none" strike="noStrike">
              <a:solidFill>
                <a:srgbClr val="000000"/>
              </a:solidFill>
              <a:latin typeface="Calibri"/>
              <a:ea typeface="Calibri"/>
              <a:cs typeface="Calibri"/>
              <a:sym typeface="Calibri"/>
            </a:endParaRPr>
          </a:p>
        </p:txBody>
      </p:sp>
      <p:sp>
        <p:nvSpPr>
          <p:cNvPr id="342" name="Google Shape;342;p20"/>
          <p:cNvSpPr txBox="1"/>
          <p:nvPr>
            <p:ph idx="11" type="ftr"/>
          </p:nvPr>
        </p:nvSpPr>
        <p:spPr>
          <a:xfrm>
            <a:off x="2235200" y="6356350"/>
            <a:ext cx="82389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National Oceanic and Atmospheric Administration / Office of Oceanic and Atmospheric Research / National Severe Storms Laboratory</a:t>
            </a:r>
            <a:endParaRPr/>
          </a:p>
        </p:txBody>
      </p:sp>
      <p:sp>
        <p:nvSpPr>
          <p:cNvPr id="343" name="Google Shape;343;p20"/>
          <p:cNvSpPr txBox="1"/>
          <p:nvPr>
            <p:ph idx="10" type="dt"/>
          </p:nvPr>
        </p:nvSpPr>
        <p:spPr>
          <a:xfrm>
            <a:off x="838200" y="6356350"/>
            <a:ext cx="13971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22 April 2026</a:t>
            </a:r>
            <a:endParaRPr/>
          </a:p>
        </p:txBody>
      </p:sp>
      <p:sp>
        <p:nvSpPr>
          <p:cNvPr id="344" name="Google Shape;344;p20"/>
          <p:cNvSpPr txBox="1"/>
          <p:nvPr/>
        </p:nvSpPr>
        <p:spPr>
          <a:xfrm>
            <a:off x="1318200" y="1478225"/>
            <a:ext cx="4681200" cy="4698600"/>
          </a:xfrm>
          <a:prstGeom prst="rect">
            <a:avLst/>
          </a:prstGeom>
          <a:noFill/>
          <a:ln>
            <a:noFill/>
          </a:ln>
        </p:spPr>
        <p:txBody>
          <a:bodyPr anchorCtr="0" anchor="t" bIns="45700" lIns="91425" spcFirstLastPara="1" rIns="91425" wrap="square" tIns="45700">
            <a:normAutofit/>
          </a:bodyPr>
          <a:lstStyle/>
          <a:p>
            <a:pPr indent="-262396" lvl="0" marL="457074" rtl="0" algn="l">
              <a:spcBef>
                <a:spcPts val="0"/>
              </a:spcBef>
              <a:spcAft>
                <a:spcPts val="0"/>
              </a:spcAft>
              <a:buClr>
                <a:srgbClr val="FFFFFF"/>
              </a:buClr>
              <a:buSzPts val="1300"/>
              <a:buFont typeface="Noto Sans Symbols"/>
              <a:buChar char="▪"/>
            </a:pPr>
            <a:r>
              <a:rPr lang="en-US" sz="1866">
                <a:solidFill>
                  <a:srgbClr val="FFFFFF"/>
                </a:solidFill>
              </a:rPr>
              <a:t>Corrupt radar data due to hardware issues does not follow theory and can cause the physically-based hydrometeor classification to fail</a:t>
            </a:r>
            <a:endParaRPr sz="2799">
              <a:solidFill>
                <a:srgbClr val="FFFFFF"/>
              </a:solidFill>
              <a:latin typeface="Calibri"/>
              <a:ea typeface="Calibri"/>
              <a:cs typeface="Calibri"/>
              <a:sym typeface="Calibri"/>
            </a:endParaRPr>
          </a:p>
          <a:p>
            <a:pPr indent="-262396" lvl="0" marL="457074" rtl="0" algn="l">
              <a:spcBef>
                <a:spcPts val="1200"/>
              </a:spcBef>
              <a:spcAft>
                <a:spcPts val="0"/>
              </a:spcAft>
              <a:buClr>
                <a:srgbClr val="FFFFFF"/>
              </a:buClr>
              <a:buSzPts val="1300"/>
              <a:buFont typeface="Noto Sans Symbols"/>
              <a:buChar char="▪"/>
            </a:pPr>
            <a:r>
              <a:rPr lang="en-US" sz="1866">
                <a:solidFill>
                  <a:srgbClr val="FFFFFF"/>
                </a:solidFill>
              </a:rPr>
              <a:t>Specific techniques were developed to address these issues, e.g., application of global properties to identify corrupt data (figures to the right)</a:t>
            </a:r>
            <a:endParaRPr sz="2799">
              <a:solidFill>
                <a:srgbClr val="FFFFFF"/>
              </a:solidFill>
              <a:latin typeface="Calibri"/>
              <a:ea typeface="Calibri"/>
              <a:cs typeface="Calibri"/>
              <a:sym typeface="Calibri"/>
            </a:endParaRPr>
          </a:p>
          <a:p>
            <a:pPr indent="-262396" lvl="0" marL="457074" rtl="0" algn="l">
              <a:spcBef>
                <a:spcPts val="1200"/>
              </a:spcBef>
              <a:spcAft>
                <a:spcPts val="0"/>
              </a:spcAft>
              <a:buClr>
                <a:srgbClr val="FFFFFF"/>
              </a:buClr>
              <a:buSzPts val="1300"/>
              <a:buFont typeface="Noto Sans Symbols"/>
              <a:buChar char="▪"/>
            </a:pPr>
            <a:r>
              <a:rPr lang="en-US" sz="1866">
                <a:solidFill>
                  <a:srgbClr val="FFFFFF"/>
                </a:solidFill>
              </a:rPr>
              <a:t>Hardware related data quality issues are relatively rare, but each new issue may require a new specific QC technique (an R2O challenge)</a:t>
            </a:r>
            <a:endParaRPr sz="1866">
              <a:solidFill>
                <a:srgbClr val="FFFFFF"/>
              </a:solidFill>
              <a:latin typeface="Calibri"/>
              <a:ea typeface="Calibri"/>
              <a:cs typeface="Calibri"/>
              <a:sym typeface="Calibri"/>
            </a:endParaRPr>
          </a:p>
          <a:p>
            <a:pPr indent="0" lvl="0" marL="0" rtl="0" algn="l">
              <a:lnSpc>
                <a:spcPct val="90000"/>
              </a:lnSpc>
              <a:spcBef>
                <a:spcPts val="1000"/>
              </a:spcBef>
              <a:spcAft>
                <a:spcPts val="0"/>
              </a:spcAft>
              <a:buNone/>
            </a:pPr>
            <a:r>
              <a:t/>
            </a:r>
            <a:endParaRPr sz="2800">
              <a:solidFill>
                <a:srgbClr val="FFFFFF"/>
              </a:solidFill>
              <a:latin typeface="Oswald Light"/>
              <a:ea typeface="Oswald Light"/>
              <a:cs typeface="Oswald Light"/>
              <a:sym typeface="Oswald Light"/>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NSSL PPT Dark">
  <a:themeElements>
    <a:clrScheme name="NSSL Color Palette">
      <a:dk1>
        <a:srgbClr val="131414"/>
      </a:dk1>
      <a:lt1>
        <a:srgbClr val="FFFFFF"/>
      </a:lt1>
      <a:dk2>
        <a:srgbClr val="44546A"/>
      </a:dk2>
      <a:lt2>
        <a:srgbClr val="E7E6E6"/>
      </a:lt2>
      <a:accent1>
        <a:srgbClr val="3C69A4"/>
      </a:accent1>
      <a:accent2>
        <a:srgbClr val="0582B9"/>
      </a:accent2>
      <a:accent3>
        <a:srgbClr val="2DAAE0"/>
      </a:accent3>
      <a:accent4>
        <a:srgbClr val="41C7FF"/>
      </a:accent4>
      <a:accent5>
        <a:srgbClr val="368E89"/>
      </a:accent5>
      <a:accent6>
        <a:srgbClr val="76B8B1"/>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