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4"/>
  </p:notesMasterIdLst>
  <p:sldIdLst>
    <p:sldId id="308" r:id="rId3"/>
    <p:sldId id="328" r:id="rId4"/>
    <p:sldId id="313" r:id="rId5"/>
    <p:sldId id="321" r:id="rId6"/>
    <p:sldId id="326" r:id="rId7"/>
    <p:sldId id="327" r:id="rId8"/>
    <p:sldId id="323" r:id="rId9"/>
    <p:sldId id="324" r:id="rId10"/>
    <p:sldId id="291" r:id="rId11"/>
    <p:sldId id="257" r:id="rId12"/>
    <p:sldId id="309" r:id="rId13"/>
    <p:sldId id="317" r:id="rId14"/>
    <p:sldId id="311" r:id="rId15"/>
    <p:sldId id="312" r:id="rId16"/>
    <p:sldId id="319" r:id="rId17"/>
    <p:sldId id="318" r:id="rId18"/>
    <p:sldId id="329" r:id="rId19"/>
    <p:sldId id="330" r:id="rId20"/>
    <p:sldId id="315" r:id="rId21"/>
    <p:sldId id="316" r:id="rId22"/>
    <p:sldId id="33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4F75"/>
    <a:srgbClr val="385E8C"/>
    <a:srgbClr val="FFFF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4142F6-A284-4D46-A2E8-5ACD69CACE7E}" v="113" dt="2026-04-17T18:46:34.7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6723" autoAdjust="0"/>
  </p:normalViewPr>
  <p:slideViewPr>
    <p:cSldViewPr snapToGrid="0">
      <p:cViewPr varScale="1">
        <p:scale>
          <a:sx n="123" d="100"/>
          <a:sy n="123" d="100"/>
        </p:scale>
        <p:origin x="114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40564B-2284-42EA-A845-61B2EAF9042E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5E85F1-2F42-411D-AC6E-7428485F8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610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Background: https://</a:t>
            </a:r>
            <a:r>
              <a:rPr lang="en-US" dirty="0" err="1"/>
              <a:t>www.geonet.org.nz</a:t>
            </a:r>
            <a:r>
              <a:rPr lang="en-US" dirty="0"/>
              <a:t>/about/volcano/</a:t>
            </a:r>
            <a:r>
              <a:rPr lang="en-US" dirty="0" err="1"/>
              <a:t>whiteisland</a:t>
            </a:r>
            <a:r>
              <a:rPr lang="en-US" dirty="0"/>
              <a:t>  Whakaari Island, NZ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B6561B-1EF5-C94D-AA1E-7BD2A44D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21075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2137BC-DAD7-DD21-7CBD-F019321B5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D14818-CD89-31BE-0B61-BC591C03DE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866004-C7C0-E83E-6020-2FCEB9E809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1FDCEE-8216-6CDA-1C1B-3B7C8A34EC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4D03D5-A4B2-4D97-9BF3-5CB9A98555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80175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Definite vs. indefinite ceiling…..got below 500 ft could see runway vs. got </a:t>
            </a:r>
            <a:r>
              <a:rPr lang="en-US" dirty="0" err="1"/>
              <a:t>belo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5E85F1-2F42-411D-AC6E-7428485F86D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1549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B61FC2-BBFD-9D33-708E-2DB9E9FA7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99C84C-9C9F-96A7-FE5D-5B7C656264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A8086B-40F9-A8F2-7BFC-C4CBABF8B0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Background: https://</a:t>
            </a:r>
            <a:r>
              <a:rPr lang="en-US" dirty="0" err="1"/>
              <a:t>www.geonet.org.nz</a:t>
            </a:r>
            <a:r>
              <a:rPr lang="en-US" dirty="0"/>
              <a:t>/about/volcano/</a:t>
            </a:r>
            <a:r>
              <a:rPr lang="en-US" dirty="0" err="1"/>
              <a:t>whiteisland</a:t>
            </a:r>
            <a:r>
              <a:rPr lang="en-US" dirty="0"/>
              <a:t>  Whakaari Island, NZ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CA97D9-FF71-2715-CA9C-21ACBD89A9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B6561B-1EF5-C94D-AA1E-7BD2A44D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113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9ADAC0-C7BF-4590-B637-F47BFEB4F7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D7D3DB-F495-73B6-41DB-F499961292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76F53E-AF42-AD5E-E5CA-F86C0EBA64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internalize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F33F5D-2E75-19F4-EDAC-C4E5D509C0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4D03D5-A4B2-4D97-9BF3-5CB9A98555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688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464221-C90B-D907-0C07-4CE6A8B23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ED2BAB-9094-DED0-A36E-13FC044297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C99F86-670A-75A6-04E9-2128E7666A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image: NY Times</a:t>
            </a:r>
            <a:br>
              <a:rPr lang="en-US" dirty="0"/>
            </a:br>
            <a:r>
              <a:rPr lang="en-US" dirty="0"/>
              <a:t>Second Image: Visit Florida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5CA92A-CA7B-EA1D-D194-C1A9F4F19B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4D03D5-A4B2-4D97-9BF3-5CB9A98555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4196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369514-76D5-650F-B0FB-34E9DDA450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7A1EAD-B263-AE75-8049-57D8E86947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CBDAB8-7096-E98D-A4C0-7C0F152045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internalize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0D7CA-372B-ADE2-B41D-94A94BB20D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4D03D5-A4B2-4D97-9BF3-5CB9A98555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862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C982D-BADA-53F1-0007-E779BD971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4C8F68-5258-E5A3-A11B-58FC4FC4CE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48795D-3F34-4760-6AAD-D188531B54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image: NY Times</a:t>
            </a:r>
            <a:br>
              <a:rPr lang="en-US" dirty="0"/>
            </a:br>
            <a:r>
              <a:rPr lang="en-US" dirty="0"/>
              <a:t>Second Image: Visit Florida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C65F9D-84FE-CF93-1498-684E497D83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4D03D5-A4B2-4D97-9BF3-5CB9A98555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1371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D0A24F-3186-1EC1-5820-5CB5E535F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A43DFF-DC03-78B9-F21D-A5D18F441D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594A0D-013C-A178-3E72-F08E8FDE1A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internalize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C1002E-4794-A827-95C8-BD990F753E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4D03D5-A4B2-4D97-9BF3-5CB9A98555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8691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A0A2C-6E2E-15E7-6141-4ECD325A5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8A76A0-9B97-7863-FBFB-E3FE1202DE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9AFEF5-5C68-93E8-2BC0-0440B059CB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EEE607-0401-B510-DB58-E319A569EE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4D03D5-A4B2-4D97-9BF3-5CB9A98555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2511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American 1572, Nov 1995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5E85F1-2F42-411D-AC6E-7428485F86D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1060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D4D4E-9A5A-F4C2-66B9-38747B99E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5CCF3B-B87B-53D4-2BF3-93B595E48D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A3F970-62C2-FF15-5885-1006349A6E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American 1572, Nov 1995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E0BE7F-1712-4D60-FB23-DBE299A520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5E85F1-2F42-411D-AC6E-7428485F86D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315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0F073-0808-4F75-860F-2FE4FD3712BB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B2B7-EC9B-4D3A-AD24-46CE351DA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559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0F073-0808-4F75-860F-2FE4FD3712BB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B2B7-EC9B-4D3A-AD24-46CE351DA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809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0F073-0808-4F75-860F-2FE4FD3712BB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B2B7-EC9B-4D3A-AD24-46CE351DA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46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11D51-C49B-C6AB-1053-51237C847A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99EC31-8068-AAA0-72A9-A4AEC6FD1A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BCAC50-ECA1-85A4-D1E5-5AD700648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568DA-783B-4B34-A5DB-287D4132E490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52F967-1FF6-6455-9CBF-D59B593AF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594237-4928-884C-5725-2C467D1CD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5B0A8-5491-4B40-BF59-6E08E638A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658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C7789-2C43-CFC2-8012-1D10159C6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29945C-B37B-89EA-00F0-A55C2B8B68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A6BE4-FD77-D845-3786-62E492CD8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568DA-783B-4B34-A5DB-287D4132E490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31BA45-74F2-1A81-767E-BD4CC2007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EEB9B2-DDB3-B119-5950-B567DCD0A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5B0A8-5491-4B40-BF59-6E08E638A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4041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8B757-4CDD-4A30-DD0F-3986E78EB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A91DEA-01FE-9263-38F6-35F1BFD181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04108-B76C-3EFD-0E5C-E61B67E09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568DA-783B-4B34-A5DB-287D4132E490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B798D-7C3B-D5CF-5641-FE465BEC9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13509-743B-3E28-B169-A7A9848C6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5B0A8-5491-4B40-BF59-6E08E638A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874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2D75E-0064-477D-EA97-B62DCFB78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9C1410-83A9-FD5F-7D3C-C7A8A01709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3598C0-B0F2-240F-D329-5F8C4492D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35E674-54A7-0DE1-4075-7E7A8AA20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568DA-783B-4B34-A5DB-287D4132E490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3A6ED2-CACC-B4BB-2E6B-BE40337F2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FC9342-E93C-BF32-B900-283031425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5B0A8-5491-4B40-BF59-6E08E638A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8698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14928-1143-4B36-CD4F-EEB979253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9CC3D2-4C1B-4AE3-13A3-ED216736C0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C2244-5A46-2C2D-0320-8D83F5AC4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5BFC6D-D0DF-DCE6-E52F-9CC1BD2CC9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58DF4D-6F73-17C9-83A8-13F67D0104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8BAF76-A5DC-0E07-1E4B-924F4062B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568DA-783B-4B34-A5DB-287D4132E490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DA5CD2-F9A6-FED8-BAF1-0DB67AF67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1DE445-7D5E-99CB-4BC1-0E0431DEB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5B0A8-5491-4B40-BF59-6E08E638A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6886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6A352-EC62-FFCB-DF78-2796C4EDD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1403A4-59B0-8C0F-5A3A-C9AA5E4D9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568DA-783B-4B34-A5DB-287D4132E490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0EF2D5-4181-6B5A-7C82-1E7B07975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01660A-F242-BD0B-354A-28784673A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5B0A8-5491-4B40-BF59-6E08E638A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696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DCD5F8-AC94-68DF-21B1-92B43DA39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568DA-783B-4B34-A5DB-287D4132E490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50E147-7DBD-0CB7-97E3-4F49EFD51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088458-A333-E62B-BE8E-EA1D1E492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5B0A8-5491-4B40-BF59-6E08E638A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8084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691C9-D469-E173-4C06-E4077B681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C488F5-ED89-736D-E06A-180FFCCC7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043167-1A20-8C71-C0DB-970D51908C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3B6416-EE28-3CD8-CDB9-C07B633FD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568DA-783B-4B34-A5DB-287D4132E490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692AE4-7A64-7EB5-DE64-526DC77B7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6BE3B6-DABB-8F86-75BA-1FDEEB6DB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5B0A8-5491-4B40-BF59-6E08E638A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985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0F073-0808-4F75-860F-2FE4FD3712BB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B2B7-EC9B-4D3A-AD24-46CE351DA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5982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9C9FC-751C-6D51-887B-C1175BEE2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55C171-CFCC-3FF5-F906-587A8C3F03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715F13-A60E-8AB8-2654-8716948CF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883997-451C-08F5-730D-C3B189F39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568DA-783B-4B34-A5DB-287D4132E490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6DF2F9-D6AB-4F4B-A03C-2D1201F07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780BD-D242-9DE2-8A01-4AAC2FE97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5B0A8-5491-4B40-BF59-6E08E638A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2064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D7834-3DB7-49D1-E327-1781F693D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996227-8C1A-5A21-142D-0F980D4295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D1C267-3D28-0127-1A91-03A1919E6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568DA-783B-4B34-A5DB-287D4132E490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421109-6CA7-2407-9396-7EC09BF0C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D275B-5454-2214-4C70-CF58CAC60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5B0A8-5491-4B40-BF59-6E08E638A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2184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4B246B-70A9-25E4-8DB4-ECB12E862A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756FDA-6BF7-D62A-40E1-DA464C4E83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22C09-148B-D789-ED52-CA10FAFC8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568DA-783B-4B34-A5DB-287D4132E490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092579-2D2F-30B5-F59A-A16899727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3132DB-26C0-D2EC-81CD-49024D0AA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5B0A8-5491-4B40-BF59-6E08E638A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6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0F073-0808-4F75-860F-2FE4FD3712BB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B2B7-EC9B-4D3A-AD24-46CE351DA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02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0F073-0808-4F75-860F-2FE4FD3712BB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B2B7-EC9B-4D3A-AD24-46CE351DA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802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0F073-0808-4F75-860F-2FE4FD3712BB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B2B7-EC9B-4D3A-AD24-46CE351DA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88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0F073-0808-4F75-860F-2FE4FD3712BB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B2B7-EC9B-4D3A-AD24-46CE351DA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450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0F073-0808-4F75-860F-2FE4FD3712BB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B2B7-EC9B-4D3A-AD24-46CE351DA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481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0F073-0808-4F75-860F-2FE4FD3712BB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B2B7-EC9B-4D3A-AD24-46CE351DA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322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0F073-0808-4F75-860F-2FE4FD3712BB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B2B7-EC9B-4D3A-AD24-46CE351DA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79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0F073-0808-4F75-860F-2FE4FD3712BB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12B2B7-EC9B-4D3A-AD24-46CE351DA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353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F4588F-8704-CE6C-4AC3-E8F5111DE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70D9F9-4B90-01E0-2704-240933468E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DBD61C-FD87-C5F5-EA27-F6CD5B496E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DE568DA-783B-4B34-A5DB-287D4132E490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127B7B-9A38-0615-4B7F-F801D7DEC6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4C86C5-D424-B52B-2961-635B2E4A03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25B0A8-5491-4B40-BF59-6E08E638A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463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halpea17@erau.edu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halpea17@erau.ed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518" y="1717147"/>
            <a:ext cx="11594955" cy="2265698"/>
          </a:xfrm>
          <a:prstGeom prst="roundRect">
            <a:avLst/>
          </a:prstGeom>
          <a:solidFill>
            <a:srgbClr val="FFF8CD">
              <a:alpha val="76078"/>
            </a:srgbClr>
          </a:solidFill>
          <a:ln>
            <a:solidFill>
              <a:schemeClr val="accent5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>
              <a:lnSpc>
                <a:spcPts val="5200"/>
              </a:lnSpc>
              <a:spcBef>
                <a:spcPts val="1800"/>
              </a:spcBef>
              <a:spcAft>
                <a:spcPts val="2400"/>
              </a:spcAft>
            </a:pP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Teaching winter weather from the Sunshine State: Is building awareness &amp; simulating experience sufficient?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6301695"/>
            <a:ext cx="12192000" cy="556305"/>
          </a:xfrm>
          <a:prstGeom prst="rect">
            <a:avLst/>
          </a:prstGeom>
          <a:solidFill>
            <a:srgbClr val="FFF8CD">
              <a:alpha val="76000"/>
            </a:srgbClr>
          </a:solidFill>
        </p:spPr>
        <p:txBody>
          <a:bodyPr vert="horz" lIns="91440" tIns="9144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Dan Halperin  |  Embry-Riddle Aeronautical University	|  </a:t>
            </a:r>
            <a:r>
              <a:rPr lang="en-US" sz="28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hlinkClick r:id="rId4"/>
              </a:rPr>
              <a:t>halpea17@erau.edu</a:t>
            </a:r>
            <a:r>
              <a:rPr lang="en-US" sz="28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B622157-988C-560E-AD31-13A7EACC37BB}"/>
              </a:ext>
            </a:extLst>
          </p:cNvPr>
          <p:cNvSpPr txBox="1">
            <a:spLocks/>
          </p:cNvSpPr>
          <p:nvPr/>
        </p:nvSpPr>
        <p:spPr>
          <a:xfrm>
            <a:off x="1503829" y="4331702"/>
            <a:ext cx="9184341" cy="1110148"/>
          </a:xfrm>
          <a:prstGeom prst="roundRect">
            <a:avLst/>
          </a:prstGeom>
          <a:solidFill>
            <a:srgbClr val="FFF8CD">
              <a:alpha val="76078"/>
            </a:srgbClr>
          </a:solidFill>
          <a:ln>
            <a:solidFill>
              <a:schemeClr val="accent5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800"/>
              </a:spcBef>
              <a:spcAft>
                <a:spcPts val="2400"/>
              </a:spcAft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The ERAU Aviation Weather Teaching Team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: Rob Eicher, Tom Guinn, Dan Halperin, Brad Muller, Debbie Schaum, Zoe Searcy, &amp; Sarah Strazzo</a:t>
            </a:r>
          </a:p>
        </p:txBody>
      </p:sp>
    </p:spTree>
    <p:extLst>
      <p:ext uri="{BB962C8B-B14F-4D97-AF65-F5344CB8AC3E}">
        <p14:creationId xmlns:p14="http://schemas.microsoft.com/office/powerpoint/2010/main" val="3313291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6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9121D-DAD0-861D-07EA-A771D2595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6181"/>
            <a:ext cx="12192000" cy="940139"/>
          </a:xfrm>
          <a:solidFill>
            <a:srgbClr val="385E8C"/>
          </a:solidFill>
        </p:spPr>
        <p:txBody>
          <a:bodyPr/>
          <a:lstStyle/>
          <a:p>
            <a:pPr algn="ctr"/>
            <a:r>
              <a:rPr lang="en-US" b="1" dirty="0">
                <a:solidFill>
                  <a:srgbClr val="FFFFDD"/>
                </a:solidFill>
              </a:rPr>
              <a:t>Approaches at ERAU-Daytona Beach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471D2-2D6C-A56D-8DC8-514F43E2C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301" y="1679970"/>
            <a:ext cx="11074876" cy="4142607"/>
          </a:xfrm>
          <a:solidFill>
            <a:srgbClr val="F3F6FB"/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3600" b="1" dirty="0">
                <a:solidFill>
                  <a:srgbClr val="2B486B"/>
                </a:solidFill>
              </a:rPr>
              <a:t>Building awareness</a:t>
            </a:r>
          </a:p>
          <a:p>
            <a:pPr marL="971550" lvl="1" indent="-514350">
              <a:lnSpc>
                <a:spcPct val="100000"/>
              </a:lnSpc>
              <a:spcBef>
                <a:spcPts val="0"/>
              </a:spcBef>
              <a:buFont typeface="+mj-lt"/>
              <a:buAutoNum type="alphaLcParenR"/>
            </a:pPr>
            <a:r>
              <a:rPr lang="en-US" sz="3200" dirty="0">
                <a:solidFill>
                  <a:srgbClr val="2B486B"/>
                </a:solidFill>
              </a:rPr>
              <a:t>Developing basic knowledge</a:t>
            </a:r>
          </a:p>
          <a:p>
            <a:pPr marL="971550" lvl="1" indent="-514350">
              <a:lnSpc>
                <a:spcPct val="100000"/>
              </a:lnSpc>
              <a:spcBef>
                <a:spcPts val="0"/>
              </a:spcBef>
              <a:buFont typeface="+mj-lt"/>
              <a:buAutoNum type="alphaLcParenR"/>
            </a:pPr>
            <a:r>
              <a:rPr lang="en-US" sz="3200" dirty="0">
                <a:solidFill>
                  <a:srgbClr val="2B486B"/>
                </a:solidFill>
              </a:rPr>
              <a:t>Case studies 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200" dirty="0">
              <a:solidFill>
                <a:srgbClr val="2B486B"/>
              </a:solidFill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3600" b="1" dirty="0">
                <a:solidFill>
                  <a:srgbClr val="2B486B"/>
                </a:solidFill>
              </a:rPr>
              <a:t>Simulating experience</a:t>
            </a:r>
          </a:p>
          <a:p>
            <a:pPr marL="971550" lvl="1" indent="-514350">
              <a:lnSpc>
                <a:spcPct val="100000"/>
              </a:lnSpc>
              <a:spcBef>
                <a:spcPts val="0"/>
              </a:spcBef>
              <a:buAutoNum type="alphaLcParenR"/>
            </a:pPr>
            <a:r>
              <a:rPr lang="en-US" sz="3200" dirty="0">
                <a:solidFill>
                  <a:srgbClr val="2B486B"/>
                </a:solidFill>
              </a:rPr>
              <a:t>Flight planning scenarios to apply basic knowledge</a:t>
            </a:r>
          </a:p>
          <a:p>
            <a:pPr marL="971550" lvl="1" indent="-514350">
              <a:lnSpc>
                <a:spcPct val="100000"/>
              </a:lnSpc>
              <a:spcBef>
                <a:spcPts val="0"/>
              </a:spcBef>
              <a:buAutoNum type="alphaLcParenR"/>
            </a:pPr>
            <a:r>
              <a:rPr lang="en-US" sz="3200" dirty="0">
                <a:solidFill>
                  <a:srgbClr val="2B486B"/>
                </a:solidFill>
              </a:rPr>
              <a:t>XR/VR and other tech (aspirational)</a:t>
            </a:r>
          </a:p>
          <a:p>
            <a:pPr marL="971550" lvl="1" indent="-514350">
              <a:lnSpc>
                <a:spcPct val="100000"/>
              </a:lnSpc>
              <a:spcBef>
                <a:spcPts val="0"/>
              </a:spcBef>
              <a:buFont typeface="+mj-lt"/>
              <a:buAutoNum type="alphaLcParenR"/>
            </a:pPr>
            <a:endParaRPr lang="en-US" sz="3200" dirty="0">
              <a:solidFill>
                <a:srgbClr val="2B48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662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6F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246995-CBF4-9FFC-1587-89E6A49E7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D5AA5-4455-ECF7-325E-407A60521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6181"/>
            <a:ext cx="12192000" cy="940139"/>
          </a:xfrm>
          <a:solidFill>
            <a:srgbClr val="385E8C"/>
          </a:solidFill>
        </p:spPr>
        <p:txBody>
          <a:bodyPr/>
          <a:lstStyle/>
          <a:p>
            <a:pPr algn="ctr"/>
            <a:r>
              <a:rPr lang="en-US" b="1" dirty="0">
                <a:solidFill>
                  <a:srgbClr val="FFFFDD"/>
                </a:solidFill>
              </a:rPr>
              <a:t>Weather requirements for ERAU flight students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BF991-5B91-3227-1A9E-8E4C05A778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764" y="1258645"/>
            <a:ext cx="11313132" cy="5389581"/>
          </a:xfrm>
          <a:solidFill>
            <a:srgbClr val="F3F6FB"/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3200" b="1" dirty="0">
                <a:solidFill>
                  <a:srgbClr val="2B486B"/>
                </a:solidFill>
              </a:rPr>
              <a:t>WEAX 201: Intro to Meteorology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solidFill>
                  <a:srgbClr val="2B486B"/>
                </a:solidFill>
              </a:rPr>
              <a:t>All the meteorology you can throw at them in one semester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solidFill>
                  <a:srgbClr val="2B486B"/>
                </a:solidFill>
              </a:rPr>
              <a:t>Classic survey course with lots of breadth and very little depth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solidFill>
                  <a:srgbClr val="2B486B"/>
                </a:solidFill>
              </a:rPr>
              <a:t>All pilots take this course, often before they have completed any flight training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2B486B"/>
              </a:solidFill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3200" b="1" dirty="0">
                <a:solidFill>
                  <a:srgbClr val="2B486B"/>
                </a:solidFill>
              </a:rPr>
              <a:t>WEAX 301: Aviation Weather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solidFill>
                  <a:srgbClr val="2B486B"/>
                </a:solidFill>
              </a:rPr>
              <a:t>More applied, with emphasis on altimetry and specific aviation weather hazards (convection, IMC, icing, turbulence)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solidFill>
                  <a:srgbClr val="2B486B"/>
                </a:solidFill>
              </a:rPr>
              <a:t>All pilots take this course, typically after they have already begun some of their flight training </a:t>
            </a:r>
          </a:p>
        </p:txBody>
      </p:sp>
    </p:spTree>
    <p:extLst>
      <p:ext uri="{BB962C8B-B14F-4D97-AF65-F5344CB8AC3E}">
        <p14:creationId xmlns:p14="http://schemas.microsoft.com/office/powerpoint/2010/main" val="7735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6000"/>
            <a:lum/>
          </a:blip>
          <a:srcRect/>
          <a:stretch>
            <a:fillRect l="-34000" r="-3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2B31E8-91B9-20BE-A377-0DA89C7A43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BA085-C13F-4EB1-B090-5E5453034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29000"/>
            <a:ext cx="12192000" cy="1214768"/>
          </a:xfrm>
          <a:solidFill>
            <a:srgbClr val="385E8C"/>
          </a:solidFill>
        </p:spPr>
        <p:txBody>
          <a:bodyPr wrap="square" lIns="182880" rIns="182880">
            <a:noAutofit/>
          </a:bodyPr>
          <a:lstStyle/>
          <a:p>
            <a:pPr algn="ctr">
              <a:lnSpc>
                <a:spcPct val="100000"/>
              </a:lnSpc>
              <a:spcAft>
                <a:spcPts val="1800"/>
              </a:spcAft>
            </a:pPr>
            <a:r>
              <a:rPr lang="en-US" b="1" dirty="0">
                <a:solidFill>
                  <a:srgbClr val="FFFFDD"/>
                </a:solidFill>
              </a:rPr>
              <a:t>Approach 1: Building Awareness</a:t>
            </a:r>
          </a:p>
        </p:txBody>
      </p:sp>
    </p:spTree>
    <p:extLst>
      <p:ext uri="{BB962C8B-B14F-4D97-AF65-F5344CB8AC3E}">
        <p14:creationId xmlns:p14="http://schemas.microsoft.com/office/powerpoint/2010/main" val="993217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6F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F7C4C7-FBE7-5052-B71F-9FE5D6030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FD2CA-83DE-16D3-61D3-C162B5256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6181"/>
            <a:ext cx="12192000" cy="940139"/>
          </a:xfrm>
          <a:solidFill>
            <a:srgbClr val="385E8C"/>
          </a:solidFill>
        </p:spPr>
        <p:txBody>
          <a:bodyPr/>
          <a:lstStyle/>
          <a:p>
            <a:pPr algn="ctr"/>
            <a:r>
              <a:rPr lang="en-US" b="1" dirty="0">
                <a:solidFill>
                  <a:srgbClr val="FFFFDD"/>
                </a:solidFill>
              </a:rPr>
              <a:t>Developing Basic Knowledge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F977CB-44A7-7637-B5DE-E9B31012E8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071" y="1199386"/>
            <a:ext cx="10287000" cy="5506043"/>
          </a:xfrm>
          <a:solidFill>
            <a:srgbClr val="F3F6FB"/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lnSpc>
                <a:spcPts val="41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solidFill>
                  <a:srgbClr val="2B486B"/>
                </a:solidFill>
              </a:rPr>
              <a:t>METARs, TAFs, </a:t>
            </a:r>
            <a:r>
              <a:rPr lang="en-US" dirty="0" err="1">
                <a:solidFill>
                  <a:srgbClr val="2B486B"/>
                </a:solidFill>
              </a:rPr>
              <a:t>PiREPs</a:t>
            </a:r>
            <a:endParaRPr lang="en-US" dirty="0">
              <a:solidFill>
                <a:srgbClr val="2B486B"/>
              </a:solidFill>
            </a:endParaRPr>
          </a:p>
          <a:p>
            <a:pPr marL="514350" indent="-514350">
              <a:lnSpc>
                <a:spcPts val="41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solidFill>
                  <a:srgbClr val="2B486B"/>
                </a:solidFill>
              </a:rPr>
              <a:t>ASOS/AWOS, station plots</a:t>
            </a:r>
          </a:p>
          <a:p>
            <a:pPr marL="514350" indent="-514350">
              <a:lnSpc>
                <a:spcPts val="41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solidFill>
                  <a:srgbClr val="2B486B"/>
                </a:solidFill>
              </a:rPr>
              <a:t>Altimetry</a:t>
            </a:r>
          </a:p>
          <a:p>
            <a:pPr marL="514350" indent="-514350">
              <a:lnSpc>
                <a:spcPts val="41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solidFill>
                  <a:srgbClr val="2B486B"/>
                </a:solidFill>
              </a:rPr>
              <a:t>Wind, mid-latitude cyclones, fronts</a:t>
            </a:r>
          </a:p>
          <a:p>
            <a:pPr marL="514350" indent="-514350">
              <a:lnSpc>
                <a:spcPts val="41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solidFill>
                  <a:srgbClr val="2B486B"/>
                </a:solidFill>
              </a:rPr>
              <a:t>Stability and convection</a:t>
            </a:r>
          </a:p>
          <a:p>
            <a:pPr marL="514350" indent="-514350">
              <a:lnSpc>
                <a:spcPts val="41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solidFill>
                  <a:srgbClr val="2B486B"/>
                </a:solidFill>
              </a:rPr>
              <a:t>Convective products and weather radar</a:t>
            </a:r>
          </a:p>
          <a:p>
            <a:pPr marL="514350" indent="-514350">
              <a:lnSpc>
                <a:spcPts val="41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solidFill>
                  <a:srgbClr val="2B486B"/>
                </a:solidFill>
              </a:rPr>
              <a:t>IMC, satellite interpretation</a:t>
            </a:r>
          </a:p>
          <a:p>
            <a:pPr marL="514350" indent="-514350">
              <a:lnSpc>
                <a:spcPts val="41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solidFill>
                  <a:srgbClr val="2B486B"/>
                </a:solidFill>
              </a:rPr>
              <a:t>Winter weather and icing</a:t>
            </a:r>
          </a:p>
          <a:p>
            <a:pPr marL="514350" indent="-514350">
              <a:lnSpc>
                <a:spcPts val="41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solidFill>
                  <a:srgbClr val="2B486B"/>
                </a:solidFill>
              </a:rPr>
              <a:t>Wind shear and turbulence</a:t>
            </a:r>
          </a:p>
          <a:p>
            <a:pPr marL="514350" indent="-514350">
              <a:lnSpc>
                <a:spcPts val="41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solidFill>
                  <a:srgbClr val="2B486B"/>
                </a:solidFill>
              </a:rPr>
              <a:t>Flight planning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CF64220-CF07-5617-6922-8C42C65E3DAC}"/>
              </a:ext>
            </a:extLst>
          </p:cNvPr>
          <p:cNvSpPr txBox="1"/>
          <p:nvPr/>
        </p:nvSpPr>
        <p:spPr>
          <a:xfrm>
            <a:off x="6698587" y="4407109"/>
            <a:ext cx="5269006" cy="1046440"/>
          </a:xfrm>
          <a:prstGeom prst="rect">
            <a:avLst/>
          </a:prstGeom>
          <a:solidFill>
            <a:srgbClr val="FFFFDD"/>
          </a:solidFill>
          <a:ln w="38100">
            <a:solidFill>
              <a:schemeClr val="accent1"/>
            </a:solidFill>
          </a:ln>
        </p:spPr>
        <p:txBody>
          <a:bodyPr wrap="square" lIns="137160" tIns="91440" rIns="137160" bIns="91440" rtlCol="0">
            <a:spAutoFit/>
          </a:bodyPr>
          <a:lstStyle/>
          <a:p>
            <a:pPr algn="ctr"/>
            <a:r>
              <a:rPr lang="en-US" sz="2800" dirty="0">
                <a:solidFill>
                  <a:srgbClr val="2F4F75"/>
                </a:solidFill>
              </a:rPr>
              <a:t>Emphasis on problem solving rather than memorization!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31AE840-4FE5-1704-6F58-76F640F00147}"/>
              </a:ext>
            </a:extLst>
          </p:cNvPr>
          <p:cNvSpPr txBox="1"/>
          <p:nvPr/>
        </p:nvSpPr>
        <p:spPr>
          <a:xfrm>
            <a:off x="5379836" y="5646111"/>
            <a:ext cx="6607277" cy="1046440"/>
          </a:xfrm>
          <a:prstGeom prst="rect">
            <a:avLst/>
          </a:prstGeom>
          <a:solidFill>
            <a:srgbClr val="FFFFDD"/>
          </a:solidFill>
          <a:ln w="38100">
            <a:solidFill>
              <a:schemeClr val="accent1"/>
            </a:solidFill>
          </a:ln>
        </p:spPr>
        <p:txBody>
          <a:bodyPr wrap="square" lIns="137160" tIns="91440" rIns="137160" bIns="91440" rtlCol="0">
            <a:spAutoFit/>
          </a:bodyPr>
          <a:lstStyle/>
          <a:p>
            <a:pPr algn="ctr"/>
            <a:r>
              <a:rPr lang="en-US" sz="2800" dirty="0">
                <a:solidFill>
                  <a:srgbClr val="2F4F75"/>
                </a:solidFill>
              </a:rPr>
              <a:t>Lots of “scenario-based” approaches, playing different roles (pilot vs. AWC met)</a:t>
            </a:r>
          </a:p>
        </p:txBody>
      </p:sp>
      <p:pic>
        <p:nvPicPr>
          <p:cNvPr id="32" name="Picture 2" descr="120743369-M">
            <a:extLst>
              <a:ext uri="{FF2B5EF4-FFF2-40B4-BE49-F238E27FC236}">
                <a16:creationId xmlns:a16="http://schemas.microsoft.com/office/drawing/2014/main" id="{24C218C3-A206-6FE1-A43D-A43FC58CD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b="11444"/>
          <a:stretch>
            <a:fillRect/>
          </a:stretch>
        </p:blipFill>
        <p:spPr bwMode="auto">
          <a:xfrm>
            <a:off x="7433188" y="1246397"/>
            <a:ext cx="4487522" cy="2980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411000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6F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27ED99-00B8-022C-89C7-E301F95CD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2CDCC-47E2-4B8C-969B-D9822AA70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6181"/>
            <a:ext cx="12192000" cy="940139"/>
          </a:xfrm>
          <a:solidFill>
            <a:srgbClr val="385E8C"/>
          </a:solidFill>
        </p:spPr>
        <p:txBody>
          <a:bodyPr/>
          <a:lstStyle/>
          <a:p>
            <a:pPr algn="ctr"/>
            <a:r>
              <a:rPr lang="en-US" b="1" dirty="0">
                <a:solidFill>
                  <a:srgbClr val="FFFFDD"/>
                </a:solidFill>
              </a:rPr>
              <a:t>Case studies (scare tactics?) </a:t>
            </a:r>
          </a:p>
        </p:txBody>
      </p:sp>
      <p:pic>
        <p:nvPicPr>
          <p:cNvPr id="7" name="Picture 6" descr="A map of the world&#10;&#10;Description automatically generated">
            <a:extLst>
              <a:ext uri="{FF2B5EF4-FFF2-40B4-BE49-F238E27FC236}">
                <a16:creationId xmlns:a16="http://schemas.microsoft.com/office/drawing/2014/main" id="{1E0C0268-EB42-4270-0075-E48191600F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7" t="8789" r="15807" b="7461"/>
          <a:stretch/>
        </p:blipFill>
        <p:spPr>
          <a:xfrm>
            <a:off x="94129" y="2672137"/>
            <a:ext cx="4845039" cy="3911056"/>
          </a:xfrm>
          <a:prstGeom prst="rect">
            <a:avLst/>
          </a:prstGeom>
          <a:ln w="28575">
            <a:solidFill>
              <a:srgbClr val="2F4F75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71E8D9-FF33-E5C7-7DB2-82877676F3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0224" y="2672138"/>
            <a:ext cx="6947647" cy="3911055"/>
          </a:xfrm>
          <a:prstGeom prst="rect">
            <a:avLst/>
          </a:prstGeom>
          <a:ln w="28575">
            <a:solidFill>
              <a:srgbClr val="2F4F75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4EAC6E-3884-AEF3-0C86-722CCEDDEE48}"/>
              </a:ext>
            </a:extLst>
          </p:cNvPr>
          <p:cNvSpPr txBox="1"/>
          <p:nvPr/>
        </p:nvSpPr>
        <p:spPr>
          <a:xfrm>
            <a:off x="94129" y="1563346"/>
            <a:ext cx="4845039" cy="830997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F4F75"/>
                </a:solidFill>
              </a:rPr>
              <a:t>Altimetry Example:</a:t>
            </a:r>
          </a:p>
          <a:p>
            <a:pPr algn="ctr"/>
            <a:r>
              <a:rPr lang="en-US" sz="2400" b="1" dirty="0">
                <a:solidFill>
                  <a:srgbClr val="2F4F75"/>
                </a:solidFill>
              </a:rPr>
              <a:t>American 1572 (1995)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F0267C-E22F-DC38-5BA8-A46489CEC999}"/>
              </a:ext>
            </a:extLst>
          </p:cNvPr>
          <p:cNvSpPr txBox="1"/>
          <p:nvPr/>
        </p:nvSpPr>
        <p:spPr>
          <a:xfrm>
            <a:off x="5150224" y="1563346"/>
            <a:ext cx="6947647" cy="461665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F4F75"/>
                </a:solidFill>
              </a:rPr>
              <a:t>“Hot and High” Density Altitude </a:t>
            </a:r>
            <a:r>
              <a:rPr lang="en-US" sz="2400" b="1">
                <a:solidFill>
                  <a:srgbClr val="2F4F75"/>
                </a:solidFill>
              </a:rPr>
              <a:t>Example:</a:t>
            </a:r>
            <a:endParaRPr lang="en-US" sz="2400" b="1" dirty="0">
              <a:solidFill>
                <a:srgbClr val="2F4F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3082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4B27B-E3BC-3934-DFC7-C63534F86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9D2FD-5FDA-4303-8515-A93A16B57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6181"/>
            <a:ext cx="12192000" cy="940139"/>
          </a:xfrm>
          <a:solidFill>
            <a:srgbClr val="385E8C"/>
          </a:solidFill>
        </p:spPr>
        <p:txBody>
          <a:bodyPr/>
          <a:lstStyle/>
          <a:p>
            <a:pPr algn="ctr"/>
            <a:r>
              <a:rPr lang="en-US" b="1" dirty="0">
                <a:solidFill>
                  <a:srgbClr val="FFFFDD"/>
                </a:solidFill>
              </a:rPr>
              <a:t>Case studies (scare tactics?)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3BE36D-1122-844B-ED0D-08ED7E4EE3EF}"/>
              </a:ext>
            </a:extLst>
          </p:cNvPr>
          <p:cNvSpPr txBox="1"/>
          <p:nvPr/>
        </p:nvSpPr>
        <p:spPr>
          <a:xfrm>
            <a:off x="94129" y="1563346"/>
            <a:ext cx="4845039" cy="1200329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F4F75"/>
                </a:solidFill>
              </a:rPr>
              <a:t>Icing Examples:</a:t>
            </a:r>
          </a:p>
          <a:p>
            <a:pPr algn="ctr"/>
            <a:r>
              <a:rPr lang="en-US" sz="2400" b="1" dirty="0">
                <a:solidFill>
                  <a:srgbClr val="2F4F75"/>
                </a:solidFill>
              </a:rPr>
              <a:t>American Eagle 4184 (1994)</a:t>
            </a:r>
          </a:p>
          <a:p>
            <a:pPr algn="ctr"/>
            <a:r>
              <a:rPr lang="en-US" sz="2400" b="1" dirty="0">
                <a:solidFill>
                  <a:srgbClr val="2F4F75"/>
                </a:solidFill>
              </a:rPr>
              <a:t>Comair 3272 (1997)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01B0EA-97D8-6785-A359-63F9F54091BC}"/>
              </a:ext>
            </a:extLst>
          </p:cNvPr>
          <p:cNvSpPr txBox="1"/>
          <p:nvPr/>
        </p:nvSpPr>
        <p:spPr>
          <a:xfrm>
            <a:off x="5150224" y="1563346"/>
            <a:ext cx="6947647" cy="1200329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F4F75"/>
                </a:solidFill>
              </a:rPr>
              <a:t>Holdover Time Examples:</a:t>
            </a:r>
          </a:p>
          <a:p>
            <a:pPr algn="ctr"/>
            <a:r>
              <a:rPr lang="en-US" sz="2400" b="1" dirty="0">
                <a:solidFill>
                  <a:srgbClr val="2F4F75"/>
                </a:solidFill>
              </a:rPr>
              <a:t>Air Florida 90 (1982)</a:t>
            </a:r>
          </a:p>
          <a:p>
            <a:pPr algn="ctr"/>
            <a:r>
              <a:rPr lang="en-US" sz="2400" b="1" dirty="0">
                <a:solidFill>
                  <a:srgbClr val="2F4F75"/>
                </a:solidFill>
              </a:rPr>
              <a:t>Continental 1713 (1987)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14852E-EE1D-4E1F-2AB2-1AF1306E1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29" y="2874509"/>
            <a:ext cx="2876550" cy="2095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75F87A-4A03-096E-F617-5E5665EDCD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2856" y="4487104"/>
            <a:ext cx="2821222" cy="20960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42E518-CD37-107D-ACFC-6DEBA4E80E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0799" y="2874509"/>
            <a:ext cx="2752725" cy="381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178B9C-090C-3F2F-9F17-EC2A396613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1920" y="2874509"/>
            <a:ext cx="3047834" cy="189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4799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6000"/>
            <a:lum/>
          </a:blip>
          <a:srcRect/>
          <a:stretch>
            <a:fillRect l="-34000" r="-3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0AF1B2-54C5-58D6-7FB7-674D05F0F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E417B-4EA1-BA61-E05C-0226E1FD6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29000"/>
            <a:ext cx="12192000" cy="1214768"/>
          </a:xfrm>
          <a:solidFill>
            <a:srgbClr val="385E8C"/>
          </a:solidFill>
        </p:spPr>
        <p:txBody>
          <a:bodyPr wrap="square" lIns="182880" rIns="182880">
            <a:noAutofit/>
          </a:bodyPr>
          <a:lstStyle/>
          <a:p>
            <a:pPr algn="ctr">
              <a:lnSpc>
                <a:spcPct val="100000"/>
              </a:lnSpc>
              <a:spcAft>
                <a:spcPts val="1800"/>
              </a:spcAft>
            </a:pPr>
            <a:r>
              <a:rPr lang="en-US" b="1" dirty="0">
                <a:solidFill>
                  <a:srgbClr val="FFFFDD"/>
                </a:solidFill>
              </a:rPr>
              <a:t>Approach 2: Simulating Experience</a:t>
            </a:r>
          </a:p>
        </p:txBody>
      </p:sp>
    </p:spTree>
    <p:extLst>
      <p:ext uri="{BB962C8B-B14F-4D97-AF65-F5344CB8AC3E}">
        <p14:creationId xmlns:p14="http://schemas.microsoft.com/office/powerpoint/2010/main" val="25396404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6F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0B1AB7-BA10-DAB2-69BF-DD15F30A95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891B3-3C9E-8F73-C413-57DD6863E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6181"/>
            <a:ext cx="12192000" cy="940139"/>
          </a:xfrm>
          <a:solidFill>
            <a:srgbClr val="385E8C"/>
          </a:solidFill>
        </p:spPr>
        <p:txBody>
          <a:bodyPr/>
          <a:lstStyle/>
          <a:p>
            <a:pPr algn="ctr"/>
            <a:r>
              <a:rPr lang="en-US" b="1" dirty="0">
                <a:solidFill>
                  <a:srgbClr val="FFFFDD"/>
                </a:solidFill>
              </a:rPr>
              <a:t>Create your own AIRMET</a:t>
            </a:r>
          </a:p>
        </p:txBody>
      </p:sp>
      <p:pic>
        <p:nvPicPr>
          <p:cNvPr id="3" name="Picture 2" descr="A graph of a temperature&#10;&#10;Description automatically generated">
            <a:extLst>
              <a:ext uri="{FF2B5EF4-FFF2-40B4-BE49-F238E27FC236}">
                <a16:creationId xmlns:a16="http://schemas.microsoft.com/office/drawing/2014/main" id="{B03FB538-20D0-1682-E30F-1B7FFDCCF1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9" b="4306"/>
          <a:stretch/>
        </p:blipFill>
        <p:spPr>
          <a:xfrm>
            <a:off x="92989" y="1098706"/>
            <a:ext cx="4322359" cy="36980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4FE601-112D-1BE6-933C-9781D467E2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006" y="4667899"/>
            <a:ext cx="3412316" cy="1171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CDA9F1-268C-C088-5D15-4E7679F64E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006" y="1098706"/>
            <a:ext cx="3412316" cy="34123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FA5637-75D7-18B2-0165-3BB2F3B01A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980" y="1573077"/>
            <a:ext cx="4164996" cy="24660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486F8F0-B10F-9CBA-770F-EBB3AB64C1C2}"/>
              </a:ext>
            </a:extLst>
          </p:cNvPr>
          <p:cNvSpPr txBox="1"/>
          <p:nvPr/>
        </p:nvSpPr>
        <p:spPr>
          <a:xfrm>
            <a:off x="185980" y="4959458"/>
            <a:ext cx="118174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Students are given sounding data (tabular and skew-T) and satellite imagery.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They are tasked with determining whether an AIRMET for icing is warranted, and if so, for which altitude layer?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Students’ AIRMETs are compared with the actual AIRMET valid at the time of the example case.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Icing threat based on sounding data: 050-170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Actual AIRMET layer: 040-150</a:t>
            </a:r>
          </a:p>
        </p:txBody>
      </p:sp>
    </p:spTree>
    <p:extLst>
      <p:ext uri="{BB962C8B-B14F-4D97-AF65-F5344CB8AC3E}">
        <p14:creationId xmlns:p14="http://schemas.microsoft.com/office/powerpoint/2010/main" val="34796652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6F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43D452-3B36-1689-6CF0-E42459D6EB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F2E6A-93D7-F589-F90D-9979B0A08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6181"/>
            <a:ext cx="12192000" cy="940139"/>
          </a:xfrm>
          <a:solidFill>
            <a:srgbClr val="385E8C"/>
          </a:solidFill>
        </p:spPr>
        <p:txBody>
          <a:bodyPr/>
          <a:lstStyle/>
          <a:p>
            <a:pPr algn="ctr"/>
            <a:r>
              <a:rPr lang="en-US" b="1" dirty="0">
                <a:solidFill>
                  <a:srgbClr val="FFFFDD"/>
                </a:solidFill>
              </a:rPr>
              <a:t>Calculate your estimated holdover time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0A2886-BBDA-C8C8-9DA9-33778CAAC3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8440" b="41072"/>
          <a:stretch>
            <a:fillRect/>
          </a:stretch>
        </p:blipFill>
        <p:spPr>
          <a:xfrm>
            <a:off x="1596325" y="1350652"/>
            <a:ext cx="8810787" cy="24256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F403CD-70C5-A40E-890B-5F4955933A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45233"/>
          <a:stretch/>
        </p:blipFill>
        <p:spPr>
          <a:xfrm>
            <a:off x="1596325" y="3795081"/>
            <a:ext cx="8810787" cy="30225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F75E31-C51C-2C3B-D8EC-BC2D8F0D8F9B}"/>
              </a:ext>
            </a:extLst>
          </p:cNvPr>
          <p:cNvSpPr txBox="1"/>
          <p:nvPr/>
        </p:nvSpPr>
        <p:spPr>
          <a:xfrm>
            <a:off x="883404" y="991369"/>
            <a:ext cx="107713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KDTW 291905Z 31017G24KT 1SM -SN BKN015 OVC030 02/M01 A3013 RMK AO2 TWR VIS 2 T00221006 PNO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694948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6F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6B8951-0B83-68C9-C577-DD4D4F590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009A4-8701-AE18-76AC-F791666AC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6181"/>
            <a:ext cx="12192000" cy="940139"/>
          </a:xfrm>
          <a:solidFill>
            <a:srgbClr val="385E8C"/>
          </a:solidFill>
        </p:spPr>
        <p:txBody>
          <a:bodyPr/>
          <a:lstStyle/>
          <a:p>
            <a:pPr algn="ctr"/>
            <a:r>
              <a:rPr lang="en-US" b="1" dirty="0">
                <a:solidFill>
                  <a:srgbClr val="FFFFDD"/>
                </a:solidFill>
              </a:rPr>
              <a:t>Go or no-go?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C51944-FA06-8E9F-4344-7D4044725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22" y="1359280"/>
            <a:ext cx="4811201" cy="3207467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036369-7545-DA7D-DC91-F1CE69414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4856" y="1359280"/>
            <a:ext cx="5782022" cy="3207467"/>
          </a:xfrm>
          <a:prstGeom prst="rect">
            <a:avLst/>
          </a:prstGeom>
          <a:ln w="38100" cap="sq">
            <a:solidFill>
              <a:srgbClr val="2F4F7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736F96-CDAD-E6F4-2E35-9A77CDCBEDB2}"/>
              </a:ext>
            </a:extLst>
          </p:cNvPr>
          <p:cNvSpPr txBox="1"/>
          <p:nvPr/>
        </p:nvSpPr>
        <p:spPr>
          <a:xfrm>
            <a:off x="185980" y="4959458"/>
            <a:ext cx="118174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Routes vary each class based on real-time weather conditions.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Students are tasked with identifying all weather-related hazards for their flight route, with an ETD two hours after the beginning of class.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Students must make go/no-go decision based on weather conditions.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Focus is on marginal weather conditions.</a:t>
            </a:r>
          </a:p>
        </p:txBody>
      </p:sp>
    </p:spTree>
    <p:extLst>
      <p:ext uri="{BB962C8B-B14F-4D97-AF65-F5344CB8AC3E}">
        <p14:creationId xmlns:p14="http://schemas.microsoft.com/office/powerpoint/2010/main" val="3680606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6000"/>
            <a:lum/>
          </a:blip>
          <a:srcRect/>
          <a:stretch>
            <a:fillRect l="-34000" r="-3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CEDFC1-5DDD-E19E-5D05-52F6A93CF0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60169-5407-784B-3CD0-EA1BB38A0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14231"/>
            <a:ext cx="12192000" cy="2429537"/>
          </a:xfrm>
          <a:solidFill>
            <a:srgbClr val="385E8C"/>
          </a:solidFill>
        </p:spPr>
        <p:txBody>
          <a:bodyPr wrap="square" lIns="182880" rIns="182880">
            <a:noAutofit/>
          </a:bodyPr>
          <a:lstStyle/>
          <a:p>
            <a:pPr algn="ctr">
              <a:lnSpc>
                <a:spcPct val="100000"/>
              </a:lnSpc>
              <a:spcAft>
                <a:spcPts val="1800"/>
              </a:spcAft>
            </a:pPr>
            <a:r>
              <a:rPr lang="en-US" b="1" dirty="0">
                <a:solidFill>
                  <a:srgbClr val="FFFFDD"/>
                </a:solidFill>
              </a:rPr>
              <a:t>What types of weather conditions are familiar to student pilots training in Daytona Beach, FL?</a:t>
            </a:r>
          </a:p>
        </p:txBody>
      </p:sp>
    </p:spTree>
    <p:extLst>
      <p:ext uri="{BB962C8B-B14F-4D97-AF65-F5344CB8AC3E}">
        <p14:creationId xmlns:p14="http://schemas.microsoft.com/office/powerpoint/2010/main" val="27085911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6F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304702-D0D3-485A-B623-0C79CF219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95A7C-E26F-830E-2458-0F69B4A50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6181"/>
            <a:ext cx="12192000" cy="940139"/>
          </a:xfrm>
          <a:solidFill>
            <a:srgbClr val="385E8C"/>
          </a:solidFill>
        </p:spPr>
        <p:txBody>
          <a:bodyPr/>
          <a:lstStyle/>
          <a:p>
            <a:pPr algn="ctr"/>
            <a:r>
              <a:rPr lang="en-US" b="1" dirty="0">
                <a:solidFill>
                  <a:srgbClr val="FFFFDD"/>
                </a:solidFill>
              </a:rPr>
              <a:t>XR/VR and other Simulation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F95262-BC75-BBFB-F731-23A6CBAF9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114" y="1255776"/>
            <a:ext cx="11689772" cy="5506043"/>
          </a:xfrm>
          <a:solidFill>
            <a:srgbClr val="F3F6FB"/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>
                <a:solidFill>
                  <a:srgbClr val="2B486B"/>
                </a:solidFill>
              </a:rPr>
              <a:t>XR/VR lab at ERAU can provide new opportunities to simulate weather conditions that students would not experience during flight training in Central Florida.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>
              <a:solidFill>
                <a:srgbClr val="2B486B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>
                <a:solidFill>
                  <a:srgbClr val="2B486B"/>
                </a:solidFill>
              </a:rPr>
              <a:t>First use case currently in development: The difference between executing an approach with a definite ceiling (OVC005) vs an indefinite ceiling (VV005).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>
              <a:solidFill>
                <a:srgbClr val="2B486B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>
                <a:solidFill>
                  <a:srgbClr val="2B486B"/>
                </a:solidFill>
              </a:rPr>
              <a:t>Implementation challenge: With a limited supply of headsets and lab space, how can we provide this opportunity to all 300+ students who enroll in the Aviation Weather course each semester?</a:t>
            </a:r>
          </a:p>
        </p:txBody>
      </p:sp>
    </p:spTree>
    <p:extLst>
      <p:ext uri="{BB962C8B-B14F-4D97-AF65-F5344CB8AC3E}">
        <p14:creationId xmlns:p14="http://schemas.microsoft.com/office/powerpoint/2010/main" val="16525014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90A7AA-99C8-0D08-20C5-C9634066A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E7B04-3C91-31ED-1A91-9EAAABB60A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8518" y="1717147"/>
            <a:ext cx="11594955" cy="2265698"/>
          </a:xfrm>
          <a:prstGeom prst="roundRect">
            <a:avLst/>
          </a:prstGeom>
          <a:solidFill>
            <a:srgbClr val="FFF8CD">
              <a:alpha val="76078"/>
            </a:srgbClr>
          </a:solidFill>
          <a:ln>
            <a:solidFill>
              <a:schemeClr val="accent5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>
              <a:lnSpc>
                <a:spcPts val="5200"/>
              </a:lnSpc>
              <a:spcBef>
                <a:spcPts val="1800"/>
              </a:spcBef>
              <a:spcAft>
                <a:spcPts val="2400"/>
              </a:spcAft>
            </a:pP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Questions/Discussion?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E2BE129A-1BA0-BCC5-603E-5B628C6D6095}"/>
              </a:ext>
            </a:extLst>
          </p:cNvPr>
          <p:cNvSpPr txBox="1">
            <a:spLocks/>
          </p:cNvSpPr>
          <p:nvPr/>
        </p:nvSpPr>
        <p:spPr>
          <a:xfrm>
            <a:off x="0" y="6301695"/>
            <a:ext cx="12192000" cy="556305"/>
          </a:xfrm>
          <a:prstGeom prst="rect">
            <a:avLst/>
          </a:prstGeom>
          <a:solidFill>
            <a:srgbClr val="FFF8CD">
              <a:alpha val="76000"/>
            </a:srgbClr>
          </a:solidFill>
        </p:spPr>
        <p:txBody>
          <a:bodyPr vert="horz" lIns="91440" tIns="9144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Dan Halperin  |  Embry-Riddle Aeronautical University	|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halpea17@erau.edu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CB5825D-C0FF-9FFD-02CE-85F77D46DFDA}"/>
              </a:ext>
            </a:extLst>
          </p:cNvPr>
          <p:cNvSpPr txBox="1">
            <a:spLocks/>
          </p:cNvSpPr>
          <p:nvPr/>
        </p:nvSpPr>
        <p:spPr>
          <a:xfrm>
            <a:off x="1503829" y="4331702"/>
            <a:ext cx="9184341" cy="1110148"/>
          </a:xfrm>
          <a:prstGeom prst="roundRect">
            <a:avLst/>
          </a:prstGeom>
          <a:solidFill>
            <a:srgbClr val="FFF8CD">
              <a:alpha val="76078"/>
            </a:srgbClr>
          </a:solidFill>
          <a:ln>
            <a:solidFill>
              <a:schemeClr val="accent5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The ERAU Aviation Weather Teaching Team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: Rob Eicher, Tom Guinn, Dan Halperin, Brad Muller, Debbie Schaum, Zoe Searcy, &amp; Sarah Strazzo</a:t>
            </a:r>
          </a:p>
        </p:txBody>
      </p:sp>
    </p:spTree>
    <p:extLst>
      <p:ext uri="{BB962C8B-B14F-4D97-AF65-F5344CB8AC3E}">
        <p14:creationId xmlns:p14="http://schemas.microsoft.com/office/powerpoint/2010/main" val="4285982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57FB73-CE55-5C4D-C1B3-5264CC00D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31ABD6A-8FD8-399C-A3DE-B99D668E86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3254" r="19794" b="3187"/>
          <a:stretch>
            <a:fillRect/>
          </a:stretch>
        </p:blipFill>
        <p:spPr>
          <a:xfrm>
            <a:off x="430999" y="-11921"/>
            <a:ext cx="11330002" cy="685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247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2">
            <a:extLst>
              <a:ext uri="{FF2B5EF4-FFF2-40B4-BE49-F238E27FC236}">
                <a16:creationId xmlns:a16="http://schemas.microsoft.com/office/drawing/2014/main" id="{A7B86C06-1FE4-2902-C821-0C2B41F34C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699" y="209227"/>
            <a:ext cx="8398239" cy="643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057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6000"/>
            <a:lum/>
          </a:blip>
          <a:srcRect/>
          <a:stretch>
            <a:fillRect l="-34000" r="-3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59EF2E-28BA-ADBB-8DE4-A984F89BF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2792C-08D5-DB18-B32F-4F0EB41B6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14231"/>
            <a:ext cx="12192000" cy="2429537"/>
          </a:xfrm>
          <a:solidFill>
            <a:srgbClr val="385E8C"/>
          </a:solidFill>
        </p:spPr>
        <p:txBody>
          <a:bodyPr wrap="square" lIns="182880" rIns="182880">
            <a:noAutofit/>
          </a:bodyPr>
          <a:lstStyle/>
          <a:p>
            <a:pPr algn="ctr">
              <a:lnSpc>
                <a:spcPct val="100000"/>
              </a:lnSpc>
              <a:spcAft>
                <a:spcPts val="1800"/>
              </a:spcAft>
            </a:pPr>
            <a:r>
              <a:rPr lang="en-US" b="1" dirty="0">
                <a:solidFill>
                  <a:srgbClr val="FFFFDD"/>
                </a:solidFill>
              </a:rPr>
              <a:t>What types of weather conditions are unfamiliar to student pilots training in Daytona Beach, FL?</a:t>
            </a:r>
          </a:p>
        </p:txBody>
      </p:sp>
    </p:spTree>
    <p:extLst>
      <p:ext uri="{BB962C8B-B14F-4D97-AF65-F5344CB8AC3E}">
        <p14:creationId xmlns:p14="http://schemas.microsoft.com/office/powerpoint/2010/main" val="1458634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553611-93F5-DA93-4CDF-AC914C8E3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F926DA-3E57-6792-8514-C97C381D65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82" b="6667"/>
          <a:stretch>
            <a:fillRect/>
          </a:stretch>
        </p:blipFill>
        <p:spPr>
          <a:xfrm>
            <a:off x="458993" y="0"/>
            <a:ext cx="11274014" cy="685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196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608F0268-F622-81A4-D808-A9B8818D2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6311" y="1556514"/>
            <a:ext cx="4545368" cy="3744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4C3234-8324-53CE-4E09-CC9AC821B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3240" y="1494615"/>
            <a:ext cx="5933689" cy="38687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5023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B7626963-79AC-D55B-038B-9D27D19C5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4871" y="335332"/>
            <a:ext cx="5192709" cy="33672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B30C4F-1B93-B771-D624-89A0261F8C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914" y="852407"/>
            <a:ext cx="5246952" cy="50431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950E3B-33F1-ADE6-13C7-42D5F80600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r="21875" b="38750"/>
          <a:stretch/>
        </p:blipFill>
        <p:spPr>
          <a:xfrm>
            <a:off x="530626" y="3836547"/>
            <a:ext cx="5246953" cy="28333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3909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6000"/>
            <a:lum/>
          </a:blip>
          <a:srcRect/>
          <a:stretch>
            <a:fillRect l="-34000" r="-3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E788CB-7C24-41AF-350A-5F1205119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15722-CE3C-F199-C11F-2B910E5BE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14231"/>
            <a:ext cx="12192000" cy="2429537"/>
          </a:xfrm>
          <a:solidFill>
            <a:srgbClr val="385E8C"/>
          </a:solidFill>
        </p:spPr>
        <p:txBody>
          <a:bodyPr wrap="square" lIns="182880" rIns="182880">
            <a:noAutofit/>
          </a:bodyPr>
          <a:lstStyle/>
          <a:p>
            <a:pPr algn="ctr">
              <a:lnSpc>
                <a:spcPct val="100000"/>
              </a:lnSpc>
              <a:spcAft>
                <a:spcPts val="1800"/>
              </a:spcAft>
            </a:pPr>
            <a:r>
              <a:rPr lang="en-US" b="1" dirty="0">
                <a:solidFill>
                  <a:srgbClr val="FFFFDD"/>
                </a:solidFill>
              </a:rPr>
              <a:t>How can we teach pilots to fully appreciate the aviation impacts of weather phenomena they don’t experience </a:t>
            </a:r>
            <a:r>
              <a:rPr lang="en-US" b="1" i="1" dirty="0">
                <a:solidFill>
                  <a:srgbClr val="FFFFDD"/>
                </a:solidFill>
              </a:rPr>
              <a:t>in situ </a:t>
            </a:r>
            <a:r>
              <a:rPr lang="en-US" b="1" dirty="0">
                <a:solidFill>
                  <a:srgbClr val="FFFFDD"/>
                </a:solidFill>
              </a:rPr>
              <a:t>during training?</a:t>
            </a:r>
          </a:p>
        </p:txBody>
      </p:sp>
    </p:spTree>
    <p:extLst>
      <p:ext uri="{BB962C8B-B14F-4D97-AF65-F5344CB8AC3E}">
        <p14:creationId xmlns:p14="http://schemas.microsoft.com/office/powerpoint/2010/main" val="427806460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765</Words>
  <Application>Microsoft Office PowerPoint</Application>
  <PresentationFormat>Widescreen</PresentationFormat>
  <Paragraphs>93</Paragraphs>
  <Slides>21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Aptos</vt:lpstr>
      <vt:lpstr>Aptos Display</vt:lpstr>
      <vt:lpstr>Arial</vt:lpstr>
      <vt:lpstr>Calibri</vt:lpstr>
      <vt:lpstr>Calibri Light</vt:lpstr>
      <vt:lpstr>Tahoma</vt:lpstr>
      <vt:lpstr>1_Office Theme</vt:lpstr>
      <vt:lpstr>Office Theme</vt:lpstr>
      <vt:lpstr>Teaching winter weather from the Sunshine State: Is building awareness &amp; simulating experience sufficient?</vt:lpstr>
      <vt:lpstr>What types of weather conditions are familiar to student pilots training in Daytona Beach, FL?</vt:lpstr>
      <vt:lpstr>PowerPoint Presentation</vt:lpstr>
      <vt:lpstr>PowerPoint Presentation</vt:lpstr>
      <vt:lpstr>What types of weather conditions are unfamiliar to student pilots training in Daytona Beach, FL?</vt:lpstr>
      <vt:lpstr>PowerPoint Presentation</vt:lpstr>
      <vt:lpstr>PowerPoint Presentation</vt:lpstr>
      <vt:lpstr>PowerPoint Presentation</vt:lpstr>
      <vt:lpstr>How can we teach pilots to fully appreciate the aviation impacts of weather phenomena they don’t experience in situ during training?</vt:lpstr>
      <vt:lpstr>Approaches at ERAU-Daytona Beach</vt:lpstr>
      <vt:lpstr>Weather requirements for ERAU flight students</vt:lpstr>
      <vt:lpstr>Approach 1: Building Awareness</vt:lpstr>
      <vt:lpstr>Developing Basic Knowledge</vt:lpstr>
      <vt:lpstr>Case studies (scare tactics?) </vt:lpstr>
      <vt:lpstr>Case studies (scare tactics?) </vt:lpstr>
      <vt:lpstr>Approach 2: Simulating Experience</vt:lpstr>
      <vt:lpstr>Create your own AIRMET</vt:lpstr>
      <vt:lpstr>Calculate your estimated holdover time</vt:lpstr>
      <vt:lpstr>Go or no-go?</vt:lpstr>
      <vt:lpstr>XR/VR and other Simulation</vt:lpstr>
      <vt:lpstr>Questions/Discussion?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Strazzo, Sarah E.</dc:creator>
  <cp:lastModifiedBy>Halperin, Daniel J.</cp:lastModifiedBy>
  <cp:revision>7</cp:revision>
  <dcterms:created xsi:type="dcterms:W3CDTF">2026-03-24T19:32:53Z</dcterms:created>
  <dcterms:modified xsi:type="dcterms:W3CDTF">2026-04-21T14:34:19Z</dcterms:modified>
</cp:coreProperties>
</file>