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1055" r:id="rId2"/>
    <p:sldId id="1083" r:id="rId3"/>
    <p:sldId id="1084" r:id="rId4"/>
    <p:sldId id="1085" r:id="rId5"/>
    <p:sldId id="1086" r:id="rId6"/>
    <p:sldId id="715" r:id="rId7"/>
    <p:sldId id="108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 userDrawn="1">
          <p15:clr>
            <a:srgbClr val="A4A3A4"/>
          </p15:clr>
        </p15:guide>
        <p15:guide id="2" pos="49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5FF"/>
    <a:srgbClr val="103B54"/>
    <a:srgbClr val="B0D628"/>
    <a:srgbClr val="297DA1"/>
    <a:srgbClr val="999999"/>
    <a:srgbClr val="1C648F"/>
    <a:srgbClr val="007EA1"/>
    <a:srgbClr val="00F9FF"/>
    <a:srgbClr val="C11015"/>
    <a:srgbClr val="4571C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5AE7F5-FD21-4D8E-9254-24E828B4E008}" v="1" dt="2026-04-22T19:32:21.4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79"/>
    <p:restoredTop sz="95768" autoAdjust="0"/>
  </p:normalViewPr>
  <p:slideViewPr>
    <p:cSldViewPr snapToGrid="0" snapToObjects="1" showGuides="1">
      <p:cViewPr varScale="1">
        <p:scale>
          <a:sx n="127" d="100"/>
          <a:sy n="127" d="100"/>
        </p:scale>
        <p:origin x="432" y="192"/>
      </p:cViewPr>
      <p:guideLst>
        <p:guide orient="horz" pos="69"/>
        <p:guide pos="4904"/>
      </p:guideLst>
    </p:cSldViewPr>
  </p:slideViewPr>
  <p:notesTextViewPr>
    <p:cViewPr>
      <p:scale>
        <a:sx n="100" d="100"/>
        <a:sy n="100" d="100"/>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lderman, Nathan" userId="0e0ce036-ee4b-4221-8d42-a600246d0109" providerId="ADAL" clId="{BE5AE7F5-FD21-4D8E-9254-24E828B4E008}"/>
    <pc:docChg chg="undo custSel addSld delSld modSld">
      <pc:chgData name="Polderman, Nathan" userId="0e0ce036-ee4b-4221-8d42-a600246d0109" providerId="ADAL" clId="{BE5AE7F5-FD21-4D8E-9254-24E828B4E008}" dt="2026-04-23T18:35:16.763" v="362" actId="948"/>
      <pc:docMkLst>
        <pc:docMk/>
      </pc:docMkLst>
      <pc:sldChg chg="modSp mod">
        <pc:chgData name="Polderman, Nathan" userId="0e0ce036-ee4b-4221-8d42-a600246d0109" providerId="ADAL" clId="{BE5AE7F5-FD21-4D8E-9254-24E828B4E008}" dt="2026-04-23T18:35:16.763" v="362" actId="948"/>
        <pc:sldMkLst>
          <pc:docMk/>
          <pc:sldMk cId="2800560948" sldId="715"/>
        </pc:sldMkLst>
        <pc:spChg chg="mod">
          <ac:chgData name="Polderman, Nathan" userId="0e0ce036-ee4b-4221-8d42-a600246d0109" providerId="ADAL" clId="{BE5AE7F5-FD21-4D8E-9254-24E828B4E008}" dt="2026-04-23T18:35:16.763" v="362" actId="948"/>
          <ac:spMkLst>
            <pc:docMk/>
            <pc:sldMk cId="2800560948" sldId="715"/>
            <ac:spMk id="5" creationId="{DD15DE2E-AABE-3045-B486-1A39D7B9E3AD}"/>
          </ac:spMkLst>
        </pc:spChg>
      </pc:sldChg>
      <pc:sldChg chg="modSp mod">
        <pc:chgData name="Polderman, Nathan" userId="0e0ce036-ee4b-4221-8d42-a600246d0109" providerId="ADAL" clId="{BE5AE7F5-FD21-4D8E-9254-24E828B4E008}" dt="2026-04-20T15:42:18.044" v="2" actId="1076"/>
        <pc:sldMkLst>
          <pc:docMk/>
          <pc:sldMk cId="4048489861" sldId="1055"/>
        </pc:sldMkLst>
        <pc:spChg chg="mod">
          <ac:chgData name="Polderman, Nathan" userId="0e0ce036-ee4b-4221-8d42-a600246d0109" providerId="ADAL" clId="{BE5AE7F5-FD21-4D8E-9254-24E828B4E008}" dt="2026-04-20T15:42:18.044" v="2" actId="1076"/>
          <ac:spMkLst>
            <pc:docMk/>
            <pc:sldMk cId="4048489861" sldId="1055"/>
            <ac:spMk id="10" creationId="{7F92E642-AA00-004B-3008-3E409BC82241}"/>
          </ac:spMkLst>
        </pc:spChg>
        <pc:spChg chg="mod">
          <ac:chgData name="Polderman, Nathan" userId="0e0ce036-ee4b-4221-8d42-a600246d0109" providerId="ADAL" clId="{BE5AE7F5-FD21-4D8E-9254-24E828B4E008}" dt="2026-04-20T15:41:58.173" v="1" actId="1076"/>
          <ac:spMkLst>
            <pc:docMk/>
            <pc:sldMk cId="4048489861" sldId="1055"/>
            <ac:spMk id="15" creationId="{345E231F-3EDB-F90A-5B16-47143B5D46DF}"/>
          </ac:spMkLst>
        </pc:spChg>
        <pc:picChg chg="mod">
          <ac:chgData name="Polderman, Nathan" userId="0e0ce036-ee4b-4221-8d42-a600246d0109" providerId="ADAL" clId="{BE5AE7F5-FD21-4D8E-9254-24E828B4E008}" dt="2026-04-20T15:42:18.044" v="2" actId="1076"/>
          <ac:picMkLst>
            <pc:docMk/>
            <pc:sldMk cId="4048489861" sldId="1055"/>
            <ac:picMk id="13" creationId="{379B692F-7A8E-3D0B-3F6D-3E06E082E835}"/>
          </ac:picMkLst>
        </pc:picChg>
        <pc:picChg chg="mod">
          <ac:chgData name="Polderman, Nathan" userId="0e0ce036-ee4b-4221-8d42-a600246d0109" providerId="ADAL" clId="{BE5AE7F5-FD21-4D8E-9254-24E828B4E008}" dt="2026-04-20T15:41:58.173" v="1" actId="1076"/>
          <ac:picMkLst>
            <pc:docMk/>
            <pc:sldMk cId="4048489861" sldId="1055"/>
            <ac:picMk id="17" creationId="{4EBCC7DC-E4C3-25AA-5A04-96690146DF04}"/>
          </ac:picMkLst>
        </pc:picChg>
      </pc:sldChg>
      <pc:sldChg chg="del">
        <pc:chgData name="Polderman, Nathan" userId="0e0ce036-ee4b-4221-8d42-a600246d0109" providerId="ADAL" clId="{BE5AE7F5-FD21-4D8E-9254-24E828B4E008}" dt="2026-04-20T15:46:53.686" v="43" actId="47"/>
        <pc:sldMkLst>
          <pc:docMk/>
          <pc:sldMk cId="732370" sldId="1082"/>
        </pc:sldMkLst>
      </pc:sldChg>
      <pc:sldChg chg="modSp mod">
        <pc:chgData name="Polderman, Nathan" userId="0e0ce036-ee4b-4221-8d42-a600246d0109" providerId="ADAL" clId="{BE5AE7F5-FD21-4D8E-9254-24E828B4E008}" dt="2026-04-20T15:47:11.638" v="44" actId="179"/>
        <pc:sldMkLst>
          <pc:docMk/>
          <pc:sldMk cId="48333493" sldId="1084"/>
        </pc:sldMkLst>
        <pc:spChg chg="mod">
          <ac:chgData name="Polderman, Nathan" userId="0e0ce036-ee4b-4221-8d42-a600246d0109" providerId="ADAL" clId="{BE5AE7F5-FD21-4D8E-9254-24E828B4E008}" dt="2026-04-20T15:47:11.638" v="44" actId="179"/>
          <ac:spMkLst>
            <pc:docMk/>
            <pc:sldMk cId="48333493" sldId="1084"/>
            <ac:spMk id="5" creationId="{DD15DE2E-AABE-3045-B486-1A39D7B9E3AD}"/>
          </ac:spMkLst>
        </pc:spChg>
      </pc:sldChg>
      <pc:sldChg chg="modSp add mod">
        <pc:chgData name="Polderman, Nathan" userId="0e0ce036-ee4b-4221-8d42-a600246d0109" providerId="ADAL" clId="{BE5AE7F5-FD21-4D8E-9254-24E828B4E008}" dt="2026-04-23T14:30:12.969" v="327" actId="948"/>
        <pc:sldMkLst>
          <pc:docMk/>
          <pc:sldMk cId="2769220307" sldId="1086"/>
        </pc:sldMkLst>
        <pc:spChg chg="mod">
          <ac:chgData name="Polderman, Nathan" userId="0e0ce036-ee4b-4221-8d42-a600246d0109" providerId="ADAL" clId="{BE5AE7F5-FD21-4D8E-9254-24E828B4E008}" dt="2026-04-22T19:49:41.806" v="134" actId="20577"/>
          <ac:spMkLst>
            <pc:docMk/>
            <pc:sldMk cId="2769220307" sldId="1086"/>
            <ac:spMk id="2" creationId="{837FE474-DA41-854F-8A07-AA306F5F03C7}"/>
          </ac:spMkLst>
        </pc:spChg>
        <pc:spChg chg="mod">
          <ac:chgData name="Polderman, Nathan" userId="0e0ce036-ee4b-4221-8d42-a600246d0109" providerId="ADAL" clId="{BE5AE7F5-FD21-4D8E-9254-24E828B4E008}" dt="2026-04-23T14:30:12.969" v="327" actId="948"/>
          <ac:spMkLst>
            <pc:docMk/>
            <pc:sldMk cId="2769220307" sldId="1086"/>
            <ac:spMk id="5" creationId="{DD15DE2E-AABE-3045-B486-1A39D7B9E3AD}"/>
          </ac:spMkLst>
        </pc:spChg>
      </pc:sldChg>
    </pc:docChg>
  </pc:docChgLst>
  <pc:docChgLst>
    <pc:chgData name="Polderman, Nathan" userId="0e0ce036-ee4b-4221-8d42-a600246d0109" providerId="ADAL" clId="{B622F661-201C-4069-A23B-B78CA25CCB4A}"/>
    <pc:docChg chg="modSld">
      <pc:chgData name="Polderman, Nathan" userId="0e0ce036-ee4b-4221-8d42-a600246d0109" providerId="ADAL" clId="{B622F661-201C-4069-A23B-B78CA25CCB4A}" dt="2026-04-30T14:08:11.947" v="14" actId="20577"/>
      <pc:docMkLst>
        <pc:docMk/>
      </pc:docMkLst>
      <pc:sldChg chg="modSp mod">
        <pc:chgData name="Polderman, Nathan" userId="0e0ce036-ee4b-4221-8d42-a600246d0109" providerId="ADAL" clId="{B622F661-201C-4069-A23B-B78CA25CCB4A}" dt="2026-04-30T14:08:11.947" v="14" actId="20577"/>
        <pc:sldMkLst>
          <pc:docMk/>
          <pc:sldMk cId="2769220307" sldId="1086"/>
        </pc:sldMkLst>
        <pc:spChg chg="mod">
          <ac:chgData name="Polderman, Nathan" userId="0e0ce036-ee4b-4221-8d42-a600246d0109" providerId="ADAL" clId="{B622F661-201C-4069-A23B-B78CA25CCB4A}" dt="2026-04-30T14:08:11.947" v="14" actId="20577"/>
          <ac:spMkLst>
            <pc:docMk/>
            <pc:sldMk cId="2769220307" sldId="1086"/>
            <ac:spMk id="5" creationId="{DD15DE2E-AABE-3045-B486-1A39D7B9E3A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D09A8-6B05-7F4C-BD97-19EC2388E6E2}" type="datetimeFigureOut">
              <a:rPr lang="en-US" smtClean="0"/>
              <a:t>4/30/26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36B1B0-045F-BE4B-93EC-C211CBF77E99}" type="slidenum">
              <a:rPr lang="en-US" smtClean="0"/>
              <a:t>‹#›</a:t>
            </a:fld>
            <a:endParaRPr lang="en-US"/>
          </a:p>
        </p:txBody>
      </p:sp>
    </p:spTree>
    <p:extLst>
      <p:ext uri="{BB962C8B-B14F-4D97-AF65-F5344CB8AC3E}">
        <p14:creationId xmlns:p14="http://schemas.microsoft.com/office/powerpoint/2010/main" val="12818333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36B1B0-045F-BE4B-93EC-C211CBF77E99}" type="slidenum">
              <a:rPr lang="en-US" smtClean="0"/>
              <a:t>1</a:t>
            </a:fld>
            <a:endParaRPr lang="en-US"/>
          </a:p>
        </p:txBody>
      </p:sp>
    </p:spTree>
    <p:extLst>
      <p:ext uri="{BB962C8B-B14F-4D97-AF65-F5344CB8AC3E}">
        <p14:creationId xmlns:p14="http://schemas.microsoft.com/office/powerpoint/2010/main" val="1506921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4F4C45CD-523F-CD41-98E2-E955ADFC089A}" type="slidenum">
              <a:rPr lang="en-US" smtClean="0"/>
              <a:t>2</a:t>
            </a:fld>
            <a:endParaRPr lang="en-US"/>
          </a:p>
        </p:txBody>
      </p:sp>
    </p:spTree>
    <p:extLst>
      <p:ext uri="{BB962C8B-B14F-4D97-AF65-F5344CB8AC3E}">
        <p14:creationId xmlns:p14="http://schemas.microsoft.com/office/powerpoint/2010/main" val="3592197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4F4C45CD-523F-CD41-98E2-E955ADFC089A}" type="slidenum">
              <a:rPr lang="en-US" smtClean="0"/>
              <a:t>3</a:t>
            </a:fld>
            <a:endParaRPr lang="en-US"/>
          </a:p>
        </p:txBody>
      </p:sp>
    </p:spTree>
    <p:extLst>
      <p:ext uri="{BB962C8B-B14F-4D97-AF65-F5344CB8AC3E}">
        <p14:creationId xmlns:p14="http://schemas.microsoft.com/office/powerpoint/2010/main" val="3187868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4F4C45CD-523F-CD41-98E2-E955ADFC089A}" type="slidenum">
              <a:rPr lang="en-US" smtClean="0"/>
              <a:t>4</a:t>
            </a:fld>
            <a:endParaRPr lang="en-US"/>
          </a:p>
        </p:txBody>
      </p:sp>
    </p:spTree>
    <p:extLst>
      <p:ext uri="{BB962C8B-B14F-4D97-AF65-F5344CB8AC3E}">
        <p14:creationId xmlns:p14="http://schemas.microsoft.com/office/powerpoint/2010/main" val="320063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4F4C45CD-523F-CD41-98E2-E955ADFC089A}" type="slidenum">
              <a:rPr lang="en-US" smtClean="0"/>
              <a:t>5</a:t>
            </a:fld>
            <a:endParaRPr lang="en-US"/>
          </a:p>
        </p:txBody>
      </p:sp>
    </p:spTree>
    <p:extLst>
      <p:ext uri="{BB962C8B-B14F-4D97-AF65-F5344CB8AC3E}">
        <p14:creationId xmlns:p14="http://schemas.microsoft.com/office/powerpoint/2010/main" val="526490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4F4C45CD-523F-CD41-98E2-E955ADFC089A}" type="slidenum">
              <a:rPr lang="en-US" smtClean="0"/>
              <a:t>6</a:t>
            </a:fld>
            <a:endParaRPr lang="en-US"/>
          </a:p>
        </p:txBody>
      </p:sp>
    </p:spTree>
    <p:extLst>
      <p:ext uri="{BB962C8B-B14F-4D97-AF65-F5344CB8AC3E}">
        <p14:creationId xmlns:p14="http://schemas.microsoft.com/office/powerpoint/2010/main" val="2358878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4F4C45CD-523F-CD41-98E2-E955ADFC089A}" type="slidenum">
              <a:rPr lang="en-US" smtClean="0"/>
              <a:t>7</a:t>
            </a:fld>
            <a:endParaRPr lang="en-US"/>
          </a:p>
        </p:txBody>
      </p:sp>
    </p:spTree>
    <p:extLst>
      <p:ext uri="{BB962C8B-B14F-4D97-AF65-F5344CB8AC3E}">
        <p14:creationId xmlns:p14="http://schemas.microsoft.com/office/powerpoint/2010/main" val="2249664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4094548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1942470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427331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1021482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sz="1400"/>
            </a:lvl1pPr>
          </a:lstStyle>
          <a:p>
            <a:fld id="{1C0D4AE2-0337-2B49-8ECE-423894F0A2C9}" type="slidenum">
              <a:rPr lang="en-US" smtClean="0"/>
              <a:pPr/>
              <a:t>‹#›</a:t>
            </a:fld>
            <a:endParaRPr lang="en-US" dirty="0"/>
          </a:p>
        </p:txBody>
      </p:sp>
    </p:spTree>
    <p:extLst>
      <p:ext uri="{BB962C8B-B14F-4D97-AF65-F5344CB8AC3E}">
        <p14:creationId xmlns:p14="http://schemas.microsoft.com/office/powerpoint/2010/main" val="3344790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4245017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1"/>
            <a:ext cx="2844800" cy="365125"/>
          </a:xfrm>
          <a:prstGeom prst="rect">
            <a:avLst/>
          </a:prstGeom>
        </p:spPr>
        <p:txBody>
          <a:bodyPr/>
          <a:lstStyle/>
          <a:p>
            <a:endParaRPr lang="en-US"/>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2832872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2573732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179325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2018396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1C0D4AE2-0337-2B49-8ECE-423894F0A2C9}" type="slidenum">
              <a:rPr lang="en-US" smtClean="0"/>
              <a:t>‹#›</a:t>
            </a:fld>
            <a:endParaRPr lang="en-US"/>
          </a:p>
        </p:txBody>
      </p:sp>
    </p:spTree>
    <p:extLst>
      <p:ext uri="{BB962C8B-B14F-4D97-AF65-F5344CB8AC3E}">
        <p14:creationId xmlns:p14="http://schemas.microsoft.com/office/powerpoint/2010/main" val="2305388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61E3E23D-4450-1B59-D556-4682B8BF911A}"/>
              </a:ext>
            </a:extLst>
          </p:cNvPr>
          <p:cNvGraphicFramePr>
            <a:graphicFrameLocks noChangeAspect="1"/>
          </p:cNvGraphicFramePr>
          <p:nvPr userDrawn="1">
            <p:custDataLst>
              <p:tags r:id="rId13"/>
            </p:custDataLst>
            <p:extLst>
              <p:ext uri="{D42A27DB-BD31-4B8C-83A1-F6EECF244321}">
                <p14:modId xmlns:p14="http://schemas.microsoft.com/office/powerpoint/2010/main" val="6799306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4" imgW="408" imgH="408" progId="TCLayout.ActiveDocument.1">
                  <p:embed/>
                </p:oleObj>
              </mc:Choice>
              <mc:Fallback>
                <p:oleObj name="think-cell Slide" r:id="rId14" imgW="408" imgH="408" progId="TCLayout.ActiveDocument.1">
                  <p:embed/>
                  <p:pic>
                    <p:nvPicPr>
                      <p:cNvPr id="2" name="think-cell data - do not delete" hidden="1">
                        <a:extLst>
                          <a:ext uri="{FF2B5EF4-FFF2-40B4-BE49-F238E27FC236}">
                            <a16:creationId xmlns:a16="http://schemas.microsoft.com/office/drawing/2014/main" id="{61E3E23D-4450-1B59-D556-4682B8BF911A}"/>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14" name="Rectangle 27"/>
          <p:cNvSpPr txBox="1">
            <a:spLocks noChangeArrowheads="1"/>
          </p:cNvSpPr>
          <p:nvPr userDrawn="1"/>
        </p:nvSpPr>
        <p:spPr bwMode="auto">
          <a:xfrm>
            <a:off x="3195589" y="6588226"/>
            <a:ext cx="5800825" cy="25400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defPPr>
              <a:defRPr lang="en-US"/>
            </a:defPPr>
            <a:lvl1pPr marL="0" algn="ctr" defTabSz="457200" rtl="0" eaLnBrk="1" latinLnBrk="0" hangingPunct="1">
              <a:defRPr sz="900" kern="1200">
                <a:solidFill>
                  <a:srgbClr val="404040"/>
                </a:solidFill>
                <a:latin typeface="+mn-lt"/>
                <a:ea typeface="Osaka" charset="0"/>
                <a:cs typeface="Osaka"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900" dirty="0">
                <a:solidFill>
                  <a:schemeClr val="bg1"/>
                </a:solidFill>
                <a:ea typeface="+mn-ea"/>
                <a:cs typeface="+mn-cs"/>
              </a:rPr>
              <a:t>Friends and Partners in Aviation Weather</a:t>
            </a:r>
          </a:p>
        </p:txBody>
      </p:sp>
      <p:pic>
        <p:nvPicPr>
          <p:cNvPr id="4" name="Picture 3">
            <a:extLst>
              <a:ext uri="{FF2B5EF4-FFF2-40B4-BE49-F238E27FC236}">
                <a16:creationId xmlns:a16="http://schemas.microsoft.com/office/drawing/2014/main" id="{B5BE7D08-FD33-3962-0133-AFFA699280A3}"/>
              </a:ext>
            </a:extLst>
          </p:cNvPr>
          <p:cNvPicPr>
            <a:picLocks noChangeAspect="1"/>
          </p:cNvPicPr>
          <p:nvPr userDrawn="1"/>
        </p:nvPicPr>
        <p:blipFill rotWithShape="1">
          <a:blip r:embed="rId16"/>
          <a:srcRect l="5434" t="11123" r="5141" b="11896"/>
          <a:stretch/>
        </p:blipFill>
        <p:spPr>
          <a:xfrm>
            <a:off x="9085427" y="6253761"/>
            <a:ext cx="2678902" cy="581683"/>
          </a:xfrm>
          <a:prstGeom prst="rect">
            <a:avLst/>
          </a:prstGeom>
        </p:spPr>
      </p:pic>
      <p:sp>
        <p:nvSpPr>
          <p:cNvPr id="3" name="Slide Number Placeholder 5">
            <a:extLst>
              <a:ext uri="{FF2B5EF4-FFF2-40B4-BE49-F238E27FC236}">
                <a16:creationId xmlns:a16="http://schemas.microsoft.com/office/drawing/2014/main" id="{5DF8F6BD-B86D-96FD-41FC-0A0526EED9CE}"/>
              </a:ext>
            </a:extLst>
          </p:cNvPr>
          <p:cNvSpPr>
            <a:spLocks noGrp="1"/>
          </p:cNvSpPr>
          <p:nvPr>
            <p:ph type="sldNum" sz="quarter" idx="4"/>
          </p:nvPr>
        </p:nvSpPr>
        <p:spPr>
          <a:xfrm>
            <a:off x="11584786" y="6405663"/>
            <a:ext cx="607214" cy="365125"/>
          </a:xfrm>
          <a:prstGeom prst="rect">
            <a:avLst/>
          </a:prstGeom>
        </p:spPr>
        <p:txBody>
          <a:bodyPr anchor="ctr"/>
          <a:lstStyle>
            <a:lvl1pPr algn="ctr">
              <a:defRPr sz="1400">
                <a:latin typeface="Arial" panose="020B0604020202020204" pitchFamily="34" charset="0"/>
                <a:cs typeface="Arial" panose="020B0604020202020204" pitchFamily="34" charset="0"/>
              </a:defRPr>
            </a:lvl1pPr>
          </a:lstStyle>
          <a:p>
            <a:fld id="{1C0D4AE2-0337-2B49-8ECE-423894F0A2C9}" type="slidenum">
              <a:rPr lang="en-US" smtClean="0"/>
              <a:pPr/>
              <a:t>‹#›</a:t>
            </a:fld>
            <a:endParaRPr lang="en-US" dirty="0"/>
          </a:p>
        </p:txBody>
      </p:sp>
    </p:spTree>
    <p:extLst>
      <p:ext uri="{BB962C8B-B14F-4D97-AF65-F5344CB8AC3E}">
        <p14:creationId xmlns:p14="http://schemas.microsoft.com/office/powerpoint/2010/main" val="70826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mfronzak@mitre.org" TargetMode="External"/><Relationship Id="rId3" Type="http://schemas.openxmlformats.org/officeDocument/2006/relationships/notesSlide" Target="../notesSlides/notesSlide1.xml"/><Relationship Id="rId7" Type="http://schemas.openxmlformats.org/officeDocument/2006/relationships/image" Target="../media/image4.png"/><Relationship Id="rId12" Type="http://schemas.openxmlformats.org/officeDocument/2006/relationships/image" Target="../media/image6.jp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3.jpeg"/><Relationship Id="rId11" Type="http://schemas.openxmlformats.org/officeDocument/2006/relationships/hyperlink" Target="https://fpaw.aero/contact" TargetMode="External"/><Relationship Id="rId5" Type="http://schemas.openxmlformats.org/officeDocument/2006/relationships/image" Target="../media/image1.emf"/><Relationship Id="rId10" Type="http://schemas.openxmlformats.org/officeDocument/2006/relationships/hyperlink" Target="mailto:nathan.polderman@united.com" TargetMode="External"/><Relationship Id="rId4" Type="http://schemas.openxmlformats.org/officeDocument/2006/relationships/oleObject" Target="../embeddings/oleObject2.bin"/><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3.xml"/><Relationship Id="rId6" Type="http://schemas.openxmlformats.org/officeDocument/2006/relationships/hyperlink" Target="https://fpaw.aero/form/become-a-member" TargetMode="External"/><Relationship Id="rId5" Type="http://schemas.openxmlformats.org/officeDocument/2006/relationships/image" Target="../media/image1.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4.xml"/><Relationship Id="rId6" Type="http://schemas.openxmlformats.org/officeDocument/2006/relationships/hyperlink" Target="https://fpaw.aero/contact" TargetMode="External"/><Relationship Id="rId5" Type="http://schemas.openxmlformats.org/officeDocument/2006/relationships/image" Target="../media/image1.e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5.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6.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8.xml"/><Relationship Id="rId6" Type="http://schemas.openxmlformats.org/officeDocument/2006/relationships/hyperlink" Target="https://fpaw.aero/form/submit-topic" TargetMode="External"/><Relationship Id="rId5" Type="http://schemas.openxmlformats.org/officeDocument/2006/relationships/image" Target="../media/image1.e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AD1BDC79-9EBB-7260-2B08-1109EB32C4C1}"/>
              </a:ext>
            </a:extLst>
          </p:cNvPr>
          <p:cNvGraphicFramePr>
            <a:graphicFrameLocks/>
          </p:cNvGraphicFramePr>
          <p:nvPr>
            <p:custDataLst>
              <p:tags r:id="rId1"/>
            </p:custDataLst>
            <p:extLst>
              <p:ext uri="{D42A27DB-BD31-4B8C-83A1-F6EECF244321}">
                <p14:modId xmlns:p14="http://schemas.microsoft.com/office/powerpoint/2010/main" val="20248889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8" imgH="408" progId="TCLayout.ActiveDocument.1">
                  <p:embed/>
                </p:oleObj>
              </mc:Choice>
              <mc:Fallback>
                <p:oleObj name="think-cell Slide" r:id="rId4" imgW="408" imgH="408" progId="TCLayout.ActiveDocument.1">
                  <p:embed/>
                  <p:pic>
                    <p:nvPicPr>
                      <p:cNvPr id="3" name="think-cell data - do not delete" hidden="1">
                        <a:extLst>
                          <a:ext uri="{FF2B5EF4-FFF2-40B4-BE49-F238E27FC236}">
                            <a16:creationId xmlns:a16="http://schemas.microsoft.com/office/drawing/2014/main" id="{AD1BDC79-9EBB-7260-2B08-1109EB32C4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14" name="Picture 13" descr="A building with a large orange logo&#10;&#10;AI-generated content may be incorrect.">
            <a:extLst>
              <a:ext uri="{FF2B5EF4-FFF2-40B4-BE49-F238E27FC236}">
                <a16:creationId xmlns:a16="http://schemas.microsoft.com/office/drawing/2014/main" id="{CE05F24E-F123-24AA-1296-203E91358003}"/>
              </a:ext>
            </a:extLst>
          </p:cNvPr>
          <p:cNvPicPr>
            <a:picLocks noChangeAspect="1"/>
          </p:cNvPicPr>
          <p:nvPr/>
        </p:nvPicPr>
        <p:blipFill>
          <a:blip r:embed="rId6"/>
          <a:stretch>
            <a:fillRect/>
          </a:stretch>
        </p:blipFill>
        <p:spPr>
          <a:xfrm>
            <a:off x="2359428" y="1078309"/>
            <a:ext cx="7473145" cy="2684584"/>
          </a:xfrm>
          <a:prstGeom prst="rect">
            <a:avLst/>
          </a:prstGeom>
        </p:spPr>
      </p:pic>
      <p:sp>
        <p:nvSpPr>
          <p:cNvPr id="5" name="Google Shape;142;p36">
            <a:extLst>
              <a:ext uri="{FF2B5EF4-FFF2-40B4-BE49-F238E27FC236}">
                <a16:creationId xmlns:a16="http://schemas.microsoft.com/office/drawing/2014/main" id="{2A1351BE-2924-8897-F6D5-51882CA02762}"/>
              </a:ext>
            </a:extLst>
          </p:cNvPr>
          <p:cNvSpPr txBox="1">
            <a:spLocks/>
          </p:cNvSpPr>
          <p:nvPr/>
        </p:nvSpPr>
        <p:spPr>
          <a:xfrm>
            <a:off x="213153" y="172073"/>
            <a:ext cx="11765694" cy="861774"/>
          </a:xfrm>
          <a:prstGeom prst="rect">
            <a:avLst/>
          </a:prstGeom>
          <a:solidFill>
            <a:srgbClr val="103C55"/>
          </a:solidFill>
          <a:ln w="19050">
            <a:solidFill>
              <a:schemeClr val="bg1"/>
            </a:solidFill>
          </a:ln>
        </p:spPr>
        <p:txBody>
          <a:bodyPr spcFirstLastPara="1" wrap="square" lIns="365760" tIns="182880" rIns="365760" bIns="182880" anchor="ctr" anchorCtr="0">
            <a:sp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spcBef>
                <a:spcPts val="0"/>
              </a:spcBef>
              <a:buClr>
                <a:schemeClr val="dk1"/>
              </a:buClr>
              <a:buSzPts val="2471"/>
            </a:pPr>
            <a:r>
              <a:rPr lang="en-US" sz="3200" b="1" dirty="0">
                <a:solidFill>
                  <a:schemeClr val="bg1"/>
                </a:solidFill>
                <a:latin typeface="Arial" panose="020B0604020202020204" pitchFamily="34" charset="0"/>
                <a:cs typeface="Arial" panose="020B0604020202020204" pitchFamily="34" charset="0"/>
              </a:rPr>
              <a:t>FPAW Organizational &amp; Future Meeting Updates</a:t>
            </a:r>
          </a:p>
        </p:txBody>
      </p:sp>
      <p:pic>
        <p:nvPicPr>
          <p:cNvPr id="8" name="Picture 7">
            <a:extLst>
              <a:ext uri="{FF2B5EF4-FFF2-40B4-BE49-F238E27FC236}">
                <a16:creationId xmlns:a16="http://schemas.microsoft.com/office/drawing/2014/main" id="{8C61AF0A-643C-DE2C-FC1F-C6EEA81C0BCF}"/>
              </a:ext>
            </a:extLst>
          </p:cNvPr>
          <p:cNvPicPr>
            <a:picLocks noChangeAspect="1"/>
          </p:cNvPicPr>
          <p:nvPr/>
        </p:nvPicPr>
        <p:blipFill>
          <a:blip r:embed="rId7"/>
          <a:stretch>
            <a:fillRect/>
          </a:stretch>
        </p:blipFill>
        <p:spPr>
          <a:xfrm>
            <a:off x="10561070" y="1220268"/>
            <a:ext cx="1371600" cy="942975"/>
          </a:xfrm>
          <a:prstGeom prst="rect">
            <a:avLst/>
          </a:prstGeom>
        </p:spPr>
      </p:pic>
      <p:sp>
        <p:nvSpPr>
          <p:cNvPr id="10" name="TextBox 9">
            <a:extLst>
              <a:ext uri="{FF2B5EF4-FFF2-40B4-BE49-F238E27FC236}">
                <a16:creationId xmlns:a16="http://schemas.microsoft.com/office/drawing/2014/main" id="{7F92E642-AA00-004B-3008-3E409BC82241}"/>
              </a:ext>
            </a:extLst>
          </p:cNvPr>
          <p:cNvSpPr txBox="1"/>
          <p:nvPr/>
        </p:nvSpPr>
        <p:spPr>
          <a:xfrm>
            <a:off x="404922" y="4129963"/>
            <a:ext cx="2452018" cy="1107996"/>
          </a:xfrm>
          <a:prstGeom prst="rect">
            <a:avLst/>
          </a:prstGeom>
          <a:solidFill>
            <a:schemeClr val="bg1"/>
          </a:solidFill>
        </p:spPr>
        <p:txBody>
          <a:bodyPr wrap="square" rtlCol="0">
            <a:spAutoFit/>
          </a:bodyPr>
          <a:lstStyle/>
          <a:p>
            <a:pPr>
              <a:lnSpc>
                <a:spcPct val="150000"/>
              </a:lnSpc>
            </a:pPr>
            <a:r>
              <a:rPr lang="en-US" sz="2000" b="1" dirty="0">
                <a:solidFill>
                  <a:srgbClr val="103B54"/>
                </a:solidFill>
                <a:latin typeface="Aptos" panose="020B0004020202020204" pitchFamily="34" charset="0"/>
                <a:cs typeface="Calibri"/>
              </a:rPr>
              <a:t>Matt </a:t>
            </a:r>
            <a:r>
              <a:rPr lang="en-US" sz="2000" b="1" dirty="0" err="1">
                <a:solidFill>
                  <a:srgbClr val="103B54"/>
                </a:solidFill>
                <a:latin typeface="Aptos" panose="020B0004020202020204" pitchFamily="34" charset="0"/>
                <a:cs typeface="Calibri"/>
              </a:rPr>
              <a:t>Fronzak</a:t>
            </a:r>
            <a:endParaRPr lang="en-US" sz="2000" dirty="0">
              <a:solidFill>
                <a:srgbClr val="103B54"/>
              </a:solidFill>
              <a:latin typeface="Aptos" panose="020B0004020202020204" pitchFamily="34" charset="0"/>
              <a:cs typeface="Calibri"/>
            </a:endParaRPr>
          </a:p>
          <a:p>
            <a:r>
              <a:rPr lang="en-US" dirty="0">
                <a:solidFill>
                  <a:srgbClr val="103B54"/>
                </a:solidFill>
                <a:latin typeface="Aptos" panose="020B0004020202020204" pitchFamily="34" charset="0"/>
                <a:cs typeface="Calibri"/>
              </a:rPr>
              <a:t>The MITRE Corporation</a:t>
            </a:r>
          </a:p>
          <a:p>
            <a:r>
              <a:rPr lang="en-US" dirty="0">
                <a:solidFill>
                  <a:srgbClr val="103B54"/>
                </a:solidFill>
                <a:latin typeface="Aptos" panose="020B0004020202020204" pitchFamily="34" charset="0"/>
                <a:cs typeface="Calibri"/>
                <a:hlinkClick r:id="rId8"/>
              </a:rPr>
              <a:t>mfronzak@mitre.org</a:t>
            </a:r>
            <a:endParaRPr lang="en-US" dirty="0">
              <a:solidFill>
                <a:srgbClr val="103B54"/>
              </a:solidFill>
              <a:latin typeface="Aptos" panose="020B0004020202020204" pitchFamily="34" charset="0"/>
              <a:cs typeface="Calibri"/>
            </a:endParaRPr>
          </a:p>
        </p:txBody>
      </p:sp>
      <p:pic>
        <p:nvPicPr>
          <p:cNvPr id="13" name="Picture 12">
            <a:extLst>
              <a:ext uri="{FF2B5EF4-FFF2-40B4-BE49-F238E27FC236}">
                <a16:creationId xmlns:a16="http://schemas.microsoft.com/office/drawing/2014/main" id="{379B692F-7A8E-3D0B-3F6D-3E06E082E835}"/>
              </a:ext>
            </a:extLst>
          </p:cNvPr>
          <p:cNvPicPr>
            <a:picLocks noChangeAspect="1"/>
          </p:cNvPicPr>
          <p:nvPr/>
        </p:nvPicPr>
        <p:blipFill rotWithShape="1">
          <a:blip r:embed="rId9"/>
          <a:srcRect l="18494" t="11356" r="17652" b="24790"/>
          <a:stretch/>
        </p:blipFill>
        <p:spPr>
          <a:xfrm>
            <a:off x="2130676" y="3429000"/>
            <a:ext cx="1097280" cy="1097280"/>
          </a:xfrm>
          <a:prstGeom prst="rect">
            <a:avLst/>
          </a:prstGeom>
          <a:ln w="19050" cap="sq">
            <a:solidFill>
              <a:schemeClr val="bg1"/>
            </a:solidFill>
            <a:prstDash val="solid"/>
            <a:miter lim="800000"/>
          </a:ln>
          <a:effectLst>
            <a:outerShdw blurRad="50800" dist="38100" dir="2700000" algn="tl" rotWithShape="0">
              <a:srgbClr val="000000">
                <a:alpha val="43000"/>
              </a:srgbClr>
            </a:outerShdw>
          </a:effectLst>
        </p:spPr>
      </p:pic>
      <p:sp>
        <p:nvSpPr>
          <p:cNvPr id="15" name="TextBox 14">
            <a:extLst>
              <a:ext uri="{FF2B5EF4-FFF2-40B4-BE49-F238E27FC236}">
                <a16:creationId xmlns:a16="http://schemas.microsoft.com/office/drawing/2014/main" id="{345E231F-3EDB-F90A-5B16-47143B5D46DF}"/>
              </a:ext>
            </a:extLst>
          </p:cNvPr>
          <p:cNvSpPr txBox="1"/>
          <p:nvPr/>
        </p:nvSpPr>
        <p:spPr>
          <a:xfrm>
            <a:off x="3687994" y="3807355"/>
            <a:ext cx="3541758" cy="1107996"/>
          </a:xfrm>
          <a:prstGeom prst="rect">
            <a:avLst/>
          </a:prstGeom>
          <a:solidFill>
            <a:schemeClr val="bg1"/>
          </a:solidFill>
        </p:spPr>
        <p:txBody>
          <a:bodyPr wrap="square" rtlCol="0">
            <a:spAutoFit/>
          </a:bodyPr>
          <a:lstStyle/>
          <a:p>
            <a:pPr algn="r">
              <a:lnSpc>
                <a:spcPct val="150000"/>
              </a:lnSpc>
            </a:pPr>
            <a:r>
              <a:rPr lang="en-US" sz="2000" b="1" dirty="0">
                <a:solidFill>
                  <a:srgbClr val="103B54"/>
                </a:solidFill>
                <a:latin typeface="Aptos" panose="020B0004020202020204" pitchFamily="34" charset="0"/>
                <a:cs typeface="Calibri"/>
              </a:rPr>
              <a:t>Nathan </a:t>
            </a:r>
            <a:r>
              <a:rPr lang="en-US" sz="2000" b="1" dirty="0" err="1">
                <a:solidFill>
                  <a:srgbClr val="103B54"/>
                </a:solidFill>
                <a:latin typeface="Aptos" panose="020B0004020202020204" pitchFamily="34" charset="0"/>
                <a:cs typeface="Calibri"/>
              </a:rPr>
              <a:t>Polderman</a:t>
            </a:r>
            <a:endParaRPr lang="en-US" sz="2000" dirty="0">
              <a:solidFill>
                <a:srgbClr val="103B54"/>
              </a:solidFill>
              <a:latin typeface="Aptos" panose="020B0004020202020204" pitchFamily="34" charset="0"/>
              <a:cs typeface="Calibri"/>
            </a:endParaRPr>
          </a:p>
          <a:p>
            <a:pPr algn="r"/>
            <a:r>
              <a:rPr lang="en-US" dirty="0">
                <a:solidFill>
                  <a:srgbClr val="103B54"/>
                </a:solidFill>
                <a:latin typeface="Aptos" panose="020B0004020202020204" pitchFamily="34" charset="0"/>
                <a:cs typeface="Calibri"/>
              </a:rPr>
              <a:t>United </a:t>
            </a:r>
            <a:r>
              <a:rPr lang="en-US" dirty="0">
                <a:solidFill>
                  <a:srgbClr val="103B54"/>
                </a:solidFill>
                <a:latin typeface="Arial" panose="020B0604020202020204" pitchFamily="34" charset="0"/>
                <a:cs typeface="Arial" panose="020B0604020202020204" pitchFamily="34" charset="0"/>
              </a:rPr>
              <a:t>Airlines</a:t>
            </a:r>
            <a:r>
              <a:rPr lang="en-US" dirty="0">
                <a:solidFill>
                  <a:srgbClr val="103B54"/>
                </a:solidFill>
                <a:latin typeface="Aptos" panose="020B0004020202020204" pitchFamily="34" charset="0"/>
                <a:cs typeface="Calibri"/>
              </a:rPr>
              <a:t>, Inc.</a:t>
            </a:r>
          </a:p>
          <a:p>
            <a:pPr algn="r"/>
            <a:r>
              <a:rPr lang="en-US" dirty="0">
                <a:solidFill>
                  <a:srgbClr val="103B54"/>
                </a:solidFill>
                <a:latin typeface="Aptos" panose="020B0004020202020204" pitchFamily="34" charset="0"/>
                <a:cs typeface="Calibri"/>
                <a:hlinkClick r:id="rId10"/>
              </a:rPr>
              <a:t>nathan.polderman@united.com</a:t>
            </a:r>
            <a:endParaRPr lang="en-US" dirty="0">
              <a:solidFill>
                <a:srgbClr val="103B54"/>
              </a:solidFill>
              <a:latin typeface="Aptos" panose="020B0004020202020204" pitchFamily="34" charset="0"/>
              <a:cs typeface="Calibri"/>
            </a:endParaRPr>
          </a:p>
        </p:txBody>
      </p:sp>
      <p:sp>
        <p:nvSpPr>
          <p:cNvPr id="4" name="TextBox 3">
            <a:extLst>
              <a:ext uri="{FF2B5EF4-FFF2-40B4-BE49-F238E27FC236}">
                <a16:creationId xmlns:a16="http://schemas.microsoft.com/office/drawing/2014/main" id="{0D60BDAB-4403-3972-29AF-B650CC412B7E}"/>
              </a:ext>
            </a:extLst>
          </p:cNvPr>
          <p:cNvSpPr txBox="1"/>
          <p:nvPr/>
        </p:nvSpPr>
        <p:spPr>
          <a:xfrm>
            <a:off x="3810000" y="6059064"/>
            <a:ext cx="4572000" cy="369332"/>
          </a:xfrm>
          <a:prstGeom prst="rect">
            <a:avLst/>
          </a:prstGeom>
          <a:noFill/>
        </p:spPr>
        <p:txBody>
          <a:bodyPr wrap="square">
            <a:spAutoFit/>
          </a:bodyPr>
          <a:lstStyle/>
          <a:p>
            <a:pPr algn="ctr"/>
            <a:r>
              <a:rPr lang="en-US" b="1" dirty="0">
                <a:latin typeface="Arial" panose="020B0604020202020204" pitchFamily="34" charset="0"/>
                <a:cs typeface="Arial" panose="020B0604020202020204" pitchFamily="34" charset="0"/>
              </a:rPr>
              <a:t>Contact FPAW: </a:t>
            </a:r>
            <a:r>
              <a:rPr lang="en-US" dirty="0">
                <a:solidFill>
                  <a:srgbClr val="0005FF"/>
                </a:solidFill>
                <a:latin typeface="Arial" panose="020B0604020202020204" pitchFamily="34" charset="0"/>
                <a:cs typeface="Arial" panose="020B0604020202020204" pitchFamily="34" charset="0"/>
                <a:hlinkClick r:id="rId11"/>
              </a:rPr>
              <a:t>https://fpaw.aero/contact</a:t>
            </a:r>
            <a:endParaRPr lang="en-US" dirty="0">
              <a:solidFill>
                <a:srgbClr val="0005FF"/>
              </a:solidFill>
              <a:latin typeface="Arial" panose="020B0604020202020204" pitchFamily="34" charset="0"/>
              <a:cs typeface="Arial" panose="020B0604020202020204" pitchFamily="34" charset="0"/>
            </a:endParaRPr>
          </a:p>
        </p:txBody>
      </p:sp>
      <p:pic>
        <p:nvPicPr>
          <p:cNvPr id="17" name="Picture 16" descr="A person smiling at the camera&#10;&#10;AI-generated content may be incorrect.">
            <a:extLst>
              <a:ext uri="{FF2B5EF4-FFF2-40B4-BE49-F238E27FC236}">
                <a16:creationId xmlns:a16="http://schemas.microsoft.com/office/drawing/2014/main" id="{4EBCC7DC-E4C3-25AA-5A04-96690146DF04}"/>
              </a:ext>
            </a:extLst>
          </p:cNvPr>
          <p:cNvPicPr>
            <a:picLocks noChangeAspect="1"/>
          </p:cNvPicPr>
          <p:nvPr/>
        </p:nvPicPr>
        <p:blipFill>
          <a:blip r:embed="rId12"/>
          <a:srcRect t="4831" b="15793"/>
          <a:stretch/>
        </p:blipFill>
        <p:spPr>
          <a:xfrm>
            <a:off x="3792095" y="3434148"/>
            <a:ext cx="1063265" cy="1107996"/>
          </a:xfrm>
          <a:prstGeom prst="rect">
            <a:avLst/>
          </a:prstGeom>
          <a:ln w="19050" cap="sq">
            <a:solidFill>
              <a:schemeClr val="bg1"/>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04848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FA8ABA8-94CC-F662-A135-963727013AC1}"/>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8" imgH="408" progId="TCLayout.ActiveDocument.1">
                  <p:embed/>
                </p:oleObj>
              </mc:Choice>
              <mc:Fallback>
                <p:oleObj name="think-cell Slide" r:id="rId4" imgW="408" imgH="408" progId="TCLayout.ActiveDocument.1">
                  <p:embed/>
                  <p:pic>
                    <p:nvPicPr>
                      <p:cNvPr id="3" name="think-cell data - do not delete" hidden="1">
                        <a:extLst>
                          <a:ext uri="{FF2B5EF4-FFF2-40B4-BE49-F238E27FC236}">
                            <a16:creationId xmlns:a16="http://schemas.microsoft.com/office/drawing/2014/main" id="{CFA8ABA8-94CC-F662-A135-963727013A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837FE474-DA41-854F-8A07-AA306F5F03C7}"/>
              </a:ext>
            </a:extLst>
          </p:cNvPr>
          <p:cNvSpPr txBox="1"/>
          <p:nvPr/>
        </p:nvSpPr>
        <p:spPr>
          <a:xfrm>
            <a:off x="299404" y="254003"/>
            <a:ext cx="11612072" cy="553998"/>
          </a:xfrm>
          <a:prstGeom prst="rect">
            <a:avLst/>
          </a:prstGeom>
          <a:solidFill>
            <a:srgbClr val="CEE6ED"/>
          </a:solidFill>
        </p:spPr>
        <p:txBody>
          <a:bodyPr wrap="square" lIns="182880" tIns="91440" rIns="182880" bIns="91440" rtlCol="0">
            <a:spAutoFit/>
          </a:bodyPr>
          <a:lstStyle/>
          <a:p>
            <a:pPr algn="ctr"/>
            <a:r>
              <a:rPr lang="en-US" sz="2400" b="1" dirty="0">
                <a:solidFill>
                  <a:srgbClr val="007EA1"/>
                </a:solidFill>
                <a:latin typeface="Arial" panose="020B0604020202020204" pitchFamily="34" charset="0"/>
                <a:cs typeface="Arial" panose="020B0604020202020204" pitchFamily="34" charset="0"/>
              </a:rPr>
              <a:t>FPAW Frequently Asked Questions</a:t>
            </a:r>
          </a:p>
        </p:txBody>
      </p:sp>
      <p:sp>
        <p:nvSpPr>
          <p:cNvPr id="8" name="Slide Number Placeholder 7">
            <a:extLst>
              <a:ext uri="{FF2B5EF4-FFF2-40B4-BE49-F238E27FC236}">
                <a16:creationId xmlns:a16="http://schemas.microsoft.com/office/drawing/2014/main" id="{5DB21527-1FC1-891F-375E-E1D833661567}"/>
              </a:ext>
            </a:extLst>
          </p:cNvPr>
          <p:cNvSpPr>
            <a:spLocks noGrp="1"/>
          </p:cNvSpPr>
          <p:nvPr>
            <p:ph type="sldNum" sz="quarter" idx="12"/>
          </p:nvPr>
        </p:nvSpPr>
        <p:spPr>
          <a:xfrm>
            <a:off x="11701083" y="6369318"/>
            <a:ext cx="431575" cy="365125"/>
          </a:xfrm>
        </p:spPr>
        <p:txBody>
          <a:bodyPr/>
          <a:lstStyle/>
          <a:p>
            <a:fld id="{1C0D4AE2-0337-2B49-8ECE-423894F0A2C9}" type="slidenum">
              <a:rPr lang="en-US" smtClean="0"/>
              <a:pPr/>
              <a:t>2</a:t>
            </a:fld>
            <a:endParaRPr lang="en-US" dirty="0"/>
          </a:p>
        </p:txBody>
      </p:sp>
      <p:sp>
        <p:nvSpPr>
          <p:cNvPr id="4" name="TextBox 3">
            <a:extLst>
              <a:ext uri="{FF2B5EF4-FFF2-40B4-BE49-F238E27FC236}">
                <a16:creationId xmlns:a16="http://schemas.microsoft.com/office/drawing/2014/main" id="{EF300D91-FF8F-F12C-9667-5FCEE13BF60E}"/>
              </a:ext>
            </a:extLst>
          </p:cNvPr>
          <p:cNvSpPr txBox="1"/>
          <p:nvPr/>
        </p:nvSpPr>
        <p:spPr>
          <a:xfrm>
            <a:off x="299404" y="911003"/>
            <a:ext cx="11612072" cy="4862870"/>
          </a:xfrm>
          <a:prstGeom prst="rect">
            <a:avLst/>
          </a:prstGeom>
          <a:noFill/>
          <a:ln w="28575">
            <a:noFill/>
          </a:ln>
        </p:spPr>
        <p:txBody>
          <a:bodyPr wrap="square" rtlCol="0">
            <a:spAutoFit/>
          </a:bodyPr>
          <a:lstStyle/>
          <a:p>
            <a:pPr>
              <a:spcAft>
                <a:spcPts val="300"/>
              </a:spcAft>
            </a:pPr>
            <a:r>
              <a:rPr lang="en-US" b="1" dirty="0">
                <a:solidFill>
                  <a:srgbClr val="103B54"/>
                </a:solidFill>
                <a:latin typeface="Arial" panose="020B0604020202020204" pitchFamily="34" charset="0"/>
                <a:cs typeface="Arial" panose="020B0604020202020204" pitchFamily="34" charset="0"/>
              </a:rPr>
              <a:t>What is the Friends and Partners in Aviation Weather (FPAW)?</a:t>
            </a:r>
          </a:p>
          <a:p>
            <a:r>
              <a:rPr lang="en-US" sz="1600" dirty="0">
                <a:solidFill>
                  <a:srgbClr val="103B54"/>
                </a:solidFill>
                <a:latin typeface="Arial" panose="020B0604020202020204" pitchFamily="34" charset="0"/>
                <a:cs typeface="Arial" panose="020B0604020202020204" pitchFamily="34" charset="0"/>
              </a:rPr>
              <a:t>FPAW is an all-volunteer aviation weather organization (established in 1997) comprised of members from one or more of four related constituencies:</a:t>
            </a:r>
          </a:p>
          <a:p>
            <a:pPr marL="282575" indent="-157163">
              <a:buFont typeface="Arial" panose="020B0604020202020204" pitchFamily="34" charset="0"/>
              <a:buChar char="•"/>
            </a:pPr>
            <a:r>
              <a:rPr lang="en-US" sz="1600" dirty="0">
                <a:solidFill>
                  <a:srgbClr val="103B54"/>
                </a:solidFill>
                <a:latin typeface="Arial" panose="020B0604020202020204" pitchFamily="34" charset="0"/>
                <a:cs typeface="Arial" panose="020B0604020202020204" pitchFamily="34" charset="0"/>
              </a:rPr>
              <a:t>Users of Aviation Weather</a:t>
            </a:r>
          </a:p>
          <a:p>
            <a:pPr marL="282575" indent="-157163">
              <a:buFont typeface="Arial" panose="020B0604020202020204" pitchFamily="34" charset="0"/>
              <a:buChar char="•"/>
            </a:pPr>
            <a:r>
              <a:rPr lang="en-US" sz="1600" dirty="0">
                <a:solidFill>
                  <a:srgbClr val="103B54"/>
                </a:solidFill>
                <a:latin typeface="Arial" panose="020B0604020202020204" pitchFamily="34" charset="0"/>
                <a:cs typeface="Arial" panose="020B0604020202020204" pitchFamily="34" charset="0"/>
              </a:rPr>
              <a:t>Providers of Aviation Weather</a:t>
            </a:r>
          </a:p>
          <a:p>
            <a:pPr marL="282575" indent="-157163">
              <a:buFont typeface="Arial" panose="020B0604020202020204" pitchFamily="34" charset="0"/>
              <a:buChar char="•"/>
            </a:pPr>
            <a:r>
              <a:rPr lang="en-US" sz="1600" dirty="0">
                <a:solidFill>
                  <a:srgbClr val="103B54"/>
                </a:solidFill>
                <a:latin typeface="Arial" panose="020B0604020202020204" pitchFamily="34" charset="0"/>
                <a:cs typeface="Arial" panose="020B0604020202020204" pitchFamily="34" charset="0"/>
              </a:rPr>
              <a:t>Aviation Weather REDs and Academicians</a:t>
            </a:r>
          </a:p>
          <a:p>
            <a:pPr marL="282575" indent="-157163">
              <a:buFont typeface="Arial" panose="020B0604020202020204" pitchFamily="34" charset="0"/>
              <a:buChar char="•"/>
            </a:pPr>
            <a:r>
              <a:rPr lang="en-US" sz="1600" dirty="0">
                <a:solidFill>
                  <a:srgbClr val="103B54"/>
                </a:solidFill>
                <a:latin typeface="Arial" panose="020B0604020202020204" pitchFamily="34" charset="0"/>
                <a:cs typeface="Arial" panose="020B0604020202020204" pitchFamily="34" charset="0"/>
              </a:rPr>
              <a:t>Developers of Aviation Weather Regulations and Standards</a:t>
            </a:r>
          </a:p>
          <a:p>
            <a:endParaRPr lang="en-US" sz="1600" dirty="0">
              <a:solidFill>
                <a:srgbClr val="103B54"/>
              </a:solidFill>
              <a:latin typeface="Arial" panose="020B0604020202020204" pitchFamily="34" charset="0"/>
              <a:cs typeface="Arial" panose="020B0604020202020204" pitchFamily="34" charset="0"/>
            </a:endParaRPr>
          </a:p>
          <a:p>
            <a:pPr>
              <a:spcAft>
                <a:spcPts val="300"/>
              </a:spcAft>
            </a:pPr>
            <a:r>
              <a:rPr lang="en-US" b="1" dirty="0">
                <a:solidFill>
                  <a:srgbClr val="103B54"/>
                </a:solidFill>
                <a:latin typeface="Arial" panose="020B0604020202020204" pitchFamily="34" charset="0"/>
                <a:cs typeface="Arial" panose="020B0604020202020204" pitchFamily="34" charset="0"/>
              </a:rPr>
              <a:t>What is the FPAW mission?</a:t>
            </a:r>
          </a:p>
          <a:p>
            <a:r>
              <a:rPr lang="en-US" sz="1600" dirty="0">
                <a:solidFill>
                  <a:srgbClr val="103B54"/>
                </a:solidFill>
                <a:latin typeface="Arial" panose="020B0604020202020204" pitchFamily="34" charset="0"/>
                <a:cs typeface="Arial" panose="020B0604020202020204" pitchFamily="34" charset="0"/>
              </a:rPr>
              <a:t>Increase understanding of the impact of weather on current and emerging aviation operations, identify, discuss and provide support to problem areas that need further development of accurate and timely weather guidance, and facilitate the integration of weather into the operational decision-making process.</a:t>
            </a:r>
          </a:p>
          <a:p>
            <a:endParaRPr lang="en-US" dirty="0">
              <a:solidFill>
                <a:srgbClr val="103B54"/>
              </a:solidFill>
              <a:latin typeface="Arial" panose="020B0604020202020204" pitchFamily="34" charset="0"/>
              <a:cs typeface="Arial" panose="020B0604020202020204" pitchFamily="34" charset="0"/>
            </a:endParaRPr>
          </a:p>
          <a:p>
            <a:pPr>
              <a:spcAft>
                <a:spcPts val="300"/>
              </a:spcAft>
            </a:pPr>
            <a:r>
              <a:rPr lang="en-US" b="1" dirty="0">
                <a:solidFill>
                  <a:srgbClr val="103B54"/>
                </a:solidFill>
                <a:latin typeface="Arial" panose="020B0604020202020204" pitchFamily="34" charset="0"/>
                <a:cs typeface="Arial" panose="020B0604020202020204" pitchFamily="34" charset="0"/>
              </a:rPr>
              <a:t>How many FPAW members are there?</a:t>
            </a:r>
          </a:p>
          <a:p>
            <a:r>
              <a:rPr lang="en-US" sz="1600" dirty="0">
                <a:solidFill>
                  <a:srgbClr val="103B54"/>
                </a:solidFill>
                <a:latin typeface="Arial" panose="020B0604020202020204" pitchFamily="34" charset="0"/>
                <a:cs typeface="Arial" panose="020B0604020202020204" pitchFamily="34" charset="0"/>
              </a:rPr>
              <a:t>~700 registered members</a:t>
            </a:r>
          </a:p>
          <a:p>
            <a:pPr marL="239713"/>
            <a:endParaRPr lang="en-US" dirty="0">
              <a:solidFill>
                <a:srgbClr val="103B54"/>
              </a:solidFill>
              <a:latin typeface="Arial" panose="020B0604020202020204" pitchFamily="34" charset="0"/>
              <a:cs typeface="Arial" panose="020B0604020202020204" pitchFamily="34" charset="0"/>
            </a:endParaRPr>
          </a:p>
          <a:p>
            <a:pPr>
              <a:spcAft>
                <a:spcPts val="300"/>
              </a:spcAft>
            </a:pPr>
            <a:r>
              <a:rPr lang="en-US" b="1" dirty="0">
                <a:solidFill>
                  <a:srgbClr val="103B54"/>
                </a:solidFill>
                <a:latin typeface="Arial" panose="020B0604020202020204" pitchFamily="34" charset="0"/>
                <a:cs typeface="Arial" panose="020B0604020202020204" pitchFamily="34" charset="0"/>
              </a:rPr>
              <a:t>How does one become a member of FPAW?</a:t>
            </a:r>
          </a:p>
          <a:p>
            <a:r>
              <a:rPr lang="en-US" sz="1600" dirty="0">
                <a:solidFill>
                  <a:srgbClr val="103B54"/>
                </a:solidFill>
                <a:latin typeface="Arial" panose="020B0604020202020204" pitchFamily="34" charset="0"/>
                <a:cs typeface="Arial" panose="020B0604020202020204" pitchFamily="34" charset="0"/>
              </a:rPr>
              <a:t>Sign up here (it’s free!): </a:t>
            </a:r>
            <a:r>
              <a:rPr lang="en-US" sz="1600" dirty="0">
                <a:solidFill>
                  <a:srgbClr val="103B54"/>
                </a:solidFill>
                <a:latin typeface="Arial" panose="020B0604020202020204" pitchFamily="34" charset="0"/>
                <a:cs typeface="Arial" panose="020B0604020202020204" pitchFamily="34" charset="0"/>
                <a:hlinkClick r:id="rId6"/>
              </a:rPr>
              <a:t>https://fpaw.aero/form/become-a-member</a:t>
            </a:r>
            <a:endParaRPr lang="en-US" sz="1600" dirty="0">
              <a:solidFill>
                <a:srgbClr val="103B5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0142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FA8ABA8-94CC-F662-A135-963727013AC1}"/>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8" imgH="408" progId="TCLayout.ActiveDocument.1">
                  <p:embed/>
                </p:oleObj>
              </mc:Choice>
              <mc:Fallback>
                <p:oleObj name="think-cell Slide" r:id="rId4" imgW="408" imgH="408" progId="TCLayout.ActiveDocument.1">
                  <p:embed/>
                  <p:pic>
                    <p:nvPicPr>
                      <p:cNvPr id="3" name="think-cell data - do not delete" hidden="1">
                        <a:extLst>
                          <a:ext uri="{FF2B5EF4-FFF2-40B4-BE49-F238E27FC236}">
                            <a16:creationId xmlns:a16="http://schemas.microsoft.com/office/drawing/2014/main" id="{CFA8ABA8-94CC-F662-A135-963727013A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837FE474-DA41-854F-8A07-AA306F5F03C7}"/>
              </a:ext>
            </a:extLst>
          </p:cNvPr>
          <p:cNvSpPr txBox="1"/>
          <p:nvPr/>
        </p:nvSpPr>
        <p:spPr>
          <a:xfrm>
            <a:off x="299404" y="254003"/>
            <a:ext cx="11612072" cy="553998"/>
          </a:xfrm>
          <a:prstGeom prst="rect">
            <a:avLst/>
          </a:prstGeom>
          <a:solidFill>
            <a:srgbClr val="CEE6ED"/>
          </a:solidFill>
        </p:spPr>
        <p:txBody>
          <a:bodyPr wrap="square" lIns="182880" tIns="91440" rIns="182880" bIns="91440" rtlCol="0">
            <a:spAutoFit/>
          </a:bodyPr>
          <a:lstStyle/>
          <a:p>
            <a:pPr algn="ctr"/>
            <a:r>
              <a:rPr lang="en-US" sz="2400" b="1" dirty="0">
                <a:solidFill>
                  <a:srgbClr val="007EA1"/>
                </a:solidFill>
                <a:latin typeface="Arial" panose="020B0604020202020204" pitchFamily="34" charset="0"/>
                <a:cs typeface="Arial" panose="020B0604020202020204" pitchFamily="34" charset="0"/>
              </a:rPr>
              <a:t>FPAW Steering Committee</a:t>
            </a:r>
          </a:p>
        </p:txBody>
      </p:sp>
      <p:sp>
        <p:nvSpPr>
          <p:cNvPr id="5" name="TextBox 4">
            <a:extLst>
              <a:ext uri="{FF2B5EF4-FFF2-40B4-BE49-F238E27FC236}">
                <a16:creationId xmlns:a16="http://schemas.microsoft.com/office/drawing/2014/main" id="{DD15DE2E-AABE-3045-B486-1A39D7B9E3AD}"/>
              </a:ext>
            </a:extLst>
          </p:cNvPr>
          <p:cNvSpPr txBox="1"/>
          <p:nvPr/>
        </p:nvSpPr>
        <p:spPr>
          <a:xfrm>
            <a:off x="280524" y="808001"/>
            <a:ext cx="11037535" cy="5601533"/>
          </a:xfrm>
          <a:prstGeom prst="rect">
            <a:avLst/>
          </a:prstGeom>
          <a:noFill/>
          <a:ln w="28575">
            <a:noFill/>
          </a:ln>
        </p:spPr>
        <p:txBody>
          <a:bodyPr wrap="square" rtlCol="0">
            <a:spAutoFit/>
          </a:bodyPr>
          <a:lstStyle/>
          <a:p>
            <a:pPr>
              <a:spcAft>
                <a:spcPts val="300"/>
              </a:spcAft>
            </a:pPr>
            <a:r>
              <a:rPr lang="en-US" b="1" dirty="0">
                <a:solidFill>
                  <a:srgbClr val="103B54"/>
                </a:solidFill>
                <a:latin typeface="Arial" panose="020B0604020202020204" pitchFamily="34" charset="0"/>
                <a:cs typeface="Arial" panose="020B0604020202020204" pitchFamily="34" charset="0"/>
              </a:rPr>
              <a:t>Overview</a:t>
            </a:r>
          </a:p>
          <a:p>
            <a:pPr>
              <a:spcBef>
                <a:spcPts val="300"/>
              </a:spcBef>
              <a:spcAft>
                <a:spcPts val="300"/>
              </a:spcAft>
            </a:pPr>
            <a:r>
              <a:rPr lang="en-US" sz="1600" dirty="0">
                <a:latin typeface="Arial" panose="020B0604020202020204" pitchFamily="34" charset="0"/>
                <a:cs typeface="Arial" panose="020B0604020202020204" pitchFamily="34" charset="0"/>
              </a:rPr>
              <a:t>The FPAW </a:t>
            </a:r>
            <a:r>
              <a:rPr lang="en-US" sz="1600" dirty="0" err="1">
                <a:latin typeface="Arial" panose="020B0604020202020204" pitchFamily="34" charset="0"/>
                <a:cs typeface="Arial" panose="020B0604020202020204" pitchFamily="34" charset="0"/>
              </a:rPr>
              <a:t>SteerCo</a:t>
            </a:r>
            <a:r>
              <a:rPr lang="en-US" sz="1600" dirty="0">
                <a:latin typeface="Arial" panose="020B0604020202020204" pitchFamily="34" charset="0"/>
                <a:cs typeface="Arial" panose="020B0604020202020204" pitchFamily="34" charset="0"/>
              </a:rPr>
              <a:t> is comprised of </a:t>
            </a:r>
            <a:r>
              <a:rPr lang="en-US" sz="1600" b="1" dirty="0">
                <a:latin typeface="Arial" panose="020B0604020202020204" pitchFamily="34" charset="0"/>
                <a:cs typeface="Arial" panose="020B0604020202020204" pitchFamily="34" charset="0"/>
              </a:rPr>
              <a:t>13</a:t>
            </a:r>
            <a:r>
              <a:rPr lang="en-US" sz="1600" dirty="0">
                <a:latin typeface="Arial" panose="020B0604020202020204" pitchFamily="34" charset="0"/>
                <a:cs typeface="Arial" panose="020B0604020202020204" pitchFamily="34" charset="0"/>
              </a:rPr>
              <a:t> elected members plus the FPAW Co-Chairs. Elected members serve 3-year terms, with no term limits.</a:t>
            </a:r>
          </a:p>
          <a:p>
            <a:pPr marL="227013" indent="-173038">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Four (4) elected members from the </a:t>
            </a:r>
            <a:r>
              <a:rPr lang="en-US" sz="1600" b="1" dirty="0">
                <a:solidFill>
                  <a:srgbClr val="0005FF"/>
                </a:solidFill>
                <a:latin typeface="Arial" panose="020B0604020202020204" pitchFamily="34" charset="0"/>
                <a:cs typeface="Arial" panose="020B0604020202020204" pitchFamily="34" charset="0"/>
              </a:rPr>
              <a:t>Users</a:t>
            </a:r>
            <a:r>
              <a:rPr lang="en-US" sz="1600" dirty="0">
                <a:latin typeface="Arial" panose="020B0604020202020204" pitchFamily="34" charset="0"/>
                <a:cs typeface="Arial" panose="020B0604020202020204" pitchFamily="34" charset="0"/>
              </a:rPr>
              <a:t> community</a:t>
            </a:r>
          </a:p>
          <a:p>
            <a:pPr marL="227013" indent="-173038">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Four (4) elected members from the </a:t>
            </a:r>
            <a:r>
              <a:rPr lang="en-US" sz="1600" b="1" dirty="0">
                <a:solidFill>
                  <a:srgbClr val="0005FF"/>
                </a:solidFill>
                <a:latin typeface="Arial" panose="020B0604020202020204" pitchFamily="34" charset="0"/>
                <a:cs typeface="Arial" panose="020B0604020202020204" pitchFamily="34" charset="0"/>
              </a:rPr>
              <a:t>RED/Academia </a:t>
            </a:r>
            <a:r>
              <a:rPr lang="en-US" sz="1600" dirty="0">
                <a:latin typeface="Arial" panose="020B0604020202020204" pitchFamily="34" charset="0"/>
                <a:cs typeface="Arial" panose="020B0604020202020204" pitchFamily="34" charset="0"/>
              </a:rPr>
              <a:t>community</a:t>
            </a:r>
          </a:p>
          <a:p>
            <a:pPr marL="227013" indent="-173038">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Three (3) elected members from the </a:t>
            </a:r>
            <a:r>
              <a:rPr lang="en-US" sz="1600" b="1" dirty="0">
                <a:solidFill>
                  <a:srgbClr val="0005FF"/>
                </a:solidFill>
                <a:latin typeface="Arial" panose="020B0604020202020204" pitchFamily="34" charset="0"/>
                <a:cs typeface="Arial" panose="020B0604020202020204" pitchFamily="34" charset="0"/>
              </a:rPr>
              <a:t>Producers</a:t>
            </a:r>
            <a:r>
              <a:rPr lang="en-US" sz="1600" dirty="0">
                <a:latin typeface="Arial" panose="020B0604020202020204" pitchFamily="34" charset="0"/>
                <a:cs typeface="Arial" panose="020B0604020202020204" pitchFamily="34" charset="0"/>
              </a:rPr>
              <a:t> community</a:t>
            </a:r>
          </a:p>
          <a:p>
            <a:pPr marL="227013" indent="-173038">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Two (2) elected members from the </a:t>
            </a:r>
            <a:r>
              <a:rPr lang="en-US" sz="1600" b="1" dirty="0">
                <a:solidFill>
                  <a:srgbClr val="0005FF"/>
                </a:solidFill>
                <a:latin typeface="Arial" panose="020B0604020202020204" pitchFamily="34" charset="0"/>
                <a:cs typeface="Arial" panose="020B0604020202020204" pitchFamily="34" charset="0"/>
              </a:rPr>
              <a:t>Regulators</a:t>
            </a:r>
            <a:r>
              <a:rPr lang="en-US" sz="1600" dirty="0">
                <a:latin typeface="Arial" panose="020B0604020202020204" pitchFamily="34" charset="0"/>
                <a:cs typeface="Arial" panose="020B0604020202020204" pitchFamily="34" charset="0"/>
              </a:rPr>
              <a:t> community</a:t>
            </a:r>
          </a:p>
          <a:p>
            <a:pPr marL="227013" indent="-173038">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Two (2) FPAW Co-Chairs</a:t>
            </a:r>
          </a:p>
          <a:p>
            <a:pPr>
              <a:spcBef>
                <a:spcPts val="600"/>
              </a:spcBef>
              <a:spcAft>
                <a:spcPts val="300"/>
              </a:spcAft>
            </a:pPr>
            <a:r>
              <a:rPr lang="en-US" b="1" dirty="0">
                <a:solidFill>
                  <a:srgbClr val="103B54"/>
                </a:solidFill>
                <a:latin typeface="Arial" panose="020B0604020202020204" pitchFamily="34" charset="0"/>
                <a:cs typeface="Arial" panose="020B0604020202020204" pitchFamily="34" charset="0"/>
              </a:rPr>
              <a:t>Upcoming Elections</a:t>
            </a:r>
          </a:p>
          <a:p>
            <a:pPr>
              <a:spcBef>
                <a:spcPts val="300"/>
              </a:spcBef>
              <a:spcAft>
                <a:spcPts val="300"/>
              </a:spcAft>
            </a:pPr>
            <a:r>
              <a:rPr lang="en-US" sz="1600" dirty="0">
                <a:latin typeface="Arial" panose="020B0604020202020204" pitchFamily="34" charset="0"/>
                <a:cs typeface="Arial" panose="020B0604020202020204" pitchFamily="34" charset="0"/>
              </a:rPr>
              <a:t>Four (4) FPAW </a:t>
            </a:r>
            <a:r>
              <a:rPr lang="en-US" sz="1600" dirty="0" err="1">
                <a:latin typeface="Arial" panose="020B0604020202020204" pitchFamily="34" charset="0"/>
                <a:cs typeface="Arial" panose="020B0604020202020204" pitchFamily="34" charset="0"/>
              </a:rPr>
              <a:t>SteerCo</a:t>
            </a:r>
            <a:r>
              <a:rPr lang="en-US" sz="1600" dirty="0">
                <a:latin typeface="Arial" panose="020B0604020202020204" pitchFamily="34" charset="0"/>
                <a:cs typeface="Arial" panose="020B0604020202020204" pitchFamily="34" charset="0"/>
              </a:rPr>
              <a:t> positions will be open effective </a:t>
            </a:r>
            <a:r>
              <a:rPr lang="en-US" sz="1600" b="1" dirty="0">
                <a:latin typeface="Arial" panose="020B0604020202020204" pitchFamily="34" charset="0"/>
                <a:cs typeface="Arial" panose="020B0604020202020204" pitchFamily="34" charset="0"/>
              </a:rPr>
              <a:t>October 1, 2026</a:t>
            </a:r>
          </a:p>
          <a:p>
            <a:pPr marL="227013"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Two </a:t>
            </a:r>
            <a:r>
              <a:rPr lang="en-US" sz="1600" b="1" dirty="0">
                <a:solidFill>
                  <a:srgbClr val="0005FF"/>
                </a:solidFill>
                <a:latin typeface="Arial" panose="020B0604020202020204" pitchFamily="34" charset="0"/>
                <a:cs typeface="Arial" panose="020B0604020202020204" pitchFamily="34" charset="0"/>
              </a:rPr>
              <a:t>Users</a:t>
            </a:r>
            <a:r>
              <a:rPr lang="en-US" sz="1600" dirty="0">
                <a:latin typeface="Arial" panose="020B0604020202020204" pitchFamily="34" charset="0"/>
                <a:cs typeface="Arial" panose="020B0604020202020204" pitchFamily="34" charset="0"/>
              </a:rPr>
              <a:t> rep slots, one </a:t>
            </a:r>
            <a:r>
              <a:rPr lang="en-US" sz="1600" b="1" dirty="0">
                <a:solidFill>
                  <a:srgbClr val="0005FF"/>
                </a:solidFill>
                <a:latin typeface="Arial" panose="020B0604020202020204" pitchFamily="34" charset="0"/>
                <a:cs typeface="Arial" panose="020B0604020202020204" pitchFamily="34" charset="0"/>
              </a:rPr>
              <a:t>Producers</a:t>
            </a:r>
            <a:r>
              <a:rPr lang="en-US" sz="1600" dirty="0">
                <a:latin typeface="Arial" panose="020B0604020202020204" pitchFamily="34" charset="0"/>
                <a:cs typeface="Arial" panose="020B0604020202020204" pitchFamily="34" charset="0"/>
              </a:rPr>
              <a:t> rep slot and one </a:t>
            </a:r>
            <a:r>
              <a:rPr lang="en-US" sz="1600" b="1" dirty="0">
                <a:solidFill>
                  <a:srgbClr val="0005FF"/>
                </a:solidFill>
                <a:latin typeface="Arial" panose="020B0604020202020204" pitchFamily="34" charset="0"/>
                <a:cs typeface="Arial" panose="020B0604020202020204" pitchFamily="34" charset="0"/>
              </a:rPr>
              <a:t>RED/Academia </a:t>
            </a:r>
            <a:r>
              <a:rPr lang="en-US" sz="1600" dirty="0">
                <a:latin typeface="Arial" panose="020B0604020202020204" pitchFamily="34" charset="0"/>
                <a:cs typeface="Arial" panose="020B0604020202020204" pitchFamily="34" charset="0"/>
              </a:rPr>
              <a:t>rep slot</a:t>
            </a:r>
          </a:p>
          <a:p>
            <a:pPr marL="227013"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Interested? Reach out to us via </a:t>
            </a:r>
            <a:r>
              <a:rPr lang="en-US" sz="1600" dirty="0">
                <a:latin typeface="Arial" panose="020B0604020202020204" pitchFamily="34" charset="0"/>
                <a:cs typeface="Arial" panose="020B0604020202020204" pitchFamily="34" charset="0"/>
                <a:hlinkClick r:id="rId6"/>
              </a:rPr>
              <a:t>https://fpaw.aero/contact</a:t>
            </a:r>
            <a:r>
              <a:rPr lang="en-US" sz="1600" dirty="0">
                <a:latin typeface="Arial" panose="020B0604020202020204" pitchFamily="34" charset="0"/>
                <a:cs typeface="Arial" panose="020B0604020202020204" pitchFamily="34" charset="0"/>
              </a:rPr>
              <a:t>, or directly by email</a:t>
            </a:r>
          </a:p>
          <a:p>
            <a:pPr>
              <a:spcBef>
                <a:spcPts val="600"/>
              </a:spcBef>
              <a:spcAft>
                <a:spcPts val="300"/>
              </a:spcAft>
            </a:pPr>
            <a:r>
              <a:rPr lang="en-US" b="1" dirty="0">
                <a:solidFill>
                  <a:srgbClr val="103B54"/>
                </a:solidFill>
                <a:latin typeface="Arial" panose="020B0604020202020204" pitchFamily="34" charset="0"/>
                <a:cs typeface="Arial" panose="020B0604020202020204" pitchFamily="34" charset="0"/>
              </a:rPr>
              <a:t>Current activities</a:t>
            </a:r>
          </a:p>
          <a:p>
            <a:pPr marL="227013"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Establishing new relationship with FAAST to secure WINGS credit for all future meetings</a:t>
            </a:r>
          </a:p>
          <a:p>
            <a:pPr marL="227013"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Working to establish annual Spring meeting location on a college/university campus</a:t>
            </a:r>
          </a:p>
          <a:p>
            <a:pPr marL="227013"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Will be soliciting candidates for a new student member on the </a:t>
            </a:r>
            <a:r>
              <a:rPr lang="en-US" sz="1600" dirty="0" err="1">
                <a:latin typeface="Arial" panose="020B0604020202020204" pitchFamily="34" charset="0"/>
                <a:cs typeface="Arial" panose="020B0604020202020204" pitchFamily="34" charset="0"/>
              </a:rPr>
              <a:t>SteerCo</a:t>
            </a:r>
            <a:endParaRPr lang="en-US" sz="1600" dirty="0">
              <a:latin typeface="Arial" panose="020B0604020202020204" pitchFamily="34" charset="0"/>
              <a:cs typeface="Arial" panose="020B0604020202020204" pitchFamily="34" charset="0"/>
            </a:endParaRPr>
          </a:p>
          <a:p>
            <a:pPr marL="227013"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Considering new position papers</a:t>
            </a:r>
          </a:p>
        </p:txBody>
      </p:sp>
      <p:sp>
        <p:nvSpPr>
          <p:cNvPr id="8" name="Slide Number Placeholder 7">
            <a:extLst>
              <a:ext uri="{FF2B5EF4-FFF2-40B4-BE49-F238E27FC236}">
                <a16:creationId xmlns:a16="http://schemas.microsoft.com/office/drawing/2014/main" id="{5DB21527-1FC1-891F-375E-E1D833661567}"/>
              </a:ext>
            </a:extLst>
          </p:cNvPr>
          <p:cNvSpPr>
            <a:spLocks noGrp="1"/>
          </p:cNvSpPr>
          <p:nvPr>
            <p:ph type="sldNum" sz="quarter" idx="12"/>
          </p:nvPr>
        </p:nvSpPr>
        <p:spPr>
          <a:xfrm>
            <a:off x="11701083" y="6369318"/>
            <a:ext cx="431575" cy="365125"/>
          </a:xfrm>
        </p:spPr>
        <p:txBody>
          <a:bodyPr/>
          <a:lstStyle/>
          <a:p>
            <a:fld id="{1C0D4AE2-0337-2B49-8ECE-423894F0A2C9}" type="slidenum">
              <a:rPr lang="en-US" smtClean="0"/>
              <a:pPr/>
              <a:t>3</a:t>
            </a:fld>
            <a:endParaRPr lang="en-US" dirty="0"/>
          </a:p>
        </p:txBody>
      </p:sp>
    </p:spTree>
    <p:extLst>
      <p:ext uri="{BB962C8B-B14F-4D97-AF65-F5344CB8AC3E}">
        <p14:creationId xmlns:p14="http://schemas.microsoft.com/office/powerpoint/2010/main" val="48333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FA8ABA8-94CC-F662-A135-963727013AC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8" imgH="408" progId="TCLayout.ActiveDocument.1">
                  <p:embed/>
                </p:oleObj>
              </mc:Choice>
              <mc:Fallback>
                <p:oleObj name="think-cell Slide" r:id="rId4" imgW="408" imgH="408" progId="TCLayout.ActiveDocument.1">
                  <p:embed/>
                  <p:pic>
                    <p:nvPicPr>
                      <p:cNvPr id="3" name="think-cell data - do not delete" hidden="1">
                        <a:extLst>
                          <a:ext uri="{FF2B5EF4-FFF2-40B4-BE49-F238E27FC236}">
                            <a16:creationId xmlns:a16="http://schemas.microsoft.com/office/drawing/2014/main" id="{CFA8ABA8-94CC-F662-A135-963727013A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837FE474-DA41-854F-8A07-AA306F5F03C7}"/>
              </a:ext>
            </a:extLst>
          </p:cNvPr>
          <p:cNvSpPr txBox="1"/>
          <p:nvPr/>
        </p:nvSpPr>
        <p:spPr>
          <a:xfrm>
            <a:off x="299404" y="254003"/>
            <a:ext cx="11612072" cy="553998"/>
          </a:xfrm>
          <a:prstGeom prst="rect">
            <a:avLst/>
          </a:prstGeom>
          <a:solidFill>
            <a:srgbClr val="CEE6ED"/>
          </a:solidFill>
        </p:spPr>
        <p:txBody>
          <a:bodyPr wrap="square" lIns="182880" tIns="91440" rIns="182880" bIns="91440" rtlCol="0">
            <a:spAutoFit/>
          </a:bodyPr>
          <a:lstStyle/>
          <a:p>
            <a:pPr algn="ctr"/>
            <a:r>
              <a:rPr lang="en-US" sz="2400" b="1" dirty="0">
                <a:solidFill>
                  <a:srgbClr val="007EA1"/>
                </a:solidFill>
                <a:latin typeface="Arial" panose="020B0604020202020204" pitchFamily="34" charset="0"/>
                <a:cs typeface="Arial" panose="020B0604020202020204" pitchFamily="34" charset="0"/>
              </a:rPr>
              <a:t>FPAW Steering Committee Members</a:t>
            </a:r>
          </a:p>
        </p:txBody>
      </p:sp>
      <p:sp>
        <p:nvSpPr>
          <p:cNvPr id="8" name="Slide Number Placeholder 7">
            <a:extLst>
              <a:ext uri="{FF2B5EF4-FFF2-40B4-BE49-F238E27FC236}">
                <a16:creationId xmlns:a16="http://schemas.microsoft.com/office/drawing/2014/main" id="{5DB21527-1FC1-891F-375E-E1D833661567}"/>
              </a:ext>
            </a:extLst>
          </p:cNvPr>
          <p:cNvSpPr>
            <a:spLocks noGrp="1"/>
          </p:cNvSpPr>
          <p:nvPr>
            <p:ph type="sldNum" sz="quarter" idx="12"/>
          </p:nvPr>
        </p:nvSpPr>
        <p:spPr>
          <a:xfrm>
            <a:off x="11701083" y="6369318"/>
            <a:ext cx="431575" cy="365125"/>
          </a:xfrm>
        </p:spPr>
        <p:txBody>
          <a:bodyPr/>
          <a:lstStyle/>
          <a:p>
            <a:fld id="{1C0D4AE2-0337-2B49-8ECE-423894F0A2C9}" type="slidenum">
              <a:rPr lang="en-US" smtClean="0"/>
              <a:pPr/>
              <a:t>4</a:t>
            </a:fld>
            <a:endParaRPr lang="en-US" dirty="0"/>
          </a:p>
        </p:txBody>
      </p:sp>
      <p:graphicFrame>
        <p:nvGraphicFramePr>
          <p:cNvPr id="4" name="Table 7">
            <a:extLst>
              <a:ext uri="{FF2B5EF4-FFF2-40B4-BE49-F238E27FC236}">
                <a16:creationId xmlns:a16="http://schemas.microsoft.com/office/drawing/2014/main" id="{054D37AA-A722-48DB-CB8F-CBF1D122B24D}"/>
              </a:ext>
            </a:extLst>
          </p:cNvPr>
          <p:cNvGraphicFramePr>
            <a:graphicFrameLocks noGrp="1"/>
          </p:cNvGraphicFramePr>
          <p:nvPr>
            <p:extLst>
              <p:ext uri="{D42A27DB-BD31-4B8C-83A1-F6EECF244321}">
                <p14:modId xmlns:p14="http://schemas.microsoft.com/office/powerpoint/2010/main" val="1092772377"/>
              </p:ext>
            </p:extLst>
          </p:nvPr>
        </p:nvGraphicFramePr>
        <p:xfrm>
          <a:off x="299404" y="911186"/>
          <a:ext cx="10244518" cy="5171440"/>
        </p:xfrm>
        <a:graphic>
          <a:graphicData uri="http://schemas.openxmlformats.org/drawingml/2006/table">
            <a:tbl>
              <a:tblPr firstRow="1" bandRow="1">
                <a:tableStyleId>{5C22544A-7EE6-4342-B048-85BDC9FD1C3A}</a:tableStyleId>
              </a:tblPr>
              <a:tblGrid>
                <a:gridCol w="2579090">
                  <a:extLst>
                    <a:ext uri="{9D8B030D-6E8A-4147-A177-3AD203B41FA5}">
                      <a16:colId xmlns:a16="http://schemas.microsoft.com/office/drawing/2014/main" val="1935018108"/>
                    </a:ext>
                  </a:extLst>
                </a:gridCol>
                <a:gridCol w="3254394">
                  <a:extLst>
                    <a:ext uri="{9D8B030D-6E8A-4147-A177-3AD203B41FA5}">
                      <a16:colId xmlns:a16="http://schemas.microsoft.com/office/drawing/2014/main" val="2942397236"/>
                    </a:ext>
                  </a:extLst>
                </a:gridCol>
                <a:gridCol w="2342014">
                  <a:extLst>
                    <a:ext uri="{9D8B030D-6E8A-4147-A177-3AD203B41FA5}">
                      <a16:colId xmlns:a16="http://schemas.microsoft.com/office/drawing/2014/main" val="1211049128"/>
                    </a:ext>
                  </a:extLst>
                </a:gridCol>
                <a:gridCol w="2069020">
                  <a:extLst>
                    <a:ext uri="{9D8B030D-6E8A-4147-A177-3AD203B41FA5}">
                      <a16:colId xmlns:a16="http://schemas.microsoft.com/office/drawing/2014/main" val="3192340668"/>
                    </a:ext>
                  </a:extLst>
                </a:gridCol>
              </a:tblGrid>
              <a:tr h="370840">
                <a:tc>
                  <a:txBody>
                    <a:bodyPr/>
                    <a:lstStyle/>
                    <a:p>
                      <a:pPr algn="ctr"/>
                      <a:r>
                        <a:rPr lang="en-US" sz="1600" dirty="0">
                          <a:latin typeface="Arial" panose="020B0604020202020204" pitchFamily="34" charset="0"/>
                          <a:cs typeface="Arial" panose="020B0604020202020204" pitchFamily="34" charset="0"/>
                        </a:rPr>
                        <a:t>Name</a:t>
                      </a:r>
                    </a:p>
                  </a:txBody>
                  <a:tcPr/>
                </a:tc>
                <a:tc>
                  <a:txBody>
                    <a:bodyPr/>
                    <a:lstStyle/>
                    <a:p>
                      <a:pPr algn="ctr"/>
                      <a:r>
                        <a:rPr lang="en-US" sz="1600" dirty="0">
                          <a:latin typeface="Arial" panose="020B0604020202020204" pitchFamily="34" charset="0"/>
                          <a:cs typeface="Arial" panose="020B0604020202020204" pitchFamily="34" charset="0"/>
                        </a:rPr>
                        <a:t>Affiliation</a:t>
                      </a:r>
                    </a:p>
                  </a:txBody>
                  <a:tcPr/>
                </a:tc>
                <a:tc>
                  <a:txBody>
                    <a:bodyPr/>
                    <a:lstStyle/>
                    <a:p>
                      <a:pPr algn="ctr"/>
                      <a:r>
                        <a:rPr lang="en-US" sz="1600" dirty="0">
                          <a:latin typeface="Arial" panose="020B0604020202020204" pitchFamily="34" charset="0"/>
                          <a:cs typeface="Arial" panose="020B0604020202020204" pitchFamily="34" charset="0"/>
                        </a:rPr>
                        <a:t>Constituency</a:t>
                      </a:r>
                    </a:p>
                  </a:txBody>
                  <a:tcPr/>
                </a:tc>
                <a:tc>
                  <a:txBody>
                    <a:bodyPr/>
                    <a:lstStyle/>
                    <a:p>
                      <a:pPr algn="ctr"/>
                      <a:r>
                        <a:rPr lang="en-US" sz="1600" dirty="0">
                          <a:latin typeface="Arial" panose="020B0604020202020204" pitchFamily="34" charset="0"/>
                          <a:cs typeface="Arial" panose="020B0604020202020204" pitchFamily="34" charset="0"/>
                        </a:rPr>
                        <a:t>Term</a:t>
                      </a:r>
                    </a:p>
                  </a:txBody>
                  <a:tcPr/>
                </a:tc>
                <a:extLst>
                  <a:ext uri="{0D108BD9-81ED-4DB2-BD59-A6C34878D82A}">
                    <a16:rowId xmlns:a16="http://schemas.microsoft.com/office/drawing/2014/main" val="3741449688"/>
                  </a:ext>
                </a:extLst>
              </a:tr>
              <a:tr h="320040">
                <a:tc>
                  <a:txBody>
                    <a:bodyPr/>
                    <a:lstStyle/>
                    <a:p>
                      <a:r>
                        <a:rPr lang="en-US" sz="1600" dirty="0">
                          <a:latin typeface="Arial" panose="020B0604020202020204" pitchFamily="34" charset="0"/>
                          <a:cs typeface="Arial" panose="020B0604020202020204" pitchFamily="34" charset="0"/>
                        </a:rPr>
                        <a:t>Eric Avila</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NATCA</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Users</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10/23 – </a:t>
                      </a:r>
                      <a:r>
                        <a:rPr lang="en-US" sz="1600" b="1" i="1" dirty="0">
                          <a:latin typeface="Arial" panose="020B0604020202020204" pitchFamily="34" charset="0"/>
                          <a:cs typeface="Arial" panose="020B0604020202020204" pitchFamily="34" charset="0"/>
                        </a:rPr>
                        <a:t>9/26</a:t>
                      </a:r>
                    </a:p>
                  </a:txBody>
                  <a:tcPr marT="18288" marB="18288" anchor="ctr">
                    <a:solidFill>
                      <a:schemeClr val="accent2">
                        <a:lumMod val="20000"/>
                        <a:lumOff val="80000"/>
                      </a:schemeClr>
                    </a:solidFill>
                  </a:tcPr>
                </a:tc>
                <a:extLst>
                  <a:ext uri="{0D108BD9-81ED-4DB2-BD59-A6C34878D82A}">
                    <a16:rowId xmlns:a16="http://schemas.microsoft.com/office/drawing/2014/main" val="123487457"/>
                  </a:ext>
                </a:extLst>
              </a:tr>
              <a:tr h="320040">
                <a:tc>
                  <a:txBody>
                    <a:bodyPr/>
                    <a:lstStyle/>
                    <a:p>
                      <a:r>
                        <a:rPr lang="en-US" sz="1600" dirty="0">
                          <a:latin typeface="Arial" panose="020B0604020202020204" pitchFamily="34" charset="0"/>
                          <a:cs typeface="Arial" panose="020B0604020202020204" pitchFamily="34" charset="0"/>
                        </a:rPr>
                        <a:t>Christian Amaral</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ALPA</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Users</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10/25 – </a:t>
                      </a:r>
                      <a:r>
                        <a:rPr lang="en-US" sz="1600" b="1" i="1" dirty="0">
                          <a:latin typeface="Arial" panose="020B0604020202020204" pitchFamily="34" charset="0"/>
                          <a:cs typeface="Arial" panose="020B0604020202020204" pitchFamily="34" charset="0"/>
                        </a:rPr>
                        <a:t>9/26</a:t>
                      </a:r>
                    </a:p>
                  </a:txBody>
                  <a:tcPr marT="18288" marB="18288" anchor="ctr">
                    <a:solidFill>
                      <a:schemeClr val="accent2">
                        <a:lumMod val="20000"/>
                        <a:lumOff val="80000"/>
                      </a:schemeClr>
                    </a:solidFill>
                  </a:tcPr>
                </a:tc>
                <a:extLst>
                  <a:ext uri="{0D108BD9-81ED-4DB2-BD59-A6C34878D82A}">
                    <a16:rowId xmlns:a16="http://schemas.microsoft.com/office/drawing/2014/main" val="4192456965"/>
                  </a:ext>
                </a:extLst>
              </a:tr>
              <a:tr h="320040">
                <a:tc>
                  <a:txBody>
                    <a:bodyPr/>
                    <a:lstStyle/>
                    <a:p>
                      <a:r>
                        <a:rPr lang="en-US" sz="1600" dirty="0">
                          <a:latin typeface="Arial" panose="020B0604020202020204" pitchFamily="34" charset="0"/>
                          <a:cs typeface="Arial" panose="020B0604020202020204" pitchFamily="34" charset="0"/>
                        </a:rPr>
                        <a:t>Beth Welliver</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Joby Aviation</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Users</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10/25 – 9/27</a:t>
                      </a:r>
                    </a:p>
                  </a:txBody>
                  <a:tcPr marT="18288" marB="18288" anchor="ctr">
                    <a:solidFill>
                      <a:schemeClr val="tx2">
                        <a:lumMod val="20000"/>
                        <a:lumOff val="80000"/>
                      </a:schemeClr>
                    </a:solidFill>
                  </a:tcPr>
                </a:tc>
                <a:extLst>
                  <a:ext uri="{0D108BD9-81ED-4DB2-BD59-A6C34878D82A}">
                    <a16:rowId xmlns:a16="http://schemas.microsoft.com/office/drawing/2014/main" val="3365940888"/>
                  </a:ext>
                </a:extLst>
              </a:tr>
              <a:tr h="320040">
                <a:tc>
                  <a:txBody>
                    <a:bodyPr/>
                    <a:lstStyle/>
                    <a:p>
                      <a:r>
                        <a:rPr lang="en-US" sz="1600" dirty="0">
                          <a:latin typeface="Arial" panose="020B0604020202020204" pitchFamily="34" charset="0"/>
                          <a:cs typeface="Arial" panose="020B0604020202020204" pitchFamily="34" charset="0"/>
                        </a:rPr>
                        <a:t>David Dillahunt</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Southwest Airlines</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Users</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10/25 – 9/28</a:t>
                      </a:r>
                    </a:p>
                  </a:txBody>
                  <a:tcPr marT="18288" marB="18288" anchor="ctr">
                    <a:solidFill>
                      <a:schemeClr val="accent3">
                        <a:lumMod val="20000"/>
                        <a:lumOff val="80000"/>
                      </a:schemeClr>
                    </a:solidFill>
                  </a:tcPr>
                </a:tc>
                <a:extLst>
                  <a:ext uri="{0D108BD9-81ED-4DB2-BD59-A6C34878D82A}">
                    <a16:rowId xmlns:a16="http://schemas.microsoft.com/office/drawing/2014/main" val="3211722780"/>
                  </a:ext>
                </a:extLst>
              </a:tr>
              <a:tr h="320040">
                <a:tc>
                  <a:txBody>
                    <a:bodyPr/>
                    <a:lstStyle/>
                    <a:p>
                      <a:r>
                        <a:rPr lang="en-US" sz="1600" dirty="0">
                          <a:latin typeface="Arial" panose="020B0604020202020204" pitchFamily="34" charset="0"/>
                          <a:cs typeface="Arial" panose="020B0604020202020204" pitchFamily="34" charset="0"/>
                        </a:rPr>
                        <a:t>Jennifer Stroozas</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NWS AWC</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Providers</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10/23 – </a:t>
                      </a:r>
                      <a:r>
                        <a:rPr lang="en-US" sz="1600" b="1" i="1" dirty="0">
                          <a:latin typeface="Arial" panose="020B0604020202020204" pitchFamily="34" charset="0"/>
                          <a:cs typeface="Arial" panose="020B0604020202020204" pitchFamily="34" charset="0"/>
                        </a:rPr>
                        <a:t>9/26</a:t>
                      </a:r>
                    </a:p>
                  </a:txBody>
                  <a:tcPr marT="18288" marB="18288" anchor="ctr">
                    <a:solidFill>
                      <a:schemeClr val="accent2">
                        <a:lumMod val="20000"/>
                        <a:lumOff val="80000"/>
                      </a:schemeClr>
                    </a:solidFill>
                  </a:tcPr>
                </a:tc>
                <a:extLst>
                  <a:ext uri="{0D108BD9-81ED-4DB2-BD59-A6C34878D82A}">
                    <a16:rowId xmlns:a16="http://schemas.microsoft.com/office/drawing/2014/main" val="634013530"/>
                  </a:ext>
                </a:extLst>
              </a:tr>
              <a:tr h="320040">
                <a:tc>
                  <a:txBody>
                    <a:bodyPr/>
                    <a:lstStyle/>
                    <a:p>
                      <a:r>
                        <a:rPr lang="en-US" sz="1600" dirty="0">
                          <a:latin typeface="Arial" panose="020B0604020202020204" pitchFamily="34" charset="0"/>
                          <a:cs typeface="Arial" panose="020B0604020202020204" pitchFamily="34" charset="0"/>
                        </a:rPr>
                        <a:t>Jeff Weinrich</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IMSG</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Providers</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10/24 – 9/27</a:t>
                      </a:r>
                    </a:p>
                  </a:txBody>
                  <a:tcPr marT="18288" marB="18288" anchor="ctr">
                    <a:solidFill>
                      <a:schemeClr val="tx2">
                        <a:lumMod val="20000"/>
                        <a:lumOff val="80000"/>
                      </a:schemeClr>
                    </a:solidFill>
                  </a:tcPr>
                </a:tc>
                <a:extLst>
                  <a:ext uri="{0D108BD9-81ED-4DB2-BD59-A6C34878D82A}">
                    <a16:rowId xmlns:a16="http://schemas.microsoft.com/office/drawing/2014/main" val="127300239"/>
                  </a:ext>
                </a:extLst>
              </a:tr>
              <a:tr h="320040">
                <a:tc>
                  <a:txBody>
                    <a:bodyPr/>
                    <a:lstStyle/>
                    <a:p>
                      <a:r>
                        <a:rPr lang="en-US" sz="1600" dirty="0">
                          <a:latin typeface="Arial" panose="020B0604020202020204" pitchFamily="34" charset="0"/>
                          <a:cs typeface="Arial" panose="020B0604020202020204" pitchFamily="34" charset="0"/>
                        </a:rPr>
                        <a:t>Elizabeth Wilson</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Synoptic Data</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Providers</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10/25 – 9/28</a:t>
                      </a:r>
                    </a:p>
                  </a:txBody>
                  <a:tcPr marT="18288" marB="18288" anchor="ctr">
                    <a:solidFill>
                      <a:schemeClr val="accent3">
                        <a:lumMod val="20000"/>
                        <a:lumOff val="80000"/>
                      </a:schemeClr>
                    </a:solidFill>
                  </a:tcPr>
                </a:tc>
                <a:extLst>
                  <a:ext uri="{0D108BD9-81ED-4DB2-BD59-A6C34878D82A}">
                    <a16:rowId xmlns:a16="http://schemas.microsoft.com/office/drawing/2014/main" val="97069411"/>
                  </a:ext>
                </a:extLst>
              </a:tr>
              <a:tr h="320040">
                <a:tc>
                  <a:txBody>
                    <a:bodyPr/>
                    <a:lstStyle/>
                    <a:p>
                      <a:r>
                        <a:rPr lang="en-US" sz="1600" dirty="0">
                          <a:latin typeface="Arial" panose="020B0604020202020204" pitchFamily="34" charset="0"/>
                          <a:cs typeface="Arial" panose="020B0604020202020204" pitchFamily="34" charset="0"/>
                        </a:rPr>
                        <a:t>Rick Curtis</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Collins Aerospace</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RED / Academia</a:t>
                      </a:r>
                    </a:p>
                  </a:txBody>
                  <a:tcPr marT="18288" marB="18288" anchor="ctr">
                    <a:solidFill>
                      <a:schemeClr val="accent2">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10/23 – </a:t>
                      </a:r>
                      <a:r>
                        <a:rPr lang="en-US" sz="1600" b="1" i="1" dirty="0">
                          <a:latin typeface="Arial" panose="020B0604020202020204" pitchFamily="34" charset="0"/>
                          <a:cs typeface="Arial" panose="020B0604020202020204" pitchFamily="34" charset="0"/>
                        </a:rPr>
                        <a:t>9/26</a:t>
                      </a:r>
                    </a:p>
                  </a:txBody>
                  <a:tcPr marT="18288" marB="18288" anchor="ctr">
                    <a:solidFill>
                      <a:schemeClr val="accent2">
                        <a:lumMod val="20000"/>
                        <a:lumOff val="80000"/>
                      </a:schemeClr>
                    </a:solidFill>
                  </a:tcPr>
                </a:tc>
                <a:extLst>
                  <a:ext uri="{0D108BD9-81ED-4DB2-BD59-A6C34878D82A}">
                    <a16:rowId xmlns:a16="http://schemas.microsoft.com/office/drawing/2014/main" val="1079660116"/>
                  </a:ext>
                </a:extLst>
              </a:tr>
              <a:tr h="320040">
                <a:tc>
                  <a:txBody>
                    <a:bodyPr/>
                    <a:lstStyle/>
                    <a:p>
                      <a:r>
                        <a:rPr lang="en-US" sz="1600" dirty="0">
                          <a:latin typeface="Arial" panose="020B0604020202020204" pitchFamily="34" charset="0"/>
                          <a:cs typeface="Arial" panose="020B0604020202020204" pitchFamily="34" charset="0"/>
                        </a:rPr>
                        <a:t>Ian Johnson</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FAA</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RED / Academia</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10/24 – 9/27</a:t>
                      </a:r>
                    </a:p>
                  </a:txBody>
                  <a:tcPr marT="18288" marB="18288" anchor="ctr">
                    <a:solidFill>
                      <a:schemeClr val="tx2">
                        <a:lumMod val="20000"/>
                        <a:lumOff val="80000"/>
                      </a:schemeClr>
                    </a:solidFill>
                  </a:tcPr>
                </a:tc>
                <a:extLst>
                  <a:ext uri="{0D108BD9-81ED-4DB2-BD59-A6C34878D82A}">
                    <a16:rowId xmlns:a16="http://schemas.microsoft.com/office/drawing/2014/main" val="1399112261"/>
                  </a:ext>
                </a:extLst>
              </a:tr>
              <a:tr h="320040">
                <a:tc>
                  <a:txBody>
                    <a:bodyPr/>
                    <a:lstStyle/>
                    <a:p>
                      <a:r>
                        <a:rPr lang="en-US" sz="1600" dirty="0">
                          <a:latin typeface="Arial" panose="020B0604020202020204" pitchFamily="34" charset="0"/>
                          <a:cs typeface="Arial" panose="020B0604020202020204" pitchFamily="34" charset="0"/>
                        </a:rPr>
                        <a:t>Michael Splitt</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FL Institute of Technology</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RED / Academia</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10/24 – 9/27</a:t>
                      </a:r>
                    </a:p>
                  </a:txBody>
                  <a:tcPr marT="18288" marB="18288" anchor="ctr">
                    <a:solidFill>
                      <a:schemeClr val="tx2">
                        <a:lumMod val="20000"/>
                        <a:lumOff val="80000"/>
                      </a:schemeClr>
                    </a:solidFill>
                  </a:tcPr>
                </a:tc>
                <a:extLst>
                  <a:ext uri="{0D108BD9-81ED-4DB2-BD59-A6C34878D82A}">
                    <a16:rowId xmlns:a16="http://schemas.microsoft.com/office/drawing/2014/main" val="785522664"/>
                  </a:ext>
                </a:extLst>
              </a:tr>
              <a:tr h="320040">
                <a:tc>
                  <a:txBody>
                    <a:bodyPr/>
                    <a:lstStyle/>
                    <a:p>
                      <a:r>
                        <a:rPr lang="en-US" sz="1600" dirty="0">
                          <a:latin typeface="Arial" panose="020B0604020202020204" pitchFamily="34" charset="0"/>
                          <a:cs typeface="Arial" panose="020B0604020202020204" pitchFamily="34" charset="0"/>
                        </a:rPr>
                        <a:t>Scott Landolt</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NCAR</a:t>
                      </a:r>
                    </a:p>
                  </a:txBody>
                  <a:tcPr marT="18288" marB="18288" anchor="ctr">
                    <a:solidFill>
                      <a:schemeClr val="accent3">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RED / Academia</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10/25 – 9/28</a:t>
                      </a:r>
                    </a:p>
                  </a:txBody>
                  <a:tcPr marT="18288" marB="18288" anchor="ctr">
                    <a:solidFill>
                      <a:schemeClr val="accent3">
                        <a:lumMod val="20000"/>
                        <a:lumOff val="80000"/>
                      </a:schemeClr>
                    </a:solidFill>
                  </a:tcPr>
                </a:tc>
                <a:extLst>
                  <a:ext uri="{0D108BD9-81ED-4DB2-BD59-A6C34878D82A}">
                    <a16:rowId xmlns:a16="http://schemas.microsoft.com/office/drawing/2014/main" val="3026874068"/>
                  </a:ext>
                </a:extLst>
              </a:tr>
              <a:tr h="320040">
                <a:tc>
                  <a:txBody>
                    <a:bodyPr/>
                    <a:lstStyle/>
                    <a:p>
                      <a:r>
                        <a:rPr lang="en-US" sz="1600" dirty="0">
                          <a:latin typeface="Arial" panose="020B0604020202020204" pitchFamily="34" charset="0"/>
                          <a:cs typeface="Arial" panose="020B0604020202020204" pitchFamily="34" charset="0"/>
                        </a:rPr>
                        <a:t>Gus de Azevedo</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Oklahoma State University</a:t>
                      </a:r>
                    </a:p>
                  </a:txBody>
                  <a:tcPr marT="18288" marB="18288" anchor="ctr">
                    <a:solidFill>
                      <a:schemeClr val="tx2">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Regulators</a:t>
                      </a:r>
                    </a:p>
                  </a:txBody>
                  <a:tcPr marT="18288" marB="18288" anchor="ctr">
                    <a:solidFill>
                      <a:schemeClr val="tx2">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10/25 – 9/27</a:t>
                      </a:r>
                    </a:p>
                  </a:txBody>
                  <a:tcPr marT="18288" marB="18288" anchor="ctr">
                    <a:solidFill>
                      <a:schemeClr val="tx2">
                        <a:lumMod val="20000"/>
                        <a:lumOff val="80000"/>
                      </a:schemeClr>
                    </a:solidFill>
                  </a:tcPr>
                </a:tc>
                <a:extLst>
                  <a:ext uri="{0D108BD9-81ED-4DB2-BD59-A6C34878D82A}">
                    <a16:rowId xmlns:a16="http://schemas.microsoft.com/office/drawing/2014/main" val="2185604981"/>
                  </a:ext>
                </a:extLst>
              </a:tr>
              <a:tr h="320040">
                <a:tc>
                  <a:txBody>
                    <a:bodyPr/>
                    <a:lstStyle/>
                    <a:p>
                      <a:r>
                        <a:rPr lang="en-US" sz="1600" dirty="0">
                          <a:latin typeface="Arial" panose="020B0604020202020204" pitchFamily="34" charset="0"/>
                          <a:cs typeface="Arial" panose="020B0604020202020204" pitchFamily="34" charset="0"/>
                        </a:rPr>
                        <a:t>Gordy Rother</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FAA</a:t>
                      </a:r>
                    </a:p>
                  </a:txBody>
                  <a:tcPr marT="18288" marB="18288" anchor="ctr">
                    <a:solidFill>
                      <a:schemeClr val="accent3">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Regulators</a:t>
                      </a:r>
                    </a:p>
                  </a:txBody>
                  <a:tcPr marT="18288" marB="18288" anchor="ctr">
                    <a:solidFill>
                      <a:schemeClr val="accent3">
                        <a:lumMod val="20000"/>
                        <a:lumOff val="80000"/>
                      </a:schemeClr>
                    </a:solidFill>
                  </a:tcPr>
                </a:tc>
                <a:tc>
                  <a:txBody>
                    <a:bodyPr/>
                    <a:lstStyle/>
                    <a:p>
                      <a:r>
                        <a:rPr lang="en-US" sz="1600" dirty="0">
                          <a:latin typeface="Arial" panose="020B0604020202020204" pitchFamily="34" charset="0"/>
                          <a:cs typeface="Arial" panose="020B0604020202020204" pitchFamily="34" charset="0"/>
                        </a:rPr>
                        <a:t>10/25 – 9/28</a:t>
                      </a:r>
                    </a:p>
                  </a:txBody>
                  <a:tcPr marT="18288" marB="18288" anchor="ctr">
                    <a:solidFill>
                      <a:schemeClr val="accent3">
                        <a:lumMod val="20000"/>
                        <a:lumOff val="80000"/>
                      </a:schemeClr>
                    </a:solidFill>
                  </a:tcPr>
                </a:tc>
                <a:extLst>
                  <a:ext uri="{0D108BD9-81ED-4DB2-BD59-A6C34878D82A}">
                    <a16:rowId xmlns:a16="http://schemas.microsoft.com/office/drawing/2014/main" val="424045283"/>
                  </a:ext>
                </a:extLst>
              </a:tr>
              <a:tr h="320040">
                <a:tc>
                  <a:txBody>
                    <a:bodyPr/>
                    <a:lstStyle/>
                    <a:p>
                      <a:r>
                        <a:rPr lang="en-US" sz="1600" dirty="0">
                          <a:latin typeface="Arial" panose="020B0604020202020204" pitchFamily="34" charset="0"/>
                          <a:cs typeface="Arial" panose="020B0604020202020204" pitchFamily="34" charset="0"/>
                        </a:rPr>
                        <a:t>Matt Fronzak</a:t>
                      </a:r>
                    </a:p>
                  </a:txBody>
                  <a:tcPr marT="18288" marB="18288" anchor="ctr">
                    <a:solidFill>
                      <a:schemeClr val="bg1">
                        <a:lumMod val="95000"/>
                      </a:schemeClr>
                    </a:solidFill>
                  </a:tcPr>
                </a:tc>
                <a:tc>
                  <a:txBody>
                    <a:bodyPr/>
                    <a:lstStyle/>
                    <a:p>
                      <a:r>
                        <a:rPr lang="en-US" sz="1600" dirty="0">
                          <a:latin typeface="Arial" panose="020B0604020202020204" pitchFamily="34" charset="0"/>
                          <a:cs typeface="Arial" panose="020B0604020202020204" pitchFamily="34" charset="0"/>
                        </a:rPr>
                        <a:t>MITRE</a:t>
                      </a:r>
                    </a:p>
                  </a:txBody>
                  <a:tcPr marT="18288" marB="18288" anchor="ctr">
                    <a:solidFill>
                      <a:schemeClr val="bg1">
                        <a:lumMod val="95000"/>
                      </a:schemeClr>
                    </a:solidFill>
                  </a:tcPr>
                </a:tc>
                <a:tc>
                  <a:txBody>
                    <a:bodyPr/>
                    <a:lstStyle/>
                    <a:p>
                      <a:r>
                        <a:rPr lang="en-US" sz="1600" dirty="0">
                          <a:latin typeface="Arial" panose="020B0604020202020204" pitchFamily="34" charset="0"/>
                          <a:cs typeface="Arial" panose="020B0604020202020204" pitchFamily="34" charset="0"/>
                        </a:rPr>
                        <a:t>FPAW Co-Chair</a:t>
                      </a:r>
                    </a:p>
                  </a:txBody>
                  <a:tcPr marT="18288" marB="18288" anchor="ctr">
                    <a:solidFill>
                      <a:schemeClr val="bg1">
                        <a:lumMod val="95000"/>
                      </a:schemeClr>
                    </a:solidFill>
                  </a:tcPr>
                </a:tc>
                <a:tc>
                  <a:txBody>
                    <a:bodyPr/>
                    <a:lstStyle/>
                    <a:p>
                      <a:r>
                        <a:rPr lang="en-US" sz="1600" dirty="0">
                          <a:latin typeface="Arial" panose="020B0604020202020204" pitchFamily="34" charset="0"/>
                          <a:cs typeface="Arial" panose="020B0604020202020204" pitchFamily="34" charset="0"/>
                        </a:rPr>
                        <a:t>N/A</a:t>
                      </a:r>
                    </a:p>
                  </a:txBody>
                  <a:tcPr marT="18288" marB="18288" anchor="ctr">
                    <a:solidFill>
                      <a:schemeClr val="bg1">
                        <a:lumMod val="95000"/>
                      </a:schemeClr>
                    </a:solidFill>
                  </a:tcPr>
                </a:tc>
                <a:extLst>
                  <a:ext uri="{0D108BD9-81ED-4DB2-BD59-A6C34878D82A}">
                    <a16:rowId xmlns:a16="http://schemas.microsoft.com/office/drawing/2014/main" val="2308846600"/>
                  </a:ext>
                </a:extLst>
              </a:tr>
              <a:tr h="320040">
                <a:tc>
                  <a:txBody>
                    <a:bodyPr/>
                    <a:lstStyle/>
                    <a:p>
                      <a:r>
                        <a:rPr lang="en-US" sz="1600" dirty="0">
                          <a:latin typeface="Arial" panose="020B0604020202020204" pitchFamily="34" charset="0"/>
                          <a:cs typeface="Arial" panose="020B0604020202020204" pitchFamily="34" charset="0"/>
                        </a:rPr>
                        <a:t>Nathan </a:t>
                      </a:r>
                      <a:r>
                        <a:rPr lang="en-US" sz="1600" dirty="0" err="1">
                          <a:latin typeface="Arial" panose="020B0604020202020204" pitchFamily="34" charset="0"/>
                          <a:cs typeface="Arial" panose="020B0604020202020204" pitchFamily="34" charset="0"/>
                        </a:rPr>
                        <a:t>Polderman</a:t>
                      </a:r>
                      <a:endParaRPr lang="en-US" sz="1600" dirty="0">
                        <a:latin typeface="Arial" panose="020B0604020202020204" pitchFamily="34" charset="0"/>
                        <a:cs typeface="Arial" panose="020B0604020202020204" pitchFamily="34" charset="0"/>
                      </a:endParaRPr>
                    </a:p>
                  </a:txBody>
                  <a:tcPr marT="18288" marB="18288" anchor="ctr">
                    <a:solidFill>
                      <a:schemeClr val="bg1">
                        <a:lumMod val="95000"/>
                      </a:schemeClr>
                    </a:solidFill>
                  </a:tcPr>
                </a:tc>
                <a:tc>
                  <a:txBody>
                    <a:bodyPr/>
                    <a:lstStyle/>
                    <a:p>
                      <a:r>
                        <a:rPr lang="en-US" sz="1600" dirty="0">
                          <a:latin typeface="Arial" panose="020B0604020202020204" pitchFamily="34" charset="0"/>
                          <a:cs typeface="Arial" panose="020B0604020202020204" pitchFamily="34" charset="0"/>
                        </a:rPr>
                        <a:t>United Airlines</a:t>
                      </a:r>
                    </a:p>
                  </a:txBody>
                  <a:tcPr marT="18288" marB="18288" anchor="ctr">
                    <a:solidFill>
                      <a:schemeClr val="bg1">
                        <a:lumMod val="95000"/>
                      </a:schemeClr>
                    </a:solidFill>
                  </a:tcPr>
                </a:tc>
                <a:tc>
                  <a:txBody>
                    <a:bodyPr/>
                    <a:lstStyle/>
                    <a:p>
                      <a:r>
                        <a:rPr lang="en-US" sz="1600" dirty="0">
                          <a:latin typeface="Arial" panose="020B0604020202020204" pitchFamily="34" charset="0"/>
                          <a:cs typeface="Arial" panose="020B0604020202020204" pitchFamily="34" charset="0"/>
                        </a:rPr>
                        <a:t>FPAW Co-Chair</a:t>
                      </a:r>
                    </a:p>
                  </a:txBody>
                  <a:tcPr marT="18288" marB="18288" anchor="ctr">
                    <a:solidFill>
                      <a:schemeClr val="bg1">
                        <a:lumMod val="95000"/>
                      </a:schemeClr>
                    </a:solidFill>
                  </a:tcPr>
                </a:tc>
                <a:tc>
                  <a:txBody>
                    <a:bodyPr/>
                    <a:lstStyle/>
                    <a:p>
                      <a:r>
                        <a:rPr lang="en-US" sz="1600" dirty="0">
                          <a:latin typeface="Arial" panose="020B0604020202020204" pitchFamily="34" charset="0"/>
                          <a:cs typeface="Arial" panose="020B0604020202020204" pitchFamily="34" charset="0"/>
                        </a:rPr>
                        <a:t>N/A</a:t>
                      </a:r>
                    </a:p>
                  </a:txBody>
                  <a:tcPr marT="18288" marB="18288" anchor="ctr">
                    <a:solidFill>
                      <a:schemeClr val="bg1">
                        <a:lumMod val="95000"/>
                      </a:schemeClr>
                    </a:solidFill>
                  </a:tcPr>
                </a:tc>
                <a:extLst>
                  <a:ext uri="{0D108BD9-81ED-4DB2-BD59-A6C34878D82A}">
                    <a16:rowId xmlns:a16="http://schemas.microsoft.com/office/drawing/2014/main" val="47845473"/>
                  </a:ext>
                </a:extLst>
              </a:tr>
            </a:tbl>
          </a:graphicData>
        </a:graphic>
      </p:graphicFrame>
    </p:spTree>
    <p:extLst>
      <p:ext uri="{BB962C8B-B14F-4D97-AF65-F5344CB8AC3E}">
        <p14:creationId xmlns:p14="http://schemas.microsoft.com/office/powerpoint/2010/main" val="2336196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FA8ABA8-94CC-F662-A135-963727013AC1}"/>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8" imgH="408" progId="TCLayout.ActiveDocument.1">
                  <p:embed/>
                </p:oleObj>
              </mc:Choice>
              <mc:Fallback>
                <p:oleObj name="think-cell Slide" r:id="rId4" imgW="408" imgH="408" progId="TCLayout.ActiveDocument.1">
                  <p:embed/>
                  <p:pic>
                    <p:nvPicPr>
                      <p:cNvPr id="3" name="think-cell data - do not delete" hidden="1">
                        <a:extLst>
                          <a:ext uri="{FF2B5EF4-FFF2-40B4-BE49-F238E27FC236}">
                            <a16:creationId xmlns:a16="http://schemas.microsoft.com/office/drawing/2014/main" id="{CFA8ABA8-94CC-F662-A135-963727013A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837FE474-DA41-854F-8A07-AA306F5F03C7}"/>
              </a:ext>
            </a:extLst>
          </p:cNvPr>
          <p:cNvSpPr txBox="1"/>
          <p:nvPr/>
        </p:nvSpPr>
        <p:spPr>
          <a:xfrm>
            <a:off x="299404" y="254003"/>
            <a:ext cx="11612072" cy="553998"/>
          </a:xfrm>
          <a:prstGeom prst="rect">
            <a:avLst/>
          </a:prstGeom>
          <a:solidFill>
            <a:srgbClr val="CEE6ED"/>
          </a:solidFill>
        </p:spPr>
        <p:txBody>
          <a:bodyPr wrap="square" lIns="182880" tIns="91440" rIns="182880" bIns="91440" rtlCol="0">
            <a:spAutoFit/>
          </a:bodyPr>
          <a:lstStyle/>
          <a:p>
            <a:pPr algn="ctr"/>
            <a:r>
              <a:rPr lang="en-US" sz="2400" b="1" dirty="0">
                <a:solidFill>
                  <a:srgbClr val="007EA1"/>
                </a:solidFill>
                <a:latin typeface="Arial" panose="020B0604020202020204" pitchFamily="34" charset="0"/>
                <a:cs typeface="Arial" panose="020B0604020202020204" pitchFamily="34" charset="0"/>
              </a:rPr>
              <a:t>FPAW Steering Committee - Student Representative</a:t>
            </a:r>
          </a:p>
        </p:txBody>
      </p:sp>
      <p:sp>
        <p:nvSpPr>
          <p:cNvPr id="5" name="TextBox 4">
            <a:extLst>
              <a:ext uri="{FF2B5EF4-FFF2-40B4-BE49-F238E27FC236}">
                <a16:creationId xmlns:a16="http://schemas.microsoft.com/office/drawing/2014/main" id="{DD15DE2E-AABE-3045-B486-1A39D7B9E3AD}"/>
              </a:ext>
            </a:extLst>
          </p:cNvPr>
          <p:cNvSpPr txBox="1"/>
          <p:nvPr/>
        </p:nvSpPr>
        <p:spPr>
          <a:xfrm>
            <a:off x="280524" y="808001"/>
            <a:ext cx="11499100" cy="5647700"/>
          </a:xfrm>
          <a:prstGeom prst="rect">
            <a:avLst/>
          </a:prstGeom>
          <a:noFill/>
          <a:ln w="28575">
            <a:noFill/>
          </a:ln>
        </p:spPr>
        <p:txBody>
          <a:bodyPr wrap="square" rtlCol="0">
            <a:spAutoFit/>
          </a:bodyPr>
          <a:lstStyle/>
          <a:p>
            <a:pPr>
              <a:spcAft>
                <a:spcPts val="300"/>
              </a:spcAft>
            </a:pPr>
            <a:r>
              <a:rPr lang="en-US" b="1" dirty="0">
                <a:solidFill>
                  <a:srgbClr val="103B54"/>
                </a:solidFill>
                <a:latin typeface="Arial" panose="020B0604020202020204" pitchFamily="34" charset="0"/>
                <a:cs typeface="Arial" panose="020B0604020202020204" pitchFamily="34" charset="0"/>
              </a:rPr>
              <a:t>Overview</a:t>
            </a:r>
          </a:p>
          <a:p>
            <a:pPr>
              <a:spcAft>
                <a:spcPts val="300"/>
              </a:spcAft>
            </a:pPr>
            <a:r>
              <a:rPr lang="en-US" sz="1600" i="1" kern="100" dirty="0">
                <a:latin typeface="Arial" panose="020B0604020202020204" pitchFamily="34" charset="0"/>
                <a:ea typeface="Aptos" panose="020B0004020202020204" pitchFamily="34" charset="0"/>
                <a:cs typeface="Arial" panose="020B0604020202020204" pitchFamily="34" charset="0"/>
              </a:rPr>
              <a:t>U</a:t>
            </a:r>
            <a:r>
              <a:rPr lang="en-US" sz="1600" i="1" kern="100" dirty="0">
                <a:effectLst/>
                <a:latin typeface="Arial" panose="020B0604020202020204" pitchFamily="34" charset="0"/>
                <a:ea typeface="Aptos" panose="020B0004020202020204" pitchFamily="34" charset="0"/>
                <a:cs typeface="Arial" panose="020B0604020202020204" pitchFamily="34" charset="0"/>
              </a:rPr>
              <a:t>nique opportunity to step into a visible role within the aviation weather community, working alongside professionals from government, academia, and industry to shape the future of aviation safety and operations. As the Student Representative, you will have a direct voice in Steering Committee discussions, contribute to conversations that influence real-world decision-making, and help ensure student perspectives are meaningfully integrated into FPAW activities. This role offers valuable exposure, networking opportunities, and a platform to represent the next generation of aviation weather professionals.</a:t>
            </a:r>
          </a:p>
          <a:p>
            <a:pPr>
              <a:spcBef>
                <a:spcPts val="300"/>
              </a:spcBef>
              <a:spcAft>
                <a:spcPts val="300"/>
              </a:spcAft>
            </a:pPr>
            <a:r>
              <a:rPr lang="en-US" b="1" dirty="0">
                <a:solidFill>
                  <a:srgbClr val="103B54"/>
                </a:solidFill>
                <a:latin typeface="Arial" panose="020B0604020202020204" pitchFamily="34" charset="0"/>
                <a:cs typeface="Arial" panose="020B0604020202020204" pitchFamily="34" charset="0"/>
              </a:rPr>
              <a:t>Terms &amp; Eligibility</a:t>
            </a:r>
          </a:p>
          <a:p>
            <a:pPr marL="287338"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1-year commitment with possibility to extend</a:t>
            </a:r>
          </a:p>
          <a:p>
            <a:pPr marL="287338"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Undergraduate or graduate student interested in aviation weather with a background in aviation and/or meteorology</a:t>
            </a:r>
          </a:p>
          <a:p>
            <a:pPr>
              <a:spcBef>
                <a:spcPts val="300"/>
              </a:spcBef>
              <a:spcAft>
                <a:spcPts val="300"/>
              </a:spcAft>
            </a:pPr>
            <a:r>
              <a:rPr lang="en-US" b="1" dirty="0">
                <a:solidFill>
                  <a:srgbClr val="103B54"/>
                </a:solidFill>
                <a:latin typeface="Arial" panose="020B0604020202020204" pitchFamily="34" charset="0"/>
                <a:cs typeface="Arial" panose="020B0604020202020204" pitchFamily="34" charset="0"/>
              </a:rPr>
              <a:t>Responsibilities</a:t>
            </a:r>
          </a:p>
          <a:p>
            <a:pPr marL="287338"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Participate in monthly Steering Committee meetings</a:t>
            </a:r>
          </a:p>
          <a:p>
            <a:pPr marL="287338"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Represent student perspectives on aviation weather topics</a:t>
            </a:r>
          </a:p>
          <a:p>
            <a:pPr marL="287338"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Communicate student interests and concerns to the committee</a:t>
            </a:r>
          </a:p>
          <a:p>
            <a:pPr marL="287338" indent="-169863">
              <a:spcBef>
                <a:spcPts val="300"/>
              </a:spcBef>
              <a:spcAft>
                <a:spcPts val="300"/>
              </a:spcAft>
              <a:buFont typeface="Arial" panose="020B0604020202020204" pitchFamily="34" charset="0"/>
              <a:buChar char="•"/>
            </a:pPr>
            <a:r>
              <a:rPr lang="en-US" sz="1600">
                <a:latin typeface="Arial" panose="020B0604020202020204" pitchFamily="34" charset="0"/>
                <a:cs typeface="Arial" panose="020B0604020202020204" pitchFamily="34" charset="0"/>
              </a:rPr>
              <a:t>Serve </a:t>
            </a:r>
            <a:r>
              <a:rPr lang="en-US" sz="1600" dirty="0">
                <a:latin typeface="Arial" panose="020B0604020202020204" pitchFamily="34" charset="0"/>
                <a:cs typeface="Arial" panose="020B0604020202020204" pitchFamily="34" charset="0"/>
              </a:rPr>
              <a:t>as a student ambassador to the university community to improve student engagement with the FPAW community</a:t>
            </a:r>
          </a:p>
          <a:p>
            <a:pPr>
              <a:spcBef>
                <a:spcPts val="300"/>
              </a:spcBef>
              <a:spcAft>
                <a:spcPts val="300"/>
              </a:spcAft>
            </a:pPr>
            <a:r>
              <a:rPr lang="en-US" b="1" dirty="0">
                <a:solidFill>
                  <a:srgbClr val="103B54"/>
                </a:solidFill>
                <a:latin typeface="Arial" panose="020B0604020202020204" pitchFamily="34" charset="0"/>
                <a:cs typeface="Arial" panose="020B0604020202020204" pitchFamily="34" charset="0"/>
              </a:rPr>
              <a:t>Application</a:t>
            </a:r>
          </a:p>
          <a:p>
            <a:pPr marL="287338"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CV or resume</a:t>
            </a:r>
          </a:p>
          <a:p>
            <a:pPr marL="287338"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A brief paragraph describing your interest in the position and relevant experience</a:t>
            </a:r>
          </a:p>
          <a:p>
            <a:pPr marL="287338" indent="-169863">
              <a:spcBef>
                <a:spcPts val="300"/>
              </a:spcBef>
              <a:spcAft>
                <a:spcPts val="300"/>
              </a:spcAft>
              <a:buFont typeface="Arial" panose="020B0604020202020204" pitchFamily="34" charset="0"/>
              <a:buChar char="•"/>
            </a:pPr>
            <a:r>
              <a:rPr lang="en-US" sz="1600" dirty="0">
                <a:latin typeface="Arial" panose="020B0604020202020204" pitchFamily="34" charset="0"/>
                <a:cs typeface="Arial" panose="020B0604020202020204" pitchFamily="34" charset="0"/>
              </a:rPr>
              <a:t>A letter of support from a faculty member</a:t>
            </a:r>
          </a:p>
        </p:txBody>
      </p:sp>
      <p:sp>
        <p:nvSpPr>
          <p:cNvPr id="8" name="Slide Number Placeholder 7">
            <a:extLst>
              <a:ext uri="{FF2B5EF4-FFF2-40B4-BE49-F238E27FC236}">
                <a16:creationId xmlns:a16="http://schemas.microsoft.com/office/drawing/2014/main" id="{5DB21527-1FC1-891F-375E-E1D833661567}"/>
              </a:ext>
            </a:extLst>
          </p:cNvPr>
          <p:cNvSpPr>
            <a:spLocks noGrp="1"/>
          </p:cNvSpPr>
          <p:nvPr>
            <p:ph type="sldNum" sz="quarter" idx="12"/>
          </p:nvPr>
        </p:nvSpPr>
        <p:spPr>
          <a:xfrm>
            <a:off x="11701083" y="6369318"/>
            <a:ext cx="431575" cy="365125"/>
          </a:xfrm>
        </p:spPr>
        <p:txBody>
          <a:bodyPr/>
          <a:lstStyle/>
          <a:p>
            <a:fld id="{1C0D4AE2-0337-2B49-8ECE-423894F0A2C9}" type="slidenum">
              <a:rPr lang="en-US" smtClean="0"/>
              <a:pPr/>
              <a:t>5</a:t>
            </a:fld>
            <a:endParaRPr lang="en-US" dirty="0"/>
          </a:p>
        </p:txBody>
      </p:sp>
    </p:spTree>
    <p:extLst>
      <p:ext uri="{BB962C8B-B14F-4D97-AF65-F5344CB8AC3E}">
        <p14:creationId xmlns:p14="http://schemas.microsoft.com/office/powerpoint/2010/main" val="2769220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FA8ABA8-94CC-F662-A135-963727013AC1}"/>
              </a:ext>
            </a:extLst>
          </p:cNvPr>
          <p:cNvGraphicFramePr>
            <a:graphicFrameLocks noChangeAspect="1"/>
          </p:cNvGraphicFramePr>
          <p:nvPr>
            <p:custDataLst>
              <p:tags r:id="rId1"/>
            </p:custDataLst>
            <p:extLst>
              <p:ext uri="{D42A27DB-BD31-4B8C-83A1-F6EECF244321}">
                <p14:modId xmlns:p14="http://schemas.microsoft.com/office/powerpoint/2010/main" val="41639174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8" imgH="408" progId="TCLayout.ActiveDocument.1">
                  <p:embed/>
                </p:oleObj>
              </mc:Choice>
              <mc:Fallback>
                <p:oleObj name="think-cell Slide" r:id="rId4" imgW="408" imgH="408" progId="TCLayout.ActiveDocument.1">
                  <p:embed/>
                  <p:pic>
                    <p:nvPicPr>
                      <p:cNvPr id="3" name="think-cell data - do not delete" hidden="1">
                        <a:extLst>
                          <a:ext uri="{FF2B5EF4-FFF2-40B4-BE49-F238E27FC236}">
                            <a16:creationId xmlns:a16="http://schemas.microsoft.com/office/drawing/2014/main" id="{CFA8ABA8-94CC-F662-A135-963727013A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837FE474-DA41-854F-8A07-AA306F5F03C7}"/>
              </a:ext>
            </a:extLst>
          </p:cNvPr>
          <p:cNvSpPr txBox="1"/>
          <p:nvPr/>
        </p:nvSpPr>
        <p:spPr>
          <a:xfrm>
            <a:off x="299404" y="254003"/>
            <a:ext cx="11612072" cy="553998"/>
          </a:xfrm>
          <a:prstGeom prst="rect">
            <a:avLst/>
          </a:prstGeom>
          <a:solidFill>
            <a:srgbClr val="CEE6ED"/>
          </a:solidFill>
        </p:spPr>
        <p:txBody>
          <a:bodyPr wrap="square" lIns="182880" tIns="91440" rIns="182880" bIns="91440" rtlCol="0">
            <a:spAutoFit/>
          </a:bodyPr>
          <a:lstStyle/>
          <a:p>
            <a:pPr algn="ctr"/>
            <a:r>
              <a:rPr lang="en-US" sz="2400" b="1" dirty="0">
                <a:solidFill>
                  <a:srgbClr val="007EA1"/>
                </a:solidFill>
                <a:latin typeface="Arial" panose="020B0604020202020204" pitchFamily="34" charset="0"/>
                <a:cs typeface="Arial" panose="020B0604020202020204" pitchFamily="34" charset="0"/>
              </a:rPr>
              <a:t>Fall 2026 FPAW Meeting</a:t>
            </a:r>
          </a:p>
        </p:txBody>
      </p:sp>
      <p:sp>
        <p:nvSpPr>
          <p:cNvPr id="5" name="TextBox 4">
            <a:extLst>
              <a:ext uri="{FF2B5EF4-FFF2-40B4-BE49-F238E27FC236}">
                <a16:creationId xmlns:a16="http://schemas.microsoft.com/office/drawing/2014/main" id="{DD15DE2E-AABE-3045-B486-1A39D7B9E3AD}"/>
              </a:ext>
            </a:extLst>
          </p:cNvPr>
          <p:cNvSpPr txBox="1"/>
          <p:nvPr/>
        </p:nvSpPr>
        <p:spPr>
          <a:xfrm>
            <a:off x="299404" y="847273"/>
            <a:ext cx="11037535" cy="5637441"/>
          </a:xfrm>
          <a:prstGeom prst="rect">
            <a:avLst/>
          </a:prstGeom>
          <a:noFill/>
          <a:ln w="28575">
            <a:noFill/>
          </a:ln>
        </p:spPr>
        <p:txBody>
          <a:bodyPr wrap="square" rtlCol="0">
            <a:spAutoFit/>
          </a:bodyPr>
          <a:lstStyle/>
          <a:p>
            <a:r>
              <a:rPr lang="en-US" b="1" dirty="0">
                <a:solidFill>
                  <a:srgbClr val="0005FF"/>
                </a:solidFill>
                <a:latin typeface="Arial" panose="020B0604020202020204" pitchFamily="34" charset="0"/>
                <a:cs typeface="Arial" panose="020B0604020202020204" pitchFamily="34" charset="0"/>
              </a:rPr>
              <a:t>Location</a:t>
            </a:r>
          </a:p>
          <a:p>
            <a:pPr marL="227013" indent="-173038">
              <a:buFont typeface="Arial" panose="020B0604020202020204" pitchFamily="34" charset="0"/>
              <a:buChar char="•"/>
            </a:pPr>
            <a:r>
              <a:rPr lang="en-US" sz="1400" b="1" dirty="0">
                <a:latin typeface="Arial" panose="020B0604020202020204" pitchFamily="34" charset="0"/>
                <a:cs typeface="Arial" panose="020B0604020202020204" pitchFamily="34" charset="0"/>
              </a:rPr>
              <a:t>DC Area – MITRE</a:t>
            </a:r>
          </a:p>
          <a:p>
            <a:pPr>
              <a:spcBef>
                <a:spcPts val="600"/>
              </a:spcBef>
            </a:pPr>
            <a:r>
              <a:rPr lang="en-US" b="1" dirty="0">
                <a:solidFill>
                  <a:srgbClr val="0005FF"/>
                </a:solidFill>
                <a:latin typeface="Arial" panose="020B0604020202020204" pitchFamily="34" charset="0"/>
                <a:cs typeface="Arial" panose="020B0604020202020204" pitchFamily="34" charset="0"/>
              </a:rPr>
              <a:t>Dates</a:t>
            </a:r>
          </a:p>
          <a:p>
            <a:pPr marL="227013" indent="-173038">
              <a:buFont typeface="Arial" panose="020B0604020202020204" pitchFamily="34" charset="0"/>
              <a:buChar char="•"/>
            </a:pPr>
            <a:r>
              <a:rPr lang="en-US" sz="1400" b="1" dirty="0">
                <a:latin typeface="Arial" panose="020B0604020202020204" pitchFamily="34" charset="0"/>
                <a:cs typeface="Arial" panose="020B0604020202020204" pitchFamily="34" charset="0"/>
              </a:rPr>
              <a:t>Tuesday-Thursday, October 27-29, 2026</a:t>
            </a:r>
          </a:p>
          <a:p>
            <a:pPr>
              <a:spcBef>
                <a:spcPts val="600"/>
              </a:spcBef>
            </a:pPr>
            <a:r>
              <a:rPr lang="en-US" b="1" dirty="0">
                <a:solidFill>
                  <a:srgbClr val="0005FF"/>
                </a:solidFill>
                <a:latin typeface="Arial" panose="020B0604020202020204" pitchFamily="34" charset="0"/>
                <a:cs typeface="Arial" panose="020B0604020202020204" pitchFamily="34" charset="0"/>
              </a:rPr>
              <a:t>Themes / Draft Agenda</a:t>
            </a:r>
            <a:endParaRPr lang="en-US" sz="1400" dirty="0">
              <a:latin typeface="Arial" panose="020B0604020202020204" pitchFamily="34" charset="0"/>
              <a:cs typeface="Arial" panose="020B0604020202020204" pitchFamily="34" charset="0"/>
            </a:endParaRPr>
          </a:p>
          <a:p>
            <a:pPr>
              <a:spcBef>
                <a:spcPts val="200"/>
              </a:spcBef>
              <a:spcAft>
                <a:spcPts val="200"/>
              </a:spcAft>
            </a:pPr>
            <a:r>
              <a:rPr lang="en-US" sz="1400" b="1" i="1" u="sng" dirty="0">
                <a:latin typeface="Arial" panose="020B0604020202020204" pitchFamily="34" charset="0"/>
                <a:cs typeface="Arial" panose="020B0604020202020204" pitchFamily="34" charset="0"/>
              </a:rPr>
              <a:t>Primary theme</a:t>
            </a:r>
            <a:r>
              <a:rPr lang="en-US" sz="1400" b="1" i="1" dirty="0">
                <a:latin typeface="Arial" panose="020B0604020202020204" pitchFamily="34" charset="0"/>
                <a:cs typeface="Arial" panose="020B0604020202020204" pitchFamily="34" charset="0"/>
              </a:rPr>
              <a:t>: Weather impacts and information in the lower atmosphere</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Framing weather challenges unique to lowest 5,000 ft; case studies from 121, 135 and UAS/AAM</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Weather hazards to low-flying aircraft – icing, turbulence, wind shear, visibility/ceiling</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Weather observing, sensing and modeling in the low altitude environment; WMO UAS Demo Campaign</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Weather tools and resources for pilots; human factors</a:t>
            </a:r>
          </a:p>
          <a:p>
            <a:pPr>
              <a:spcBef>
                <a:spcPts val="200"/>
              </a:spcBef>
              <a:spcAft>
                <a:spcPts val="200"/>
              </a:spcAft>
            </a:pPr>
            <a:r>
              <a:rPr lang="en-US" sz="1400" b="1" u="sng" dirty="0">
                <a:latin typeface="Arial" panose="020B0604020202020204" pitchFamily="34" charset="0"/>
                <a:cs typeface="Arial" panose="020B0604020202020204" pitchFamily="34" charset="0"/>
              </a:rPr>
              <a:t>Other possible discussion topics</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FAA Weather COI updates</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FAA Surface Weather Status Dashboard</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Aircraft-based observations (ABO)</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Snowfall – LWE vs prevailing visibility</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FAA NWP/CSS-Wx and the Aviation Weather Display</a:t>
            </a:r>
          </a:p>
          <a:p>
            <a:pPr>
              <a:spcBef>
                <a:spcPts val="200"/>
              </a:spcBef>
              <a:spcAft>
                <a:spcPts val="200"/>
              </a:spcAft>
            </a:pPr>
            <a:r>
              <a:rPr lang="en-US" sz="1400" b="1" u="sng" dirty="0">
                <a:latin typeface="Arial" panose="020B0604020202020204" pitchFamily="34" charset="0"/>
                <a:cs typeface="Arial" panose="020B0604020202020204" pitchFamily="34" charset="0"/>
              </a:rPr>
              <a:t>Possible tours / events</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NOAA Weather Prediction Center</a:t>
            </a:r>
          </a:p>
          <a:p>
            <a:pPr marL="228600" indent="-171450">
              <a:spcBef>
                <a:spcPts val="200"/>
              </a:spcBef>
              <a:spcAft>
                <a:spcPts val="200"/>
              </a:spcAft>
              <a:buFont typeface="Arial" panose="020B0604020202020204" pitchFamily="34" charset="0"/>
              <a:buChar char="•"/>
            </a:pPr>
            <a:r>
              <a:rPr lang="en-US" sz="1400" dirty="0" err="1">
                <a:latin typeface="Arial" panose="020B0604020202020204" pitchFamily="34" charset="0"/>
                <a:cs typeface="Arial" panose="020B0604020202020204" pitchFamily="34" charset="0"/>
              </a:rPr>
              <a:t>Udvar</a:t>
            </a:r>
            <a:r>
              <a:rPr lang="en-US" sz="1400" dirty="0">
                <a:latin typeface="Arial" panose="020B0604020202020204" pitchFamily="34" charset="0"/>
                <a:cs typeface="Arial" panose="020B0604020202020204" pitchFamily="34" charset="0"/>
              </a:rPr>
              <a:t>-Hazy Museum</a:t>
            </a:r>
          </a:p>
          <a:p>
            <a:pPr marL="228600" indent="-171450">
              <a:spcBef>
                <a:spcPts val="200"/>
              </a:spcBef>
              <a:spcAft>
                <a:spcPts val="200"/>
              </a:spcAft>
              <a:buFont typeface="Arial" panose="020B0604020202020204" pitchFamily="34" charset="0"/>
              <a:buChar char="•"/>
            </a:pPr>
            <a:r>
              <a:rPr lang="en-US" sz="1400" dirty="0">
                <a:latin typeface="Arial" panose="020B0604020202020204" pitchFamily="34" charset="0"/>
                <a:cs typeface="Arial" panose="020B0604020202020204" pitchFamily="34" charset="0"/>
              </a:rPr>
              <a:t>MITRE</a:t>
            </a:r>
          </a:p>
        </p:txBody>
      </p:sp>
      <p:sp>
        <p:nvSpPr>
          <p:cNvPr id="8" name="Slide Number Placeholder 7">
            <a:extLst>
              <a:ext uri="{FF2B5EF4-FFF2-40B4-BE49-F238E27FC236}">
                <a16:creationId xmlns:a16="http://schemas.microsoft.com/office/drawing/2014/main" id="{5DB21527-1FC1-891F-375E-E1D833661567}"/>
              </a:ext>
            </a:extLst>
          </p:cNvPr>
          <p:cNvSpPr>
            <a:spLocks noGrp="1"/>
          </p:cNvSpPr>
          <p:nvPr>
            <p:ph type="sldNum" sz="quarter" idx="12"/>
          </p:nvPr>
        </p:nvSpPr>
        <p:spPr>
          <a:xfrm>
            <a:off x="11701083" y="6369318"/>
            <a:ext cx="431575" cy="365125"/>
          </a:xfrm>
        </p:spPr>
        <p:txBody>
          <a:bodyPr/>
          <a:lstStyle/>
          <a:p>
            <a:fld id="{1C0D4AE2-0337-2B49-8ECE-423894F0A2C9}" type="slidenum">
              <a:rPr lang="en-US" smtClean="0"/>
              <a:pPr/>
              <a:t>6</a:t>
            </a:fld>
            <a:endParaRPr lang="en-US" dirty="0"/>
          </a:p>
        </p:txBody>
      </p:sp>
    </p:spTree>
    <p:extLst>
      <p:ext uri="{BB962C8B-B14F-4D97-AF65-F5344CB8AC3E}">
        <p14:creationId xmlns:p14="http://schemas.microsoft.com/office/powerpoint/2010/main" val="2800560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FA8ABA8-94CC-F662-A135-963727013AC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8" imgH="408" progId="TCLayout.ActiveDocument.1">
                  <p:embed/>
                </p:oleObj>
              </mc:Choice>
              <mc:Fallback>
                <p:oleObj name="think-cell Slide" r:id="rId4" imgW="408" imgH="408" progId="TCLayout.ActiveDocument.1">
                  <p:embed/>
                  <p:pic>
                    <p:nvPicPr>
                      <p:cNvPr id="3" name="think-cell data - do not delete" hidden="1">
                        <a:extLst>
                          <a:ext uri="{FF2B5EF4-FFF2-40B4-BE49-F238E27FC236}">
                            <a16:creationId xmlns:a16="http://schemas.microsoft.com/office/drawing/2014/main" id="{CFA8ABA8-94CC-F662-A135-963727013A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837FE474-DA41-854F-8A07-AA306F5F03C7}"/>
              </a:ext>
            </a:extLst>
          </p:cNvPr>
          <p:cNvSpPr txBox="1"/>
          <p:nvPr/>
        </p:nvSpPr>
        <p:spPr>
          <a:xfrm>
            <a:off x="299404" y="254003"/>
            <a:ext cx="11612072" cy="553998"/>
          </a:xfrm>
          <a:prstGeom prst="rect">
            <a:avLst/>
          </a:prstGeom>
          <a:solidFill>
            <a:srgbClr val="CEE6ED"/>
          </a:solidFill>
        </p:spPr>
        <p:txBody>
          <a:bodyPr wrap="square" lIns="182880" tIns="91440" rIns="182880" bIns="91440" rtlCol="0">
            <a:spAutoFit/>
          </a:bodyPr>
          <a:lstStyle/>
          <a:p>
            <a:pPr algn="ctr"/>
            <a:r>
              <a:rPr lang="en-US" sz="2400" b="1" dirty="0">
                <a:solidFill>
                  <a:srgbClr val="007EA1"/>
                </a:solidFill>
                <a:latin typeface="Arial" panose="020B0604020202020204" pitchFamily="34" charset="0"/>
                <a:cs typeface="Arial" panose="020B0604020202020204" pitchFamily="34" charset="0"/>
              </a:rPr>
              <a:t>Future FPAW Meetings</a:t>
            </a:r>
          </a:p>
        </p:txBody>
      </p:sp>
      <p:sp>
        <p:nvSpPr>
          <p:cNvPr id="5" name="TextBox 4">
            <a:extLst>
              <a:ext uri="{FF2B5EF4-FFF2-40B4-BE49-F238E27FC236}">
                <a16:creationId xmlns:a16="http://schemas.microsoft.com/office/drawing/2014/main" id="{DD15DE2E-AABE-3045-B486-1A39D7B9E3AD}"/>
              </a:ext>
            </a:extLst>
          </p:cNvPr>
          <p:cNvSpPr txBox="1"/>
          <p:nvPr/>
        </p:nvSpPr>
        <p:spPr>
          <a:xfrm>
            <a:off x="299404" y="1081315"/>
            <a:ext cx="11037535" cy="4344779"/>
          </a:xfrm>
          <a:prstGeom prst="rect">
            <a:avLst/>
          </a:prstGeom>
          <a:noFill/>
          <a:ln w="28575">
            <a:noFill/>
          </a:ln>
        </p:spPr>
        <p:txBody>
          <a:bodyPr wrap="square" rtlCol="0">
            <a:spAutoFit/>
          </a:bodyPr>
          <a:lstStyle/>
          <a:p>
            <a:r>
              <a:rPr lang="en-US" b="1" dirty="0">
                <a:solidFill>
                  <a:srgbClr val="0005FF"/>
                </a:solidFill>
                <a:latin typeface="Arial" panose="020B0604020202020204" pitchFamily="34" charset="0"/>
                <a:cs typeface="Arial" panose="020B0604020202020204" pitchFamily="34" charset="0"/>
              </a:rPr>
              <a:t>Locations</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Endeavor to hold Spring FPAW meetings on a college/university campus</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Spring 2027 – Florida Tech (FIT), Melbourne, FL </a:t>
            </a:r>
            <a:r>
              <a:rPr lang="en-US" sz="1600" i="1" dirty="0">
                <a:latin typeface="Arial" panose="020B0604020202020204" pitchFamily="34" charset="0"/>
                <a:cs typeface="Arial" panose="020B0604020202020204" pitchFamily="34" charset="0"/>
              </a:rPr>
              <a:t>(tentative)</a:t>
            </a:r>
          </a:p>
          <a:p>
            <a:pPr>
              <a:spcBef>
                <a:spcPts val="1200"/>
              </a:spcBef>
            </a:pPr>
            <a:r>
              <a:rPr lang="en-US" b="1" dirty="0">
                <a:solidFill>
                  <a:srgbClr val="0005FF"/>
                </a:solidFill>
                <a:latin typeface="Arial" panose="020B0604020202020204" pitchFamily="34" charset="0"/>
                <a:cs typeface="Arial" panose="020B0604020202020204" pitchFamily="34" charset="0"/>
              </a:rPr>
              <a:t>Topics</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Turbulence – automated observing systems, EDR standards, GTG/modeling, data sharing</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Space weather</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Weather observing infrastructure, standards and regulations (PBWS, ASOS/AWOS, </a:t>
            </a:r>
            <a:r>
              <a:rPr lang="en-US" sz="1600" dirty="0" err="1">
                <a:latin typeface="Arial" panose="020B0604020202020204" pitchFamily="34" charset="0"/>
                <a:cs typeface="Arial" panose="020B0604020202020204" pitchFamily="34" charset="0"/>
              </a:rPr>
              <a:t>mesonets</a:t>
            </a:r>
            <a:r>
              <a:rPr lang="en-US" sz="1600" dirty="0">
                <a:latin typeface="Arial" panose="020B0604020202020204" pitchFamily="34" charset="0"/>
                <a:cs typeface="Arial" panose="020B0604020202020204" pitchFamily="34" charset="0"/>
              </a:rPr>
              <a:t>, urban, ABO, etc.)</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Weather for low altitude and off-airport operations (helicopter/air medical, oil platforms)</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Aviation forecast verification and validation</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Weather and automation/autonomy</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Volcanic ash – quantitative volcanic ash products</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Weather needs for stratospheric operations (supersonic flight, balloons, UAS, etc.)</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Alaska PIREP Smart Solicitation project</a:t>
            </a:r>
          </a:p>
          <a:p>
            <a:pPr marL="227013" indent="-173038">
              <a:spcBef>
                <a:spcPts val="200"/>
              </a:spcBef>
              <a:spcAft>
                <a:spcPts val="200"/>
              </a:spcAft>
              <a:buFont typeface="Arial" panose="020B0604020202020204" pitchFamily="34" charset="0"/>
              <a:buChar char="•"/>
            </a:pPr>
            <a:r>
              <a:rPr lang="en-US" sz="1600" dirty="0">
                <a:latin typeface="Arial" panose="020B0604020202020204" pitchFamily="34" charset="0"/>
                <a:cs typeface="Arial" panose="020B0604020202020204" pitchFamily="34" charset="0"/>
              </a:rPr>
              <a:t>Top weather concerns from professional organizations (i.e. AOPA, A4A, NATCA, etc.)</a:t>
            </a:r>
          </a:p>
        </p:txBody>
      </p:sp>
      <p:sp>
        <p:nvSpPr>
          <p:cNvPr id="8" name="Slide Number Placeholder 7">
            <a:extLst>
              <a:ext uri="{FF2B5EF4-FFF2-40B4-BE49-F238E27FC236}">
                <a16:creationId xmlns:a16="http://schemas.microsoft.com/office/drawing/2014/main" id="{5DB21527-1FC1-891F-375E-E1D833661567}"/>
              </a:ext>
            </a:extLst>
          </p:cNvPr>
          <p:cNvSpPr>
            <a:spLocks noGrp="1"/>
          </p:cNvSpPr>
          <p:nvPr>
            <p:ph type="sldNum" sz="quarter" idx="12"/>
          </p:nvPr>
        </p:nvSpPr>
        <p:spPr>
          <a:xfrm>
            <a:off x="11701083" y="6369318"/>
            <a:ext cx="431575" cy="365125"/>
          </a:xfrm>
        </p:spPr>
        <p:txBody>
          <a:bodyPr/>
          <a:lstStyle/>
          <a:p>
            <a:fld id="{1C0D4AE2-0337-2B49-8ECE-423894F0A2C9}" type="slidenum">
              <a:rPr lang="en-US" smtClean="0"/>
              <a:pPr/>
              <a:t>7</a:t>
            </a:fld>
            <a:endParaRPr lang="en-US" dirty="0"/>
          </a:p>
        </p:txBody>
      </p:sp>
      <p:sp>
        <p:nvSpPr>
          <p:cNvPr id="4" name="TextBox 3">
            <a:extLst>
              <a:ext uri="{FF2B5EF4-FFF2-40B4-BE49-F238E27FC236}">
                <a16:creationId xmlns:a16="http://schemas.microsoft.com/office/drawing/2014/main" id="{3552F2DE-4DC5-44FE-4A86-0E56A346A038}"/>
              </a:ext>
            </a:extLst>
          </p:cNvPr>
          <p:cNvSpPr txBox="1"/>
          <p:nvPr/>
        </p:nvSpPr>
        <p:spPr>
          <a:xfrm>
            <a:off x="3342011" y="5699408"/>
            <a:ext cx="5911228" cy="369332"/>
          </a:xfrm>
          <a:prstGeom prst="rect">
            <a:avLst/>
          </a:prstGeom>
          <a:noFill/>
        </p:spPr>
        <p:txBody>
          <a:bodyPr wrap="square">
            <a:spAutoFit/>
          </a:bodyPr>
          <a:lstStyle/>
          <a:p>
            <a:pPr algn="ctr"/>
            <a:r>
              <a:rPr lang="en-US" b="1" dirty="0">
                <a:latin typeface="Arial" panose="020B0604020202020204" pitchFamily="34" charset="0"/>
                <a:cs typeface="Arial" panose="020B0604020202020204" pitchFamily="34" charset="0"/>
              </a:rPr>
              <a:t>Submit a topic: </a:t>
            </a:r>
            <a:r>
              <a:rPr lang="en-US" dirty="0">
                <a:latin typeface="Arial" panose="020B0604020202020204" pitchFamily="34" charset="0"/>
                <a:cs typeface="Arial" panose="020B0604020202020204" pitchFamily="34" charset="0"/>
                <a:hlinkClick r:id="rId6"/>
              </a:rPr>
              <a:t>https://fpaw.aero/form/submit-topic</a:t>
            </a:r>
            <a:r>
              <a:rPr lang="en-US" dirty="0">
                <a:latin typeface="Arial" panose="020B0604020202020204" pitchFamily="34" charset="0"/>
                <a:cs typeface="Arial" panose="020B0604020202020204" pitchFamily="34" charset="0"/>
              </a:rPr>
              <a:t> </a:t>
            </a:r>
            <a:endParaRPr lang="en-US" dirty="0">
              <a:solidFill>
                <a:srgbClr val="0005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156631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Custom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007EA1"/>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39199</TotalTime>
  <Words>987</Words>
  <Application>Microsoft Macintosh PowerPoint</Application>
  <PresentationFormat>Widescreen</PresentationFormat>
  <Paragraphs>171</Paragraphs>
  <Slides>7</Slides>
  <Notes>7</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2" baseType="lpstr">
      <vt:lpstr>Aptos</vt:lpstr>
      <vt:lpstr>Arial</vt:lpstr>
      <vt:lpstr>Calibri</vt:lpstr>
      <vt:lpstr>Office Theme</vt:lpstr>
      <vt:lpstr>think-cell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UCAR/NCAR/RAL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Matthias  Steiner</dc:creator>
  <cp:lastModifiedBy>Matt Fronzak</cp:lastModifiedBy>
  <cp:revision>5625</cp:revision>
  <cp:lastPrinted>2014-02-14T16:33:06Z</cp:lastPrinted>
  <dcterms:created xsi:type="dcterms:W3CDTF">2014-02-03T17:43:45Z</dcterms:created>
  <dcterms:modified xsi:type="dcterms:W3CDTF">2026-04-30T14:17:49Z</dcterms:modified>
</cp:coreProperties>
</file>